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gH6zPaPmwP3mXcj6hsteVnR7/E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kuv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524000" y="2177892"/>
            <a:ext cx="9144000" cy="2505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2880"/>
              <a:buFont typeface="Calibri"/>
              <a:buNone/>
            </a:pPr>
            <a:r>
              <a:rPr lang="fi-FI" sz="288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Skeema 1</a:t>
            </a:r>
            <a:br>
              <a:rPr lang="fi-FI" sz="288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i-FI" sz="288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sz="288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5.18 Oppiminen tapahtuu vuorovaikutuksessa ympäristön kanssa</a:t>
            </a:r>
            <a:br>
              <a:rPr lang="fi-FI" sz="288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i-FI" sz="288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sz="2880" b="1">
                <a:latin typeface="Calibri"/>
                <a:ea typeface="Calibri"/>
                <a:cs typeface="Calibri"/>
                <a:sym typeface="Calibri"/>
              </a:rPr>
              <a:t>Ydinsisältö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title"/>
          </p:nvPr>
        </p:nvSpPr>
        <p:spPr>
          <a:xfrm>
            <a:off x="514350" y="866776"/>
            <a:ext cx="10515600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/>
              <a:t>Oppimista tapahtuu myös mallia seuraamalla</a:t>
            </a:r>
            <a:endParaRPr/>
          </a:p>
        </p:txBody>
      </p:sp>
      <p:sp>
        <p:nvSpPr>
          <p:cNvPr id="94" name="Google Shape;94;p2"/>
          <p:cNvSpPr txBox="1">
            <a:spLocks noGrp="1"/>
          </p:cNvSpPr>
          <p:nvPr>
            <p:ph type="body" idx="1"/>
          </p:nvPr>
        </p:nvSpPr>
        <p:spPr>
          <a:xfrm>
            <a:off x="514351" y="1803400"/>
            <a:ext cx="5490251" cy="471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/>
              <a:t>Asioita opitaan seuraamalla ja jäljittelemällä toisten toimintaa ja tarkkailemalla heidän saamiaan palkkioita ja rangaistuksia.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/>
              <a:t>Bandura teki tutkimuksia väkivaltaisen käyttäytymisen oppimisesta.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/>
              <a:t>Mallioppimisessa palkkiot ovat rangaistuksia tehokkaampia.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/>
              <a:t>Mallioppiminen on usein tahatonta, mutta voi olla myös tietoista.</a:t>
            </a:r>
            <a:endParaRPr/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95" name="Google Shape;95;p2" descr="Kuva, joka sisältää kohteen teksti, henkilö, erilainen&#10;&#10;Kuvaus luotu automaattisest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04602" y="1978487"/>
            <a:ext cx="5417869" cy="41556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52450" y="866775"/>
            <a:ext cx="10515600" cy="87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/>
              <a:t>Sopiva tuki auttaa oppimisessa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52450" y="1736725"/>
            <a:ext cx="112014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12"/>
              <a:buChar char="•"/>
            </a:pPr>
            <a:r>
              <a:rPr lang="fi-FI" b="1">
                <a:latin typeface="Calibri"/>
                <a:ea typeface="Calibri"/>
                <a:cs typeface="Calibri"/>
                <a:sym typeface="Calibri"/>
              </a:rPr>
              <a:t>Lähikehityksen vyöhykkeellä </a:t>
            </a:r>
            <a:r>
              <a:rPr lang="fi-FI">
                <a:latin typeface="Calibri"/>
                <a:ea typeface="Calibri"/>
                <a:cs typeface="Calibri"/>
                <a:sym typeface="Calibri"/>
              </a:rPr>
              <a:t>yksilö oppii tehokkaasti.</a:t>
            </a:r>
            <a:endParaRPr/>
          </a:p>
          <a:p>
            <a:pPr marL="1143000" lvl="1" indent="-45719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4"/>
              <a:buChar char="•"/>
            </a:pPr>
            <a:r>
              <a:rPr lang="fi-FI" sz="2600">
                <a:latin typeface="Calibri"/>
                <a:ea typeface="Calibri"/>
                <a:cs typeface="Calibri"/>
                <a:sym typeface="Calibri"/>
              </a:rPr>
              <a:t>Osaamisalue, jolla ei opi itse mutta oppii toisten tukemana.</a:t>
            </a:r>
            <a:endParaRPr sz="2600"/>
          </a:p>
          <a:p>
            <a:pPr marL="1143000" lvl="1" indent="-45719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704"/>
              <a:buChar char="•"/>
            </a:pPr>
            <a:r>
              <a:rPr lang="fi-FI" sz="2600">
                <a:latin typeface="Calibri"/>
                <a:ea typeface="Calibri"/>
                <a:cs typeface="Calibri"/>
                <a:sym typeface="Calibri"/>
              </a:rPr>
              <a:t>Käsite on peräisin Lev Vygotskylta, joka tutki oppimista vuorovaikutuksessa toisten kanssa.</a:t>
            </a:r>
            <a:endParaRPr sz="2600"/>
          </a:p>
          <a:p>
            <a:pPr marL="685800" lvl="0" indent="-457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12"/>
              <a:buChar char="•"/>
            </a:pPr>
            <a:r>
              <a:rPr lang="fi-FI">
                <a:latin typeface="Calibri"/>
                <a:ea typeface="Calibri"/>
                <a:cs typeface="Calibri"/>
                <a:sym typeface="Calibri"/>
              </a:rPr>
              <a:t>Osallistuminen ja toimiminen asiantuntijoiden kanssa auttaa oppimaan: tätä hyödynnetään työssäoppimisessa ja </a:t>
            </a:r>
            <a:r>
              <a:rPr lang="fi-FI" b="1">
                <a:latin typeface="Calibri"/>
                <a:ea typeface="Calibri"/>
                <a:cs typeface="Calibri"/>
                <a:sym typeface="Calibri"/>
              </a:rPr>
              <a:t>vertaisoppimisessa</a:t>
            </a:r>
            <a:r>
              <a:rPr lang="fi-FI"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685800" lvl="0" indent="-457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12"/>
              <a:buChar char="•"/>
            </a:pPr>
            <a:r>
              <a:rPr lang="fi-FI">
                <a:latin typeface="Calibri"/>
                <a:ea typeface="Calibri"/>
                <a:cs typeface="Calibri"/>
                <a:sym typeface="Calibri"/>
              </a:rPr>
              <a:t>Yhteisöjen </a:t>
            </a:r>
            <a:r>
              <a:rPr lang="fi-FI" b="1">
                <a:latin typeface="Calibri"/>
                <a:ea typeface="Calibri"/>
                <a:cs typeface="Calibri"/>
                <a:sym typeface="Calibri"/>
              </a:rPr>
              <a:t>hiljainen tieto </a:t>
            </a:r>
            <a:r>
              <a:rPr lang="fi-FI">
                <a:latin typeface="Calibri"/>
                <a:ea typeface="Calibri"/>
                <a:cs typeface="Calibri"/>
                <a:sym typeface="Calibri"/>
              </a:rPr>
              <a:t>on mahdollista oppia osallistumalla toimintaan.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438150" y="803274"/>
            <a:ext cx="10515600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/>
              <a:t>Oppimiskulttuurit vaihtelevat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438150" y="1676399"/>
            <a:ext cx="6505575" cy="4829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/>
              <a:t>Eri kulttuureissa arvostetaan erilaisia asioita oppimisessa.</a:t>
            </a:r>
            <a:endParaRPr/>
          </a:p>
          <a:p>
            <a:pPr marL="68580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/>
              <a:t>Hyvät suoritukset</a:t>
            </a:r>
            <a:endParaRPr/>
          </a:p>
          <a:p>
            <a:pPr marL="68580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/>
              <a:t>Tiedon soveltaminen käytäntöön</a:t>
            </a:r>
            <a:endParaRPr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/>
              <a:t>Yksilökeskeinen oppimiskulttuuri</a:t>
            </a:r>
            <a:endParaRPr/>
          </a:p>
          <a:p>
            <a:pPr marL="68580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/>
              <a:t>Korostetaan oppijan omia lähtökohtia ja kiinnostuksen kohteita.</a:t>
            </a:r>
            <a:endParaRPr/>
          </a:p>
          <a:p>
            <a:pPr marL="68580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/>
              <a:t>Itsen toteuttaminen</a:t>
            </a:r>
            <a:endParaRPr/>
          </a:p>
          <a:p>
            <a:pPr marL="68580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/>
              <a:t>Menestyminen yksilöstä kiinni</a:t>
            </a:r>
            <a:endParaRPr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/>
              <a:t>Yhteisökeskeinen oppimiskulttuuri</a:t>
            </a:r>
            <a:endParaRPr/>
          </a:p>
          <a:p>
            <a:pPr marL="68580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/>
              <a:t>Toimiminen yhteisön hyväksi</a:t>
            </a:r>
            <a:endParaRPr/>
          </a:p>
          <a:p>
            <a:pPr marL="68580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/>
              <a:t>Ahkeruus </a:t>
            </a:r>
            <a:endParaRPr/>
          </a:p>
          <a:p>
            <a:pPr marL="68580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/>
              <a:t>Stressi ja uupuminen</a:t>
            </a:r>
            <a:endParaRPr/>
          </a:p>
          <a:p>
            <a:pPr marL="685800" lvl="1" indent="-762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108" name="Google Shape;108;p4" descr="Kuva, joka sisältää kohteen sisä, henkilö, sotkuinen&#10;&#10;Kuvaus luotu automaattisesti"/>
          <p:cNvPicPr preferRelativeResize="0"/>
          <p:nvPr/>
        </p:nvPicPr>
        <p:blipFill rotWithShape="1">
          <a:blip r:embed="rId3">
            <a:alphaModFix/>
          </a:blip>
          <a:srcRect t="10591" b="4766"/>
          <a:stretch/>
        </p:blipFill>
        <p:spPr>
          <a:xfrm>
            <a:off x="6943725" y="2501898"/>
            <a:ext cx="4795199" cy="3178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1629" y="1076959"/>
            <a:ext cx="4648742" cy="5161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Laajakuva</PresentationFormat>
  <Paragraphs>24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Office-teema</vt:lpstr>
      <vt:lpstr>Skeema 1  5.18 Oppiminen tapahtuu vuorovaikutuksessa ympäristön kanssa  Ydinsisältö</vt:lpstr>
      <vt:lpstr>Oppimista tapahtuu myös mallia seuraamalla</vt:lpstr>
      <vt:lpstr>Sopiva tuki auttaa oppimisessa</vt:lpstr>
      <vt:lpstr>Oppimiskulttuurit vaihtelevat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Skeema 1  5.18 Oppiminen tapahtuu vuorovaikutuksessa ympäristön kanssa  Ydinsisältö</dc:title>
  <dc:creator>Sokratous, Hanna</dc:creator>
  <cp:lastModifiedBy>Sanna Sainio</cp:lastModifiedBy>
  <cp:revision>1</cp:revision>
  <dcterms:created xsi:type="dcterms:W3CDTF">2020-11-04T14:23:58Z</dcterms:created>
  <dcterms:modified xsi:type="dcterms:W3CDTF">2021-11-15T12:39:57Z</dcterms:modified>
</cp:coreProperties>
</file>