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sldIdLst>
    <p:sldId id="256" r:id="rId5"/>
    <p:sldId id="279" r:id="rId6"/>
    <p:sldId id="280" r:id="rId7"/>
    <p:sldId id="281" r:id="rId8"/>
    <p:sldId id="283" r:id="rId9"/>
    <p:sldId id="286" r:id="rId10"/>
    <p:sldId id="289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B8BC2-4E4D-4941-AE7E-CBD0B4639DBE}" v="1" dt="2022-01-27T15:32:55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6.11.2023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7.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Näönvarainen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havaitseminen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3 tietoa käsittelevä ihminen</a:t>
            </a:r>
            <a:endParaRPr lang="en-US" dirty="0"/>
          </a:p>
        </p:txBody>
      </p:sp>
      <p:pic>
        <p:nvPicPr>
          <p:cNvPr id="7" name="Kuva 6" descr="Logo, jossa lukee Mieli 3.&#10;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2642400"/>
            <a:ext cx="3967855" cy="1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Näköhavainto alkaa silmästä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5652897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</a:t>
            </a:r>
            <a:r>
              <a:rPr lang="fi-FI" sz="2800" dirty="0">
                <a:ea typeface="+mn-lt"/>
                <a:cs typeface="+mn-lt"/>
              </a:rPr>
              <a:t>Silmän </a:t>
            </a:r>
            <a:r>
              <a:rPr lang="fi-FI" sz="2800" b="1" dirty="0">
                <a:ea typeface="+mn-lt"/>
                <a:cs typeface="+mn-lt"/>
              </a:rPr>
              <a:t>verkkokalvolla</a:t>
            </a:r>
            <a:r>
              <a:rPr lang="fi-FI" sz="2800" dirty="0">
                <a:ea typeface="+mn-lt"/>
                <a:cs typeface="+mn-lt"/>
              </a:rPr>
              <a:t> on näön </a:t>
            </a:r>
            <a:r>
              <a:rPr lang="fi-FI" sz="2800" b="1" dirty="0">
                <a:ea typeface="+mn-lt"/>
                <a:cs typeface="+mn-lt"/>
              </a:rPr>
              <a:t>aistinreseptorit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b="1" dirty="0">
                <a:ea typeface="+mn-lt"/>
                <a:cs typeface="+mn-lt"/>
              </a:rPr>
              <a:t>sauvasolut</a:t>
            </a:r>
            <a:r>
              <a:rPr lang="fi-FI" sz="2800" dirty="0">
                <a:ea typeface="+mn-lt"/>
                <a:cs typeface="+mn-lt"/>
              </a:rPr>
              <a:t> aistivat valon voimakkuutta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b="1" dirty="0">
                <a:ea typeface="+mn-lt"/>
                <a:cs typeface="+mn-lt"/>
              </a:rPr>
              <a:t>tappisolut </a:t>
            </a:r>
            <a:r>
              <a:rPr lang="fi-FI" sz="2800" dirty="0">
                <a:ea typeface="+mn-lt"/>
                <a:cs typeface="+mn-lt"/>
              </a:rPr>
              <a:t>aistivat valon väriä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tappisoluja on kolmea tyyppiä: punaiselle, vihreälle ja siniselle valolle herkkiä soluja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sz="2800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dirty="0"/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025" y="2286085"/>
            <a:ext cx="55149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7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Verkkokalvolta aivoihin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138672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Verkkokalvolta</a:t>
            </a:r>
            <a:r>
              <a:rPr lang="fi-FI" dirty="0">
                <a:ea typeface="+mn-lt"/>
                <a:cs typeface="+mn-lt"/>
              </a:rPr>
              <a:t> näkötieto kulkee </a:t>
            </a:r>
            <a:r>
              <a:rPr lang="fi-FI" b="1" dirty="0">
                <a:ea typeface="+mn-lt"/>
                <a:cs typeface="+mn-lt"/>
              </a:rPr>
              <a:t>näköhermoristiin,</a:t>
            </a:r>
          </a:p>
          <a:p>
            <a:pPr marL="128016" lvl="1" indent="0">
              <a:buNone/>
            </a:pPr>
            <a:r>
              <a:rPr lang="fi-FI" sz="2400" dirty="0">
                <a:ea typeface="+mn-lt"/>
                <a:cs typeface="+mn-lt"/>
              </a:rPr>
              <a:t>jossa silmien näköhermot yhdistyvät ja jakautuvat uudelleen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näkökentän vasemmalla puolella oleva näkötieto etenee aivojen oikeanpuoleiseen takaraivolohkoon ja päinvastoin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Näköhermoristin jälkeen näkötieto kulkee </a:t>
            </a:r>
            <a:r>
              <a:rPr lang="fi-FI" b="1" dirty="0">
                <a:ea typeface="+mn-lt"/>
                <a:cs typeface="+mn-lt"/>
              </a:rPr>
              <a:t>talamuksen</a:t>
            </a:r>
            <a:r>
              <a:rPr lang="fi-FI" dirty="0">
                <a:ea typeface="+mn-lt"/>
                <a:cs typeface="+mn-lt"/>
              </a:rPr>
              <a:t> kautta takaraivolohkoille, näön ensisijaiselle aistialueelle</a:t>
            </a:r>
            <a:endParaRPr lang="fi-FI" dirty="0"/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200" y="2491758"/>
            <a:ext cx="5130800" cy="251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9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Näön ensisijainen aistialue V1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5481447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</a:t>
            </a:r>
            <a:r>
              <a:rPr lang="fi-FI" sz="2800" b="1" dirty="0">
                <a:ea typeface="+mn-lt"/>
                <a:cs typeface="+mn-lt"/>
              </a:rPr>
              <a:t>V1 </a:t>
            </a:r>
            <a:r>
              <a:rPr lang="fi-FI" sz="2800" dirty="0">
                <a:ea typeface="+mn-lt"/>
                <a:cs typeface="+mn-lt"/>
              </a:rPr>
              <a:t>käsittelee näkötietoa sellaiseen muotoon, että muut aivojen osat voivat päätellä, mitä näkökentässä on ja minne näkökentän esineet liikkuvat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 V1:n solut ja hermoverkot ovat herkkiä näkötiedon eri piirteille: viivojen pituudelle, viivojen suunnalle, liikkeen suunnalle…</a:t>
            </a:r>
            <a:endParaRPr lang="fi-FI" sz="2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5575" y="1848986"/>
            <a:ext cx="568642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47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Näkötiedon missä- ja mitä -radat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</a:t>
            </a:r>
            <a:r>
              <a:rPr lang="fi-FI" sz="2800" b="1" dirty="0">
                <a:ea typeface="+mn-lt"/>
                <a:cs typeface="+mn-lt"/>
              </a:rPr>
              <a:t>Missä-rata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kulkee takaraivolohkoilta päälaenlohkoille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käsittelee sitä, missä näkökentässä olevat asiat ovat ja minne ne liikkuvat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 </a:t>
            </a:r>
            <a:r>
              <a:rPr lang="fi-FI" sz="2800" b="1" dirty="0">
                <a:ea typeface="+mn-lt"/>
                <a:cs typeface="+mn-lt"/>
              </a:rPr>
              <a:t>Mitä-rata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kulkee takaraivolohkoilta ohimolohkoille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>
                <a:ea typeface="+mn-lt"/>
                <a:cs typeface="+mn-lt"/>
              </a:rPr>
              <a:t>käsittelee sitä, mitä näkökentässä on</a:t>
            </a:r>
            <a:endParaRPr lang="fi-FI" sz="2800" dirty="0"/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mieli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1214" y="1546790"/>
            <a:ext cx="4850870" cy="382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78" y="567385"/>
            <a:ext cx="9543482" cy="1499616"/>
          </a:xfrm>
        </p:spPr>
        <p:txBody>
          <a:bodyPr/>
          <a:lstStyle/>
          <a:p>
            <a:r>
              <a:rPr lang="fi-FI" dirty="0"/>
              <a:t>Havaintokonstanssit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81" y="2326404"/>
            <a:ext cx="9560993" cy="4005851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dirty="0"/>
              <a:t> </a:t>
            </a:r>
            <a:r>
              <a:rPr lang="fi-FI" sz="2400" b="1" dirty="0"/>
              <a:t>havainnon pysyvyys tai vakioisuus =</a:t>
            </a:r>
          </a:p>
          <a:p>
            <a:pPr marL="128016" lvl="1" indent="0">
              <a:buNone/>
            </a:pPr>
            <a:r>
              <a:rPr lang="fi-FI" sz="2400" b="1" dirty="0">
                <a:ea typeface="+mn-lt"/>
                <a:cs typeface="+mn-lt"/>
              </a:rPr>
              <a:t>vaikka havainto-olosuhteet muuttuvat, havainto ei yleensä muutu</a:t>
            </a:r>
          </a:p>
          <a:p>
            <a:pPr marL="128016" lvl="1" indent="0">
              <a:buNone/>
            </a:pPr>
            <a:r>
              <a:rPr lang="fi-FI" sz="2400" b="1" dirty="0">
                <a:ea typeface="+mn-lt"/>
                <a:cs typeface="+mn-lt"/>
              </a:rPr>
              <a:t>TÄRKEIMMÄT: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</a:t>
            </a:r>
            <a:r>
              <a:rPr lang="fi-FI" b="1" dirty="0">
                <a:ea typeface="+mn-lt"/>
                <a:cs typeface="+mn-lt"/>
              </a:rPr>
              <a:t>Koon konstanssi:</a:t>
            </a:r>
            <a:r>
              <a:rPr lang="fi-FI" dirty="0">
                <a:ea typeface="+mn-lt"/>
                <a:cs typeface="+mn-lt"/>
              </a:rPr>
              <a:t> havainto esineen koosta pysyy samana katseluetäisyydestä riippumatta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Ystävän pituus ei muutu, vaikka hän seisoo kauempana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Muodon konstanssi: </a:t>
            </a:r>
            <a:r>
              <a:rPr lang="fi-FI" dirty="0">
                <a:ea typeface="+mn-lt"/>
                <a:cs typeface="+mn-lt"/>
              </a:rPr>
              <a:t>havainto esineen muodosta ei muutu kun katselusuunta muuttuu</a:t>
            </a:r>
            <a:endParaRPr lang="fi-FI" b="1" dirty="0">
              <a:ea typeface="+mn-lt"/>
              <a:cs typeface="+mn-lt"/>
            </a:endParaRPr>
          </a:p>
          <a:p>
            <a:pPr lvl="1">
              <a:buFont typeface="Arial" panose="020B0602020104020603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kuutio ei muuta muotoaan, vaikka sitä katsotaan eri suunnista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Vaaleuskonstanssi: </a:t>
            </a:r>
            <a:r>
              <a:rPr lang="fi-FI" dirty="0">
                <a:ea typeface="+mn-lt"/>
                <a:cs typeface="+mn-lt"/>
              </a:rPr>
              <a:t>havainto kohteen vaaleudesta ei muutu eri valaistuksessa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valkoinen paperi on valkoinen sekä auringonvalossa että hämäränä iltana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 Värikonstanssi: </a:t>
            </a:r>
            <a:r>
              <a:rPr lang="fi-FI" dirty="0">
                <a:ea typeface="+mn-lt"/>
                <a:cs typeface="+mn-lt"/>
              </a:rPr>
              <a:t>havainto kohteen värisävystä ei muutu eri valaistuksessa</a:t>
            </a:r>
          </a:p>
          <a:p>
            <a:pPr lvl="1">
              <a:buFont typeface="Arial" panose="020B0602020104020603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banaani havaitaan usein keltaisena, vaikka huoneen valon väri vaihtuu</a:t>
            </a:r>
          </a:p>
          <a:p>
            <a:pPr>
              <a:buFont typeface="Arial" panose="020B0602020104020603" pitchFamily="34" charset="0"/>
              <a:buChar char="•"/>
            </a:pPr>
            <a:endParaRPr lang="fi-FI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/>
              <a:t>© Sanoma Pro, Tekijät ● Mieli 3 tietoa käsittelevä ihminen</a:t>
            </a:r>
          </a:p>
        </p:txBody>
      </p:sp>
    </p:spTree>
    <p:extLst>
      <p:ext uri="{BB962C8B-B14F-4D97-AF65-F5344CB8AC3E}">
        <p14:creationId xmlns:p14="http://schemas.microsoft.com/office/powerpoint/2010/main" val="96904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Näköhavainnon skeemalähtöisyys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39271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</a:t>
            </a:r>
            <a:r>
              <a:rPr lang="fi-FI" dirty="0"/>
              <a:t>Kun tarkkaavuus on tunnistanut aistitiedon, siitä tulee </a:t>
            </a:r>
            <a:r>
              <a:rPr lang="fi-FI" b="1" dirty="0"/>
              <a:t>havainto</a:t>
            </a:r>
            <a:r>
              <a:rPr lang="fi-FI" dirty="0"/>
              <a:t> ja sitä voi käsitellä </a:t>
            </a:r>
            <a:r>
              <a:rPr lang="fi-FI" b="1" dirty="0"/>
              <a:t>tietoisesti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Skeemat </a:t>
            </a:r>
            <a:r>
              <a:rPr lang="fi-FI" dirty="0"/>
              <a:t>ohjaavat tarkkaavuutta etsimään skeemoja tukevaa näkötietoa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Konteksti: </a:t>
            </a:r>
            <a:r>
              <a:rPr lang="fi-FI" dirty="0"/>
              <a:t>ympäristö tai olosuhteet, joissa havaitsemisen kohde havaitaan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jos pupu-ankka –illuusiokuvan ympärillä on porkkana, se tulkitaan helpommin pupuksi kuin ankaksi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konteksti tarkoittaa myös ympäristötekijöitä tai tunnetiloja: portaat tuntuvat jyrkemmiltä tai pidemmiltä väsyneenä, epäonnistuminen inhottavammalta valmiiksi surullisena</a:t>
            </a:r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Wikimedia </a:t>
            </a:r>
            <a:r>
              <a:rPr lang="fi-FI" dirty="0" err="1"/>
              <a:t>commons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249" y="2067001"/>
            <a:ext cx="4124282" cy="350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6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Havaintoharhat ja illuusiot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5700868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>
                <a:ea typeface="+mn-lt"/>
                <a:cs typeface="+mn-lt"/>
              </a:rPr>
              <a:t> Havaintoharha: </a:t>
            </a:r>
            <a:r>
              <a:rPr lang="fi-FI" dirty="0">
                <a:ea typeface="+mn-lt"/>
                <a:cs typeface="+mn-lt"/>
              </a:rPr>
              <a:t>tilanne, jossa havainto ei vastaa todellisuutta</a:t>
            </a:r>
            <a:endParaRPr 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Syynä usein automaattiset näkötiedon käsittelynmekanismit, jotka tulkitsevat näkötietoa väärin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voivat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aiheutua</a:t>
            </a:r>
            <a:r>
              <a:rPr lang="en-US" dirty="0"/>
              <a:t> </a:t>
            </a:r>
            <a:r>
              <a:rPr lang="en-US" dirty="0" err="1"/>
              <a:t>kontekstin</a:t>
            </a:r>
            <a:r>
              <a:rPr lang="en-US" dirty="0"/>
              <a:t> </a:t>
            </a:r>
            <a:r>
              <a:rPr lang="en-US" dirty="0" err="1"/>
              <a:t>vaikutuksesta</a:t>
            </a:r>
            <a:r>
              <a:rPr lang="en-US" dirty="0"/>
              <a:t> </a:t>
            </a:r>
            <a:r>
              <a:rPr lang="en-US" dirty="0" err="1"/>
              <a:t>havaintoon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suurin</a:t>
            </a:r>
            <a:r>
              <a:rPr lang="en-US" dirty="0"/>
              <a:t> </a:t>
            </a:r>
            <a:r>
              <a:rPr lang="en-US" dirty="0" err="1"/>
              <a:t>osa</a:t>
            </a:r>
            <a:r>
              <a:rPr lang="en-US" dirty="0"/>
              <a:t> </a:t>
            </a:r>
            <a:r>
              <a:rPr lang="en-US" dirty="0" err="1"/>
              <a:t>aistitiedon</a:t>
            </a:r>
            <a:r>
              <a:rPr lang="en-US" dirty="0"/>
              <a:t> </a:t>
            </a:r>
            <a:r>
              <a:rPr lang="en-US" dirty="0" err="1"/>
              <a:t>käsittelystä</a:t>
            </a:r>
            <a:r>
              <a:rPr lang="en-US" dirty="0"/>
              <a:t> on </a:t>
            </a:r>
            <a:r>
              <a:rPr lang="en-US" dirty="0" err="1"/>
              <a:t>automaattista</a:t>
            </a:r>
            <a:r>
              <a:rPr lang="en-US" dirty="0"/>
              <a:t>. </a:t>
            </a:r>
            <a:r>
              <a:rPr lang="en-US" dirty="0" err="1"/>
              <a:t>Jossain</a:t>
            </a:r>
            <a:r>
              <a:rPr lang="en-US" dirty="0"/>
              <a:t> </a:t>
            </a:r>
            <a:r>
              <a:rPr lang="en-US" dirty="0" err="1"/>
              <a:t>erityistilanteissa</a:t>
            </a:r>
            <a:r>
              <a:rPr lang="en-US" dirty="0"/>
              <a:t> </a:t>
            </a:r>
            <a:r>
              <a:rPr lang="en-US" dirty="0" err="1"/>
              <a:t>automaattiset</a:t>
            </a:r>
            <a:r>
              <a:rPr lang="en-US" dirty="0"/>
              <a:t> </a:t>
            </a:r>
            <a:r>
              <a:rPr lang="en-US" dirty="0" err="1"/>
              <a:t>aistitiedon</a:t>
            </a:r>
            <a:r>
              <a:rPr lang="en-US" dirty="0"/>
              <a:t> </a:t>
            </a:r>
            <a:r>
              <a:rPr lang="en-US" dirty="0" err="1"/>
              <a:t>käsittelyn</a:t>
            </a:r>
            <a:r>
              <a:rPr lang="en-US" dirty="0"/>
              <a:t> </a:t>
            </a:r>
            <a:r>
              <a:rPr lang="en-US" dirty="0" err="1"/>
              <a:t>mekanismit</a:t>
            </a:r>
            <a:r>
              <a:rPr lang="en-US" dirty="0"/>
              <a:t> </a:t>
            </a:r>
            <a:r>
              <a:rPr lang="en-US" dirty="0" err="1"/>
              <a:t>johtavat</a:t>
            </a:r>
            <a:r>
              <a:rPr lang="en-US" dirty="0"/>
              <a:t> </a:t>
            </a:r>
            <a:r>
              <a:rPr lang="en-US" dirty="0" err="1"/>
              <a:t>havaintoa</a:t>
            </a:r>
            <a:r>
              <a:rPr lang="en-US" dirty="0"/>
              <a:t> </a:t>
            </a:r>
            <a:r>
              <a:rPr lang="en-US" dirty="0" err="1"/>
              <a:t>harhaan</a:t>
            </a:r>
            <a:r>
              <a:rPr lang="en-US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/>
              <a:t>© Sanoma Pro, Tekijät ● Mieli 3 tietoa käsittelevä ihminen,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533" y="2084832"/>
            <a:ext cx="5286339" cy="352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48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0" ma:contentTypeDescription="Create a new document." ma:contentTypeScope="" ma:versionID="26dc4615e67a8739360fbd9cd42cef70">
  <xsd:schema xmlns:xsd="http://www.w3.org/2001/XMLSchema" xmlns:xs="http://www.w3.org/2001/XMLSchema" xmlns:p="http://schemas.microsoft.com/office/2006/metadata/properties" xmlns:ns2="42116817-7e29-4aa7-b7a6-c483eebecbb8" xmlns:ns3="807aa635-cdf8-4f87-acc5-eeaafee58acb" targetNamespace="http://schemas.microsoft.com/office/2006/metadata/properties" ma:root="true" ma:fieldsID="6387b232793b1c922b532bf527a3edad" ns2:_="" ns3:_="">
    <xsd:import namespace="42116817-7e29-4aa7-b7a6-c483eebecbb8"/>
    <xsd:import namespace="807aa635-cdf8-4f87-acc5-eeaafee58a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AACAE-6EB8-45E6-9D80-77184C5DED69}">
  <ds:schemaRefs>
    <ds:schemaRef ds:uri="http://purl.org/dc/elements/1.1/"/>
    <ds:schemaRef ds:uri="http://schemas.microsoft.com/office/2006/metadata/properties"/>
    <ds:schemaRef ds:uri="42116817-7e29-4aa7-b7a6-c483eebecbb8"/>
    <ds:schemaRef ds:uri="http://purl.org/dc/terms/"/>
    <ds:schemaRef ds:uri="807aa635-cdf8-4f87-acc5-eeaafee58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37229A-6943-4959-BD34-9C4BCB343F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13418</TotalTime>
  <Words>484</Words>
  <Application>Microsoft Office PowerPoint</Application>
  <PresentationFormat>Laajakuva</PresentationFormat>
  <Paragraphs>54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Wingdings 3</vt:lpstr>
      <vt:lpstr>Integraali</vt:lpstr>
      <vt:lpstr>7. Näönvarainen havaitseminen</vt:lpstr>
      <vt:lpstr>Näköhavainto alkaa silmästä</vt:lpstr>
      <vt:lpstr>Verkkokalvolta aivoihin</vt:lpstr>
      <vt:lpstr>Näön ensisijainen aistialue V1</vt:lpstr>
      <vt:lpstr>Näkötiedon missä- ja mitä -radat</vt:lpstr>
      <vt:lpstr>Havaintokonstanssit</vt:lpstr>
      <vt:lpstr>Näköhavainnon skeemalähtöisyys</vt:lpstr>
      <vt:lpstr>Havaintoharhat ja illuusiot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Partanen, Eino J</dc:creator>
  <cp:lastModifiedBy>Sanna Sainio</cp:lastModifiedBy>
  <cp:revision>666</cp:revision>
  <dcterms:created xsi:type="dcterms:W3CDTF">2021-05-18T05:21:46Z</dcterms:created>
  <dcterms:modified xsi:type="dcterms:W3CDTF">2023-11-06T09:09:12Z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