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2"/>
  </p:notesMasterIdLst>
  <p:sldIdLst>
    <p:sldId id="256" r:id="rId5"/>
    <p:sldId id="279" r:id="rId6"/>
    <p:sldId id="280" r:id="rId7"/>
    <p:sldId id="281" r:id="rId8"/>
    <p:sldId id="282" r:id="rId9"/>
    <p:sldId id="283" r:id="rId10"/>
    <p:sldId id="28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9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0BE48-E4BF-415A-9219-2695FA2D5D60}" type="datetimeFigureOut">
              <a:rPr lang="fi-FI" smtClean="0"/>
              <a:t>1.11.2023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5F2F8-4BFD-42AD-A2D3-03024F43B8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0431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F3A0B2C-D2E3-4EBB-9D29-6E1D7EF51402}" type="datetime1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1192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BBFBE-ED4A-49B3-8CF2-71B16D2FBFF7}" type="datetime1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724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7834-8D20-4628-9DB5-F4F9C9A2E20A}" type="datetime1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3249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BEAF-6588-4B56-9159-A9C659AA5420}" type="datetime1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63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4E11-7B9F-4675-88EB-6ADBCB86B04E}" type="datetime1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722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C10EB-3ED8-49FE-8ADC-4C2A8C6109B5}" type="datetime1">
              <a:rPr lang="en-US" smtClean="0"/>
              <a:t>11/1/2023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050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B1BC4-FAE0-42BA-8F3A-3225962DB9D8}" type="datetime1">
              <a:rPr lang="en-US" smtClean="0"/>
              <a:t>11/1/2023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086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DF27-0B0C-4655-A362-EB43717F08F5}" type="datetime1">
              <a:rPr lang="en-US" smtClean="0"/>
              <a:t>11/1/2023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560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43BE0-8B4C-4B67-BEBC-D7A372458030}" type="datetime1">
              <a:rPr lang="en-US" smtClean="0"/>
              <a:t>11/1/2023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100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AA9B4-0592-4CF2-A891-88EF580F41E3}" type="datetime1">
              <a:rPr lang="en-US" smtClean="0"/>
              <a:t>11/1/2023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04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6A319-85C9-41D9-AC37-640CA490AA1D}" type="datetime1">
              <a:rPr lang="en-US" smtClean="0"/>
              <a:t>11/1/2023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139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33D1478-D419-4D74-9895-567795DF00D5}" type="datetime1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400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70784CE-9DD4-4C2D-88B9-D219730A4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274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8134" y="1834907"/>
            <a:ext cx="6293689" cy="2341020"/>
          </a:xfrm>
        </p:spPr>
        <p:txBody>
          <a:bodyPr anchor="b">
            <a:normAutofit/>
          </a:bodyPr>
          <a:lstStyle/>
          <a:p>
            <a:pPr algn="l"/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6. </a:t>
            </a:r>
            <a:r>
              <a:rPr lang="en-US" sz="5400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Havaitsemisen</a:t>
            </a:r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 </a:t>
            </a:r>
            <a:r>
              <a:rPr lang="en-US" sz="5400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perusteet</a:t>
            </a:r>
            <a:endParaRPr lang="en-US" sz="5400" dirty="0">
              <a:solidFill>
                <a:schemeClr val="tx1">
                  <a:lumMod val="85000"/>
                  <a:lumOff val="15000"/>
                </a:schemeClr>
              </a:solidFill>
              <a:cs typeface="Calibri Light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40A410A-1838-4131-95A6-2BE4F8D412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309640" y="4388141"/>
            <a:ext cx="58521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80E3AA-5F2B-49D9-9BA5-74D9B5799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 Sanoma Pro, Tekijät ● Mieli 3 tietoa käsittelevä ihminen</a:t>
            </a:r>
            <a:endParaRPr lang="en-US" dirty="0"/>
          </a:p>
        </p:txBody>
      </p:sp>
      <p:pic>
        <p:nvPicPr>
          <p:cNvPr id="7" name="Kuva 6" descr="Logo, jossa lukee Mieli 3.&#10;">
            <a:extLst>
              <a:ext uri="{FF2B5EF4-FFF2-40B4-BE49-F238E27FC236}">
                <a16:creationId xmlns:a16="http://schemas.microsoft.com/office/drawing/2014/main" id="{0DAAF39F-07AD-4781-8266-0F71D1A05DC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00" y="2642400"/>
            <a:ext cx="3967855" cy="155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3E3C91-84B1-0F47-B458-2BD07DE19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0144" y="599810"/>
            <a:ext cx="5806440" cy="1499616"/>
          </a:xfrm>
        </p:spPr>
        <p:txBody>
          <a:bodyPr/>
          <a:lstStyle/>
          <a:p>
            <a:r>
              <a:rPr lang="fi-FI" dirty="0"/>
              <a:t>Aistiminen ja havaitseminen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52ED41E-AFA3-7E44-B34B-610010AA3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7863" y="2602021"/>
            <a:ext cx="7258780" cy="3989638"/>
          </a:xfrm>
        </p:spPr>
        <p:txBody>
          <a:bodyPr vert="horz" lIns="45720" tIns="45720" rIns="45720" bIns="45720" rtlCol="0" anchor="t">
            <a:normAutofit/>
          </a:bodyPr>
          <a:lstStyle/>
          <a:p>
            <a:pPr>
              <a:buFont typeface="Arial" panose="020B0602020104020603" pitchFamily="34" charset="0"/>
              <a:buChar char="•"/>
            </a:pPr>
            <a:r>
              <a:rPr lang="fi-FI" sz="2400" b="1" dirty="0">
                <a:ea typeface="+mn-lt"/>
                <a:cs typeface="+mn-lt"/>
              </a:rPr>
              <a:t> Aistiminen: </a:t>
            </a:r>
            <a:r>
              <a:rPr lang="fi-FI" sz="2400" dirty="0">
                <a:ea typeface="+mn-lt"/>
                <a:cs typeface="+mn-lt"/>
              </a:rPr>
              <a:t>aistitiedon vastaanottamista aistielimellä</a:t>
            </a:r>
          </a:p>
          <a:p>
            <a:pPr lvl="1">
              <a:buFont typeface="Arial" panose="020B0602020104020603" pitchFamily="34" charset="0"/>
              <a:buChar char="•"/>
            </a:pPr>
            <a:r>
              <a:rPr lang="fi-FI" sz="2000" dirty="0">
                <a:ea typeface="+mn-lt"/>
                <a:cs typeface="+mn-lt"/>
              </a:rPr>
              <a:t>aistinelin ottaa vastaan </a:t>
            </a:r>
            <a:r>
              <a:rPr lang="fi-FI" sz="2000" b="1" dirty="0">
                <a:ea typeface="+mn-lt"/>
                <a:cs typeface="+mn-lt"/>
              </a:rPr>
              <a:t>ärsykkeitä</a:t>
            </a:r>
          </a:p>
          <a:p>
            <a:pPr lvl="1">
              <a:buFont typeface="Arial" panose="020B0602020104020603" pitchFamily="34" charset="0"/>
              <a:buChar char="•"/>
            </a:pPr>
            <a:r>
              <a:rPr lang="fi-FI" sz="2000" dirty="0">
                <a:ea typeface="+mn-lt"/>
                <a:cs typeface="+mn-lt"/>
              </a:rPr>
              <a:t>ärsyke tarkoittaa mitä tahansa aistitietoa</a:t>
            </a:r>
          </a:p>
          <a:p>
            <a:pPr lvl="1">
              <a:buFont typeface="Arial" panose="020B0602020104020603" pitchFamily="34" charset="0"/>
              <a:buChar char="•"/>
            </a:pPr>
            <a:r>
              <a:rPr lang="fi-FI" sz="2000" b="1" dirty="0">
                <a:ea typeface="+mn-lt"/>
                <a:cs typeface="+mn-lt"/>
              </a:rPr>
              <a:t>aistinreseptori: </a:t>
            </a:r>
            <a:r>
              <a:rPr lang="fi-FI" sz="2000" dirty="0">
                <a:ea typeface="+mn-lt"/>
                <a:cs typeface="+mn-lt"/>
              </a:rPr>
              <a:t>solu, joka ottaa vastaan ärsykkeen ja muuttaa sen hermoimpulsseiksi</a:t>
            </a:r>
          </a:p>
          <a:p>
            <a:pPr>
              <a:buFont typeface="Arial" panose="020B0602020104020603" pitchFamily="34" charset="0"/>
              <a:buChar char="•"/>
            </a:pPr>
            <a:r>
              <a:rPr lang="fi-FI" sz="2400" dirty="0">
                <a:ea typeface="+mn-lt"/>
                <a:cs typeface="+mn-lt"/>
              </a:rPr>
              <a:t> </a:t>
            </a:r>
            <a:r>
              <a:rPr lang="fi-FI" sz="2400" b="1" dirty="0">
                <a:ea typeface="+mn-lt"/>
                <a:cs typeface="+mn-lt"/>
              </a:rPr>
              <a:t>Havaitseminen: </a:t>
            </a:r>
            <a:r>
              <a:rPr lang="fi-FI" sz="2400" dirty="0">
                <a:ea typeface="+mn-lt"/>
                <a:cs typeface="+mn-lt"/>
              </a:rPr>
              <a:t>merkityksen tai tulkinnan antamista aistitiedolle</a:t>
            </a:r>
          </a:p>
          <a:p>
            <a:pPr>
              <a:buFont typeface="Arial" panose="020B0602020104020603" pitchFamily="34" charset="0"/>
              <a:buChar char="•"/>
            </a:pPr>
            <a:r>
              <a:rPr lang="fi-FI" sz="2400" dirty="0">
                <a:ea typeface="+mn-lt"/>
                <a:cs typeface="+mn-lt"/>
              </a:rPr>
              <a:t> </a:t>
            </a:r>
            <a:r>
              <a:rPr lang="fi-FI" sz="2400" b="1" dirty="0">
                <a:ea typeface="+mn-lt"/>
                <a:cs typeface="+mn-lt"/>
              </a:rPr>
              <a:t>Kuusi aistia: </a:t>
            </a:r>
            <a:r>
              <a:rPr lang="fi-FI" sz="2400" dirty="0">
                <a:ea typeface="+mn-lt"/>
                <a:cs typeface="+mn-lt"/>
              </a:rPr>
              <a:t>aistit ovat näkö, kuulo, maku, haju, tunto ja tasapainoaisti</a:t>
            </a:r>
            <a:endParaRPr lang="fi-FI" sz="2000" dirty="0">
              <a:ea typeface="+mn-lt"/>
              <a:cs typeface="+mn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fi-FI" sz="2400" dirty="0"/>
          </a:p>
          <a:p>
            <a:pPr>
              <a:buFont typeface="Arial" panose="020B0604020202020204" pitchFamily="34" charset="0"/>
              <a:buChar char="•"/>
            </a:pPr>
            <a:endParaRPr lang="fi-FI" sz="2000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8F48052-DD01-E94C-B6C8-DBA3C6F82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63072" y="6454040"/>
            <a:ext cx="5901459" cy="274320"/>
          </a:xfrm>
        </p:spPr>
        <p:txBody>
          <a:bodyPr/>
          <a:lstStyle/>
          <a:p>
            <a:r>
              <a:rPr lang="fi-FI" dirty="0"/>
              <a:t>© Sanoma Pro, Tekijät ● Mieli 3 tietoa käsittelevä ihminen, Kuva: </a:t>
            </a:r>
            <a:r>
              <a:rPr lang="fi-FI" dirty="0" err="1"/>
              <a:t>Pexels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210" y="2199582"/>
            <a:ext cx="2667000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7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5902061" cy="1499616"/>
          </a:xfrm>
        </p:spPr>
        <p:txBody>
          <a:bodyPr>
            <a:normAutofit/>
          </a:bodyPr>
          <a:lstStyle/>
          <a:p>
            <a:r>
              <a:rPr lang="fi-FI" dirty="0"/>
              <a:t>Aistiminen aivoissa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85"/>
            <a:ext cx="6696486" cy="3826537"/>
          </a:xfrm>
        </p:spPr>
        <p:txBody>
          <a:bodyPr vert="horz" lIns="45720" tIns="45720" rIns="45720" bIns="45720" rtlCol="0" anchor="t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b="1" dirty="0">
                <a:ea typeface="+mn-lt"/>
                <a:cs typeface="+mn-lt"/>
              </a:rPr>
              <a:t> Aistinelimestä aivojen syviin osiin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>
                <a:ea typeface="+mn-lt"/>
                <a:cs typeface="+mn-lt"/>
              </a:rPr>
              <a:t>aistitieto kulkee aistinelimen aistireseptorista ensin aivojen syviin osiin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b="1" dirty="0">
                <a:ea typeface="+mn-lt"/>
                <a:cs typeface="+mn-lt"/>
              </a:rPr>
              <a:t>talamus</a:t>
            </a:r>
            <a:r>
              <a:rPr lang="fi-FI" dirty="0">
                <a:ea typeface="+mn-lt"/>
                <a:cs typeface="+mn-lt"/>
              </a:rPr>
              <a:t>: väliasema aivokuoren ja aivojen syvempien osien välillä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>
                <a:ea typeface="+mn-lt"/>
                <a:cs typeface="+mn-lt"/>
              </a:rPr>
              <a:t>hajuaistitieto kulkee suoraan aistinelimestä aivokuorelle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b="1" dirty="0">
                <a:ea typeface="+mn-lt"/>
                <a:cs typeface="+mn-lt"/>
              </a:rPr>
              <a:t> Aivojen syvistä osista aivokuorelle</a:t>
            </a:r>
            <a:endParaRPr lang="fi-FI" dirty="0">
              <a:ea typeface="+mn-lt"/>
              <a:cs typeface="+mn-lt"/>
            </a:endParaRPr>
          </a:p>
          <a:p>
            <a:pPr marL="264795" lvl="1">
              <a:buFont typeface="Arial" panose="020B0604020202020204" pitchFamily="34" charset="0"/>
              <a:buChar char="•"/>
            </a:pPr>
            <a:r>
              <a:rPr lang="fi-FI" dirty="0"/>
              <a:t>Talamuksesta on hermoyhteydet aivokuoren </a:t>
            </a:r>
            <a:r>
              <a:rPr lang="fi-FI" b="1" dirty="0"/>
              <a:t>ensisijaisille aistialueille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/>
              <a:t> </a:t>
            </a:r>
            <a:r>
              <a:rPr lang="fi-FI" dirty="0"/>
              <a:t>Aivokuoren alapuoliset osat ovat tärkeitä havainnon kannalta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Mantelitumake on tärkeä havainnon tunnesisällön käsittelemisessä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2239" y="6419088"/>
            <a:ext cx="5901459" cy="274320"/>
          </a:xfrm>
        </p:spPr>
        <p:txBody>
          <a:bodyPr>
            <a:normAutofit/>
          </a:bodyPr>
          <a:lstStyle/>
          <a:p>
            <a:r>
              <a:rPr lang="fi-FI" dirty="0"/>
              <a:t>© Sanoma Pro, Tekijät ● Mieli 3 tietoa käsittelevä ihminen, Kuva: Mieli 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4830" y="1979619"/>
            <a:ext cx="1028700" cy="38957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3530" y="1989144"/>
            <a:ext cx="33147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477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5902061" cy="1499616"/>
          </a:xfrm>
        </p:spPr>
        <p:txBody>
          <a:bodyPr>
            <a:normAutofit/>
          </a:bodyPr>
          <a:lstStyle/>
          <a:p>
            <a:r>
              <a:rPr lang="fi-FI" dirty="0"/>
              <a:t>Sama aistimus, eri havainto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85"/>
            <a:ext cx="6696486" cy="3826537"/>
          </a:xfrm>
        </p:spPr>
        <p:txBody>
          <a:bodyPr vert="horz" lIns="45720" tIns="45720" rIns="45720" bIns="45720" rtlCol="0" anchor="t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b="1" dirty="0">
                <a:ea typeface="+mn-lt"/>
                <a:cs typeface="+mn-lt"/>
              </a:rPr>
              <a:t> </a:t>
            </a:r>
            <a:r>
              <a:rPr lang="fi-FI" dirty="0">
                <a:ea typeface="+mn-lt"/>
                <a:cs typeface="+mn-lt"/>
              </a:rPr>
              <a:t>Vaikka aistimus on sama, ihmisten havainto voi olla eri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>
                <a:ea typeface="+mn-lt"/>
                <a:cs typeface="+mn-lt"/>
              </a:rPr>
              <a:t> </a:t>
            </a:r>
            <a:r>
              <a:rPr lang="fi-FI" b="1" dirty="0">
                <a:ea typeface="+mn-lt"/>
                <a:cs typeface="+mn-lt"/>
              </a:rPr>
              <a:t>Havaintokehä</a:t>
            </a:r>
            <a:r>
              <a:rPr lang="fi-FI" dirty="0">
                <a:ea typeface="+mn-lt"/>
                <a:cs typeface="+mn-lt"/>
              </a:rPr>
              <a:t>: aistitietoa tulkitaan aktiivisen </a:t>
            </a:r>
            <a:r>
              <a:rPr lang="fi-FI" b="1" dirty="0">
                <a:ea typeface="+mn-lt"/>
                <a:cs typeface="+mn-lt"/>
              </a:rPr>
              <a:t>skeeman</a:t>
            </a:r>
            <a:r>
              <a:rPr lang="fi-FI" dirty="0">
                <a:ea typeface="+mn-lt"/>
                <a:cs typeface="+mn-lt"/>
              </a:rPr>
              <a:t> mukaisesti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havainto on tulkinta aistitiedosta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i-FI" dirty="0"/>
          </a:p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</a:t>
            </a:r>
            <a:r>
              <a:rPr lang="fi-FI" b="1" dirty="0" err="1"/>
              <a:t>Ulric</a:t>
            </a:r>
            <a:r>
              <a:rPr lang="fi-FI" b="1" dirty="0"/>
              <a:t> </a:t>
            </a:r>
            <a:r>
              <a:rPr lang="fi-FI" b="1" dirty="0" err="1"/>
              <a:t>Neisserin</a:t>
            </a:r>
            <a:r>
              <a:rPr lang="fi-FI" b="1" dirty="0"/>
              <a:t> havaintokehän kolme vaihetta:</a:t>
            </a:r>
          </a:p>
          <a:p>
            <a:pPr marL="630936" lvl="1" indent="-457200">
              <a:buFont typeface="+mj-lt"/>
              <a:buAutoNum type="arabicPeriod"/>
            </a:pPr>
            <a:r>
              <a:rPr lang="fi-FI" dirty="0"/>
              <a:t>aktiiviset skeemat suuntaavat tarkkaavaisuutta ja ohjaavat tiedonhakua etsimään skeemaa tukevaa tietoa</a:t>
            </a:r>
          </a:p>
          <a:p>
            <a:pPr marL="630936" lvl="1" indent="-457200">
              <a:buFont typeface="+mj-lt"/>
              <a:buAutoNum type="arabicPeriod"/>
            </a:pPr>
            <a:r>
              <a:rPr lang="fi-FI" dirty="0"/>
              <a:t>uutta tietoa tulkitaan aktiivisten skeemojen mukaisesti</a:t>
            </a:r>
          </a:p>
          <a:p>
            <a:pPr marL="630936" lvl="1" indent="-457200">
              <a:buFont typeface="+mj-lt"/>
              <a:buAutoNum type="arabicPeriod"/>
            </a:pPr>
            <a:r>
              <a:rPr lang="fi-FI" dirty="0"/>
              <a:t>jos uusi tieto tukee aktiivista skeemaa, se vahvistuu; jos tieto on skeeman kanssa ristiriidassa, skeema saattaa vaihtua</a:t>
            </a:r>
          </a:p>
          <a:p>
            <a:pPr marL="630936" lvl="1" indent="-457200">
              <a:buFont typeface="+mj-lt"/>
              <a:buAutoNum type="arabicPeriod"/>
            </a:pPr>
            <a:endParaRPr lang="fi-FI" dirty="0"/>
          </a:p>
          <a:p>
            <a:pPr>
              <a:buFont typeface="Tw Cen MT" panose="020B0604020202020204" pitchFamily="34" charset="0"/>
              <a:buChar char=" 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fi-FI" sz="2000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2239" y="6419088"/>
            <a:ext cx="5901459" cy="274320"/>
          </a:xfrm>
        </p:spPr>
        <p:txBody>
          <a:bodyPr>
            <a:normAutofit/>
          </a:bodyPr>
          <a:lstStyle/>
          <a:p>
            <a:r>
              <a:rPr lang="fi-FI" dirty="0"/>
              <a:t>© Sanoma Pro, Tekijät ● Mieli 3 tietoa käsittelevä ihminen, Kuva: Mieli 3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0614" y="1682750"/>
            <a:ext cx="4276725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986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3E3C91-84B1-0F47-B458-2BD07DE19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378" y="567385"/>
            <a:ext cx="9543482" cy="1499616"/>
          </a:xfrm>
        </p:spPr>
        <p:txBody>
          <a:bodyPr/>
          <a:lstStyle/>
          <a:p>
            <a:r>
              <a:rPr lang="fi-FI" dirty="0"/>
              <a:t>Ärsykelähtöinen ja skeemalähtöinen havaitseminen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52ED41E-AFA3-7E44-B34B-610010AA3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181" y="2326404"/>
            <a:ext cx="9560993" cy="4005851"/>
          </a:xfrm>
        </p:spPr>
        <p:txBody>
          <a:bodyPr vert="horz" lIns="45720" tIns="45720" rIns="45720" bIns="45720" rtlCol="0" anchor="t">
            <a:normAutofit/>
          </a:bodyPr>
          <a:lstStyle/>
          <a:p>
            <a:pPr>
              <a:buFont typeface="Arial" panose="020B0602020104020603" pitchFamily="34" charset="0"/>
              <a:buChar char="•"/>
            </a:pPr>
            <a:r>
              <a:rPr lang="fi-FI" sz="2400" dirty="0"/>
              <a:t> </a:t>
            </a:r>
            <a:r>
              <a:rPr lang="fi-FI" sz="2400" b="1" dirty="0"/>
              <a:t>Ärsykelähtöinen prosessointi (</a:t>
            </a:r>
            <a:r>
              <a:rPr lang="fi-FI" sz="2400" b="1" dirty="0" err="1"/>
              <a:t>bottom-up</a:t>
            </a:r>
            <a:r>
              <a:rPr lang="fi-FI" sz="2400" b="1" dirty="0"/>
              <a:t> –prosessointi): </a:t>
            </a:r>
            <a:r>
              <a:rPr lang="fi-FI" sz="2400" dirty="0"/>
              <a:t>tiedon käsittely ilman valmista tai sopivaa skeemaa</a:t>
            </a:r>
          </a:p>
          <a:p>
            <a:pPr>
              <a:buFont typeface="Arial" panose="020B0602020104020603" pitchFamily="34" charset="0"/>
              <a:buChar char="•"/>
            </a:pPr>
            <a:r>
              <a:rPr lang="fi-FI" sz="2400" b="1" dirty="0"/>
              <a:t> Skeemalähtöinen prosessointi (top-</a:t>
            </a:r>
            <a:r>
              <a:rPr lang="fi-FI" sz="2400" b="1" dirty="0" err="1"/>
              <a:t>down</a:t>
            </a:r>
            <a:r>
              <a:rPr lang="fi-FI" sz="2400" b="1" dirty="0"/>
              <a:t> –prosessointi): </a:t>
            </a:r>
            <a:r>
              <a:rPr lang="fi-FI" sz="2400" dirty="0"/>
              <a:t>tiedon käsittely, joka lähtee liikkeelle sisäisistä malleista tai skeemoista</a:t>
            </a:r>
            <a:endParaRPr lang="fi-FI" sz="2400" b="1" dirty="0"/>
          </a:p>
          <a:p>
            <a:pPr>
              <a:buFont typeface="Arial" panose="020B0602020104020603" pitchFamily="34" charset="0"/>
              <a:buChar char="•"/>
            </a:pPr>
            <a:r>
              <a:rPr lang="fi-FI" sz="2400" dirty="0"/>
              <a:t> ärsykelähtöistä prosessointia tarvitaan tilanteissa, joissa aistitieto on vierasta tai sitä ei osata luokitella</a:t>
            </a:r>
          </a:p>
          <a:p>
            <a:pPr>
              <a:buFont typeface="Arial" panose="020B0602020104020603" pitchFamily="34" charset="0"/>
              <a:buChar char="•"/>
            </a:pPr>
            <a:r>
              <a:rPr lang="fi-FI" sz="2400" dirty="0"/>
              <a:t> skeemalähtöistä prosessointia tarvitaan aistitiedon luokitteluun ja antamaan aistitiedolle tulkinta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8F48052-DD01-E94C-B6C8-DBA3C6F82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63072" y="6454040"/>
            <a:ext cx="5901459" cy="274320"/>
          </a:xfrm>
        </p:spPr>
        <p:txBody>
          <a:bodyPr/>
          <a:lstStyle/>
          <a:p>
            <a:r>
              <a:rPr lang="fi-FI"/>
              <a:t>© Sanoma Pro, Tekijät ● Mieli 3 tietoa käsittelevä ihminen</a:t>
            </a:r>
          </a:p>
        </p:txBody>
      </p:sp>
    </p:spTree>
    <p:extLst>
      <p:ext uri="{BB962C8B-B14F-4D97-AF65-F5344CB8AC3E}">
        <p14:creationId xmlns:p14="http://schemas.microsoft.com/office/powerpoint/2010/main" val="2377909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5902061" cy="1499616"/>
          </a:xfrm>
        </p:spPr>
        <p:txBody>
          <a:bodyPr>
            <a:normAutofit/>
          </a:bodyPr>
          <a:lstStyle/>
          <a:p>
            <a:r>
              <a:rPr lang="fi-FI" dirty="0"/>
              <a:t>Moniaistinen havaitseminen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85"/>
            <a:ext cx="6696486" cy="3826537"/>
          </a:xfrm>
        </p:spPr>
        <p:txBody>
          <a:bodyPr vert="horz" lIns="45720" tIns="45720" rIns="45720" bIns="45720" rtlCol="0" anchor="t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b="1" dirty="0">
                <a:ea typeface="+mn-lt"/>
                <a:cs typeface="+mn-lt"/>
              </a:rPr>
              <a:t> Moniaistinen havaitseminen: </a:t>
            </a:r>
            <a:r>
              <a:rPr lang="fi-FI" dirty="0">
                <a:ea typeface="+mn-lt"/>
                <a:cs typeface="+mn-lt"/>
              </a:rPr>
              <a:t>havaitseminen monen aistin avulla samanaikaisesti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nopeuttaa havaitsemista ja havaintotarkkuutta etenkin epäselvissä tilanteissa: esimerkiksi meluisassa ruokalassa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Suurin osa arkisista havainnoista on moniaistisia: ruoka tuoksuu ja maistuu, keskustellessa toisen ihmisen puhe nähdään ja kuullaan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i-FI" dirty="0"/>
          </a:p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</a:t>
            </a:r>
            <a:r>
              <a:rPr lang="fi-FI" b="1" dirty="0" err="1"/>
              <a:t>McGurk</a:t>
            </a:r>
            <a:r>
              <a:rPr lang="fi-FI" b="1" dirty="0"/>
              <a:t>-efekti:</a:t>
            </a:r>
            <a:r>
              <a:rPr lang="fi-FI" dirty="0"/>
              <a:t> ristiriitainen näkö- ja kuulotieto saavat aikaan havainnon, joka ei vastaa kumpaakaan aistitietoa </a:t>
            </a:r>
          </a:p>
          <a:p>
            <a:pPr>
              <a:buFont typeface="Tw Cen MT" panose="020B0604020202020204" pitchFamily="34" charset="0"/>
              <a:buChar char=" 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fi-FI" sz="2000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2239" y="6419088"/>
            <a:ext cx="5901459" cy="274320"/>
          </a:xfrm>
        </p:spPr>
        <p:txBody>
          <a:bodyPr>
            <a:normAutofit/>
          </a:bodyPr>
          <a:lstStyle/>
          <a:p>
            <a:r>
              <a:rPr lang="fi-FI" dirty="0"/>
              <a:t>© Sanoma Pro, Tekijät ● Mieli 3 tietoa käsittelevä ihminen, Kuva: Mieli 3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6721" y="2286085"/>
            <a:ext cx="3980930" cy="2603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779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5902061" cy="1499616"/>
          </a:xfrm>
        </p:spPr>
        <p:txBody>
          <a:bodyPr>
            <a:normAutofit/>
          </a:bodyPr>
          <a:lstStyle/>
          <a:p>
            <a:r>
              <a:rPr lang="fi-FI" dirty="0"/>
              <a:t>Aistipuutokset ja aistien menettäminen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7" y="2286085"/>
            <a:ext cx="7288599" cy="3826537"/>
          </a:xfrm>
        </p:spPr>
        <p:txBody>
          <a:bodyPr vert="horz" lIns="45720" tIns="45720" rIns="45720" bIns="45720" rtlCol="0" anchor="t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b="1" dirty="0">
                <a:ea typeface="+mn-lt"/>
                <a:cs typeface="+mn-lt"/>
              </a:rPr>
              <a:t> Aistipuutos: </a:t>
            </a:r>
            <a:r>
              <a:rPr lang="fi-FI" dirty="0">
                <a:ea typeface="+mn-lt"/>
                <a:cs typeface="+mn-lt"/>
              </a:rPr>
              <a:t>tilanne, jossa aisti ei toimi tyypilliseen tapaan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>
                <a:ea typeface="+mn-lt"/>
                <a:cs typeface="+mn-lt"/>
              </a:rPr>
              <a:t>aistipuutos voi olla synnynnäinen tai jonkin vamman seuraus</a:t>
            </a:r>
            <a:r>
              <a:rPr lang="fi-FI" b="1" dirty="0">
                <a:ea typeface="+mn-lt"/>
                <a:cs typeface="+mn-lt"/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i-FI" b="1" dirty="0">
              <a:ea typeface="+mn-lt"/>
              <a:cs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i-FI" b="1" dirty="0">
                <a:ea typeface="+mn-lt"/>
                <a:cs typeface="+mn-lt"/>
              </a:rPr>
              <a:t> Kompensaatio: </a:t>
            </a:r>
            <a:r>
              <a:rPr lang="fi-FI" dirty="0">
                <a:ea typeface="+mn-lt"/>
                <a:cs typeface="+mn-lt"/>
              </a:rPr>
              <a:t>puuttuvan toiminnon, kuten aistin, korvaaminen muilla toiminnoilla tai aisteilla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>
                <a:ea typeface="+mn-lt"/>
                <a:cs typeface="+mn-lt"/>
              </a:rPr>
              <a:t>esimerkiksi pistekirjoitus: lukeminen tuntoaistilla näköaistin sijaan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i-FI" dirty="0">
              <a:ea typeface="+mn-lt"/>
              <a:cs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i-FI" dirty="0">
                <a:ea typeface="+mn-lt"/>
                <a:cs typeface="+mn-lt"/>
              </a:rPr>
              <a:t> Aistipuutos aivoissa: muut aistit ottavat käyttöön aivoalueet, joita jokin toinen aisti ei käytä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>
                <a:ea typeface="+mn-lt"/>
                <a:cs typeface="+mn-lt"/>
              </a:rPr>
              <a:t>Syntymäsokeilla takaraivolohkojen näköaivokuori usein kehittyy käsittelemään kuulotietoa</a:t>
            </a:r>
            <a:endParaRPr lang="fi-FI" dirty="0"/>
          </a:p>
          <a:p>
            <a:pPr>
              <a:buFont typeface="Tw Cen MT" panose="020B0604020202020204" pitchFamily="34" charset="0"/>
              <a:buChar char=" 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fi-FI" sz="2000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2239" y="6419088"/>
            <a:ext cx="5901459" cy="274320"/>
          </a:xfrm>
        </p:spPr>
        <p:txBody>
          <a:bodyPr>
            <a:normAutofit/>
          </a:bodyPr>
          <a:lstStyle/>
          <a:p>
            <a:r>
              <a:rPr lang="fi-FI" dirty="0"/>
              <a:t>© Sanoma Pro, Tekijät ● Mieli 3 tietoa käsittelevä ihminen, Kuva: </a:t>
            </a:r>
            <a:r>
              <a:rPr lang="fi-FI" dirty="0" err="1"/>
              <a:t>Pexels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4573" y="1162119"/>
            <a:ext cx="3115279" cy="4673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5260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i">
  <a:themeElements>
    <a:clrScheme name="Violetti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Integraali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i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E9B2EBDD64CC4383B99224C2A6C036" ma:contentTypeVersion="10" ma:contentTypeDescription="Create a new document." ma:contentTypeScope="" ma:versionID="26dc4615e67a8739360fbd9cd42cef70">
  <xsd:schema xmlns:xsd="http://www.w3.org/2001/XMLSchema" xmlns:xs="http://www.w3.org/2001/XMLSchema" xmlns:p="http://schemas.microsoft.com/office/2006/metadata/properties" xmlns:ns2="42116817-7e29-4aa7-b7a6-c483eebecbb8" xmlns:ns3="807aa635-cdf8-4f87-acc5-eeaafee58acb" targetNamespace="http://schemas.microsoft.com/office/2006/metadata/properties" ma:root="true" ma:fieldsID="6387b232793b1c922b532bf527a3edad" ns2:_="" ns3:_="">
    <xsd:import namespace="42116817-7e29-4aa7-b7a6-c483eebecbb8"/>
    <xsd:import namespace="807aa635-cdf8-4f87-acc5-eeaafee58a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116817-7e29-4aa7-b7a6-c483eebecb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7aa635-cdf8-4f87-acc5-eeaafee58ac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1AACAE-6EB8-45E6-9D80-77184C5DED69}">
  <ds:schemaRefs>
    <ds:schemaRef ds:uri="42116817-7e29-4aa7-b7a6-c483eebecbb8"/>
    <ds:schemaRef ds:uri="http://purl.org/dc/terms/"/>
    <ds:schemaRef ds:uri="807aa635-cdf8-4f87-acc5-eeaafee58acb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2127A92-08DC-4A74-B605-4922F83495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37229A-6943-4959-BD34-9C4BCB343F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116817-7e29-4aa7-b7a6-c483eebecbb8"/>
    <ds:schemaRef ds:uri="807aa635-cdf8-4f87-acc5-eeaafee58a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13397</TotalTime>
  <Words>471</Words>
  <Application>Microsoft Office PowerPoint</Application>
  <PresentationFormat>Laajakuva</PresentationFormat>
  <Paragraphs>54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3" baseType="lpstr">
      <vt:lpstr>Arial</vt:lpstr>
      <vt:lpstr>Calibri</vt:lpstr>
      <vt:lpstr>Tw Cen MT</vt:lpstr>
      <vt:lpstr>Tw Cen MT Condensed</vt:lpstr>
      <vt:lpstr>Wingdings 3</vt:lpstr>
      <vt:lpstr>Integraali</vt:lpstr>
      <vt:lpstr>6. Havaitsemisen perusteet</vt:lpstr>
      <vt:lpstr>Aistiminen ja havaitseminen</vt:lpstr>
      <vt:lpstr>Aistiminen aivoissa</vt:lpstr>
      <vt:lpstr>Sama aistimus, eri havainto</vt:lpstr>
      <vt:lpstr>Ärsykelähtöinen ja skeemalähtöinen havaitseminen</vt:lpstr>
      <vt:lpstr>Moniaistinen havaitseminen</vt:lpstr>
      <vt:lpstr>Aistipuutokset ja aistien menettäminen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</dc:title>
  <dc:creator>Partanen, Eino J</dc:creator>
  <cp:lastModifiedBy>Sanna Sainio</cp:lastModifiedBy>
  <cp:revision>666</cp:revision>
  <dcterms:created xsi:type="dcterms:W3CDTF">2021-05-18T05:21:46Z</dcterms:created>
  <dcterms:modified xsi:type="dcterms:W3CDTF">2023-11-01T14:12:12Z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0x010100CEE9B2EBDD64CC4383B99224C2A6C036</vt:lpwstr>
  </property>
</Properties>
</file>