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6" r:id="rId5"/>
    <p:sldId id="279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18.10.2023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4.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tiedonkäsittely-toimintojen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ja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hermoston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tutkiminen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3 tietoa käsittelevä ihminen</a:t>
            </a:r>
            <a:endParaRPr lang="en-US" dirty="0"/>
          </a:p>
        </p:txBody>
      </p:sp>
      <p:pic>
        <p:nvPicPr>
          <p:cNvPr id="7" name="Kuva 6" descr="Logo, jossa lukee Mieli 3.&#10;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2642400"/>
            <a:ext cx="3967855" cy="1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Kvantitatiiviset aineistonkeruumenetelmät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 </a:t>
            </a:r>
            <a:r>
              <a:rPr lang="fi-FI" sz="2400" b="1" dirty="0"/>
              <a:t>Kyselyt:</a:t>
            </a:r>
            <a:r>
              <a:rPr lang="fi-FI" sz="2400" dirty="0"/>
              <a:t> valmiita kysymys- tai väittämäsarjoja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Psykologiset testit: </a:t>
            </a:r>
            <a:r>
              <a:rPr lang="fi-FI" sz="2400" dirty="0"/>
              <a:t>samanlaisena toistettava sarja tehtäviä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1600" dirty="0"/>
              <a:t>vain psykologien käytössä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1600" dirty="0"/>
              <a:t>sisältää usein normiaineiston, johon ihmisen pärjäämistä verrataan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</a:t>
            </a:r>
            <a:r>
              <a:rPr lang="fi-FI" sz="2400" b="1" dirty="0" err="1"/>
              <a:t>Behavioraaliset</a:t>
            </a:r>
            <a:r>
              <a:rPr lang="fi-FI" sz="2400" b="1" dirty="0"/>
              <a:t> menetelmät:</a:t>
            </a:r>
            <a:r>
              <a:rPr lang="fi-FI" sz="2400" dirty="0"/>
              <a:t> testit, joissa mitataan usein tarkkuutta tai reaktioaikaa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1600" dirty="0"/>
              <a:t>esitetään usein tietokoneella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Aivotutkimusmenetelmät:</a:t>
            </a:r>
            <a:r>
              <a:rPr lang="fi-FI" sz="2400" dirty="0"/>
              <a:t> menetelmät, joilla tutkitaan aivojen rakennetta tai toimintaa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1600" dirty="0"/>
              <a:t>käytetään usein </a:t>
            </a:r>
            <a:r>
              <a:rPr lang="fi-FI" sz="1600" dirty="0" err="1"/>
              <a:t>behavioraalisten</a:t>
            </a:r>
            <a:r>
              <a:rPr lang="fi-FI" sz="1600" dirty="0"/>
              <a:t> menetelmien kanssa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3 tietoa käsittelevä ihminen</a:t>
            </a:r>
          </a:p>
        </p:txBody>
      </p:sp>
    </p:spTree>
    <p:extLst>
      <p:ext uri="{BB962C8B-B14F-4D97-AF65-F5344CB8AC3E}">
        <p14:creationId xmlns:p14="http://schemas.microsoft.com/office/powerpoint/2010/main" val="207337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Kyselyt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37" y="2037498"/>
            <a:ext cx="10706955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Mitta-asteikko:</a:t>
            </a:r>
            <a:r>
              <a:rPr lang="fi-FI" dirty="0">
                <a:ea typeface="+mn-lt"/>
                <a:cs typeface="+mn-lt"/>
              </a:rPr>
              <a:t> tapa, jolla vastaukset pisteytetään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 </a:t>
            </a:r>
            <a:r>
              <a:rPr lang="fi-FI" b="1" dirty="0"/>
              <a:t>Pituus: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yksi kysymys ei aina anna hyvää kuvaa mitattavasta ilmiöstä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monimutkaista</a:t>
            </a:r>
            <a:r>
              <a:rPr lang="en-US" dirty="0"/>
              <a:t> </a:t>
            </a:r>
            <a:r>
              <a:rPr lang="en-US" dirty="0" err="1"/>
              <a:t>ilmiötä</a:t>
            </a:r>
            <a:r>
              <a:rPr lang="en-US" dirty="0"/>
              <a:t> </a:t>
            </a:r>
            <a:r>
              <a:rPr lang="en-US" dirty="0" err="1"/>
              <a:t>kysyttävä</a:t>
            </a:r>
            <a:r>
              <a:rPr lang="en-US" dirty="0"/>
              <a:t> </a:t>
            </a:r>
            <a:r>
              <a:rPr lang="en-US" dirty="0" err="1"/>
              <a:t>monella</a:t>
            </a:r>
            <a:r>
              <a:rPr lang="en-US" dirty="0"/>
              <a:t> </a:t>
            </a:r>
            <a:r>
              <a:rPr lang="en-US" dirty="0" err="1"/>
              <a:t>kysymyksellä</a:t>
            </a:r>
            <a:r>
              <a:rPr lang="en-US" dirty="0"/>
              <a:t> (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sanavaraston</a:t>
            </a:r>
            <a:r>
              <a:rPr lang="en-US" dirty="0"/>
              <a:t> </a:t>
            </a:r>
            <a:r>
              <a:rPr lang="en-US" dirty="0" err="1"/>
              <a:t>koko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yksinkertaisempaa</a:t>
            </a:r>
            <a:r>
              <a:rPr lang="en-US" dirty="0"/>
              <a:t> </a:t>
            </a:r>
            <a:r>
              <a:rPr lang="en-US" dirty="0" err="1"/>
              <a:t>ilmiötä</a:t>
            </a:r>
            <a:r>
              <a:rPr lang="en-US" dirty="0"/>
              <a:t> </a:t>
            </a:r>
            <a:r>
              <a:rPr lang="en-US" dirty="0" err="1"/>
              <a:t>voidaan</a:t>
            </a:r>
            <a:r>
              <a:rPr lang="en-US" dirty="0"/>
              <a:t> </a:t>
            </a:r>
            <a:r>
              <a:rPr lang="en-US" dirty="0" err="1"/>
              <a:t>kysyä</a:t>
            </a:r>
            <a:r>
              <a:rPr lang="en-US" dirty="0"/>
              <a:t> </a:t>
            </a:r>
            <a:r>
              <a:rPr lang="en-US" dirty="0" err="1"/>
              <a:t>yhdellä</a:t>
            </a:r>
            <a:r>
              <a:rPr lang="en-US" dirty="0"/>
              <a:t> </a:t>
            </a:r>
            <a:r>
              <a:rPr lang="en-US" dirty="0" err="1"/>
              <a:t>kysymyksellä</a:t>
            </a:r>
            <a:r>
              <a:rPr lang="en-US" dirty="0"/>
              <a:t> (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päänsärky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b="1" dirty="0"/>
              <a:t> Esimerkki: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02532" y="6568514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914" y="4243375"/>
            <a:ext cx="5997302" cy="217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5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 fontScale="90000"/>
          </a:bodyPr>
          <a:lstStyle/>
          <a:p>
            <a:r>
              <a:rPr lang="fi-FI" dirty="0"/>
              <a:t>Psykologiset testit ja </a:t>
            </a:r>
            <a:r>
              <a:rPr lang="fi-FI" dirty="0" err="1"/>
              <a:t>behavioraaliset</a:t>
            </a:r>
            <a:r>
              <a:rPr lang="fi-FI" dirty="0"/>
              <a:t> 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899" y="2338691"/>
            <a:ext cx="7050105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Psykologinen testi: </a:t>
            </a:r>
            <a:r>
              <a:rPr lang="fi-FI" dirty="0">
                <a:ea typeface="+mn-lt"/>
                <a:cs typeface="+mn-lt"/>
              </a:rPr>
              <a:t>testi, joka on vain psykologin käytössä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normiaineiston</a:t>
            </a:r>
            <a:r>
              <a:rPr lang="fi-FI" dirty="0">
                <a:ea typeface="+mn-lt"/>
                <a:cs typeface="+mn-lt"/>
              </a:rPr>
              <a:t> avulla verrataan ihmisen suoriutumista saman ikäryhmän muihin ihmisiin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käytetään etenkin potilastyössä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</a:t>
            </a:r>
            <a:r>
              <a:rPr lang="fi-FI" b="1" dirty="0" err="1">
                <a:ea typeface="+mn-lt"/>
                <a:cs typeface="+mn-lt"/>
              </a:rPr>
              <a:t>Behavioraalinen</a:t>
            </a:r>
            <a:r>
              <a:rPr lang="fi-FI" b="1" dirty="0">
                <a:ea typeface="+mn-lt"/>
                <a:cs typeface="+mn-lt"/>
              </a:rPr>
              <a:t> testi</a:t>
            </a:r>
            <a:r>
              <a:rPr lang="fi-FI" dirty="0">
                <a:ea typeface="+mn-lt"/>
                <a:cs typeface="+mn-lt"/>
              </a:rPr>
              <a:t>: testi, joka mittaa usein nopeutta, tarkkuutta tai reaktioaikaa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ei yleensä ole normitettu (testille ei ole normiaineistoa)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käytetään usein aivotutkimusmenetelmien kanssa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käytetään usein myös potilastyössä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579937" y="6568513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Eino Partanen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170" y="2339302"/>
            <a:ext cx="3546999" cy="3620567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405" y="1959557"/>
            <a:ext cx="3658018" cy="25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5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Aivojen rakenteen tutkimusmenetelmät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650" y="2202044"/>
            <a:ext cx="7350438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Tietokonetomografia (TT-kuvaus): </a:t>
            </a:r>
            <a:r>
              <a:rPr lang="fi-FI" sz="2400" dirty="0"/>
              <a:t>aivojen röntgenkuva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nopea, mutta käyttää röntgensäteilyä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ei yleensä käytetä tutkimuksessa vaan potilastyössä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800" b="1" dirty="0"/>
              <a:t> </a:t>
            </a:r>
            <a:r>
              <a:rPr lang="fi-FI" sz="2400" b="1" dirty="0"/>
              <a:t>Magneettikuvaus (MRI-kuvaus): </a:t>
            </a:r>
            <a:r>
              <a:rPr lang="fi-FI" sz="2400" dirty="0"/>
              <a:t>aivojen rakenteen kuvantaminen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perustuu vesimolekyylien liikkeeseen voimakkaassa magneettikentässä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tarkkuus parhaimmillaan jopa muutaman millimetrin luokkaa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tarkkuus näkyy magneettikuvan pikselien koossa</a:t>
            </a:r>
          </a:p>
          <a:p>
            <a:pPr lvl="1">
              <a:buFont typeface="Arial" panose="020B0602020104020603" pitchFamily="34" charset="0"/>
              <a:buChar char="•"/>
            </a:pPr>
            <a:endParaRPr lang="fi-FI" sz="16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396785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Eino Partanen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6439" y="1304692"/>
            <a:ext cx="3415990" cy="472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4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9543482" cy="1499616"/>
          </a:xfrm>
        </p:spPr>
        <p:txBody>
          <a:bodyPr/>
          <a:lstStyle/>
          <a:p>
            <a:r>
              <a:rPr lang="fi-FI" dirty="0"/>
              <a:t>Aivojen toiminnan tutkimusmenetelmät: PET ja </a:t>
            </a:r>
            <a:r>
              <a:rPr lang="fi-FI" cap="none" dirty="0" err="1"/>
              <a:t>f</a:t>
            </a:r>
            <a:r>
              <a:rPr lang="fi-FI" dirty="0" err="1"/>
              <a:t>mri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81" y="2326404"/>
            <a:ext cx="9858107" cy="400585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 </a:t>
            </a:r>
            <a:r>
              <a:rPr lang="fi-FI" sz="2400" b="1" dirty="0"/>
              <a:t>Hermosolujen hapen- tai energiankulutusta mittaavat menetelmät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dirty="0"/>
              <a:t>aktivoituessaan hermosolu kuluttaa happea ja energiaa 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PET (positroniemissiotomografia): </a:t>
            </a:r>
            <a:r>
              <a:rPr lang="fi-FI" sz="2400" dirty="0"/>
              <a:t>mittaa glukoosin kulutusta hermosoluissa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koehenkilön vereen ruiskutetaan radioaktiivista glukoosia, jonka hajoamisen PET-laite havaitsee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b="1" dirty="0" err="1">
                <a:ea typeface="+mn-lt"/>
                <a:cs typeface="+mn-lt"/>
              </a:rPr>
              <a:t>fMRI</a:t>
            </a:r>
            <a:r>
              <a:rPr lang="fi-FI" sz="2400" b="1" dirty="0">
                <a:ea typeface="+mn-lt"/>
                <a:cs typeface="+mn-lt"/>
              </a:rPr>
              <a:t> (toiminnallinen magneettikuvaus): </a:t>
            </a:r>
            <a:r>
              <a:rPr lang="fi-FI" sz="2400" dirty="0">
                <a:ea typeface="+mn-lt"/>
                <a:cs typeface="+mn-lt"/>
              </a:rPr>
              <a:t>seuraa hermosolujen hapenkulutusta mittaamalla hapettuneen ja hapen luovuttaneiden punasolujen määrää aivojen eri osissa</a:t>
            </a:r>
            <a:endParaRPr lang="fi-FI" sz="2000" dirty="0">
              <a:ea typeface="+mn-lt"/>
              <a:cs typeface="+mn-lt"/>
            </a:endParaRP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 Tutkimusmenetelmän epäsuoruus: </a:t>
            </a:r>
            <a:r>
              <a:rPr lang="fi-FI" sz="2400" dirty="0">
                <a:ea typeface="+mn-lt"/>
                <a:cs typeface="+mn-lt"/>
              </a:rPr>
              <a:t>mittaavat hermosolujen toiminnan seurauksia (energian ja hapenkulutuksen lisääntymistä)</a:t>
            </a:r>
            <a:endParaRPr lang="fi-FI" sz="2000" dirty="0">
              <a:ea typeface="+mn-lt"/>
              <a:cs typeface="+mn-lt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3 tietoa käsittelevä ihminen</a:t>
            </a:r>
          </a:p>
        </p:txBody>
      </p:sp>
    </p:spTree>
    <p:extLst>
      <p:ext uri="{BB962C8B-B14F-4D97-AF65-F5344CB8AC3E}">
        <p14:creationId xmlns:p14="http://schemas.microsoft.com/office/powerpoint/2010/main" val="110712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Aivojen toiminnan tutkimusmenetelmät: EEG ja MEG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304957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Hermosolujen toimintaa mittaavat menetelmät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hermosolut aktivoituvat usein yhdessä ja tuottavat suuren joukon hermoimpulsseja samaan aikaan </a:t>
            </a:r>
            <a:r>
              <a:rPr lang="fi-FI" sz="2000" dirty="0">
                <a:sym typeface="Wingdings" pitchFamily="2" charset="2"/>
              </a:rPr>
              <a:t> voidaan havaita myös pään pinnalta</a:t>
            </a:r>
            <a:endParaRPr lang="fi-FI" sz="2000" dirty="0"/>
          </a:p>
          <a:p>
            <a:pPr>
              <a:buFont typeface="Arial" panose="020B0602020104020603" pitchFamily="34" charset="0"/>
              <a:buChar char="•"/>
            </a:pPr>
            <a:r>
              <a:rPr lang="fi-FI" sz="2800" b="1" dirty="0"/>
              <a:t> </a:t>
            </a:r>
            <a:r>
              <a:rPr lang="fi-FI" sz="2400" b="1" dirty="0"/>
              <a:t>EEG (aivosähkökäyrä, elektroenkefalografia)</a:t>
            </a:r>
            <a:r>
              <a:rPr lang="fi-FI" sz="2400" dirty="0"/>
              <a:t>: mittaa aivojen hermosolujen samanaikaista sähköistä toimintaa (sähkökentän muutoksia)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 MEG (aivojen magneettikenttämittaus, </a:t>
            </a:r>
            <a:r>
              <a:rPr lang="fi-FI" sz="2400" b="1" dirty="0" err="1">
                <a:ea typeface="+mn-lt"/>
                <a:cs typeface="+mn-lt"/>
              </a:rPr>
              <a:t>magnetoenkefalografia</a:t>
            </a:r>
            <a:r>
              <a:rPr lang="fi-FI" sz="2400" b="1" dirty="0">
                <a:ea typeface="+mn-lt"/>
                <a:cs typeface="+mn-lt"/>
              </a:rPr>
              <a:t>):</a:t>
            </a:r>
            <a:r>
              <a:rPr lang="fi-FI" sz="2400" dirty="0">
                <a:ea typeface="+mn-lt"/>
                <a:cs typeface="+mn-lt"/>
              </a:rPr>
              <a:t> mittaa aivojen hermosolujen samanaikaista magneettista toimintaa (magneettikentän muutoksia)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9703" y="6373368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3 tietoa käsittelevä ihminen</a:t>
            </a:r>
          </a:p>
        </p:txBody>
      </p:sp>
    </p:spTree>
    <p:extLst>
      <p:ext uri="{BB962C8B-B14F-4D97-AF65-F5344CB8AC3E}">
        <p14:creationId xmlns:p14="http://schemas.microsoft.com/office/powerpoint/2010/main" val="2415009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Aivotutkimusmenetelmien arviointia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011" y="2446247"/>
            <a:ext cx="5644301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Ajallinen tarkkuus:</a:t>
            </a:r>
            <a:r>
              <a:rPr lang="fi-FI" sz="2400" dirty="0"/>
              <a:t> kuinka tarkasti aivotoimintaa voidaan ajoittaa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Paikkatarkkuus: </a:t>
            </a:r>
            <a:r>
              <a:rPr lang="fi-FI" sz="2400" dirty="0"/>
              <a:t>kuinka tarkasti aktivoituvan aivoalueen sijainti voidaan selvittää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 Jos ajallinen tarkkuus on hyvä, paikkatarkkuus on usein huono ja päinvastoin</a:t>
            </a:r>
            <a:endParaRPr lang="fi-FI" sz="16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359879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723" y="1936248"/>
            <a:ext cx="5349045" cy="396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07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0" ma:contentTypeDescription="Create a new document." ma:contentTypeScope="" ma:versionID="26dc4615e67a8739360fbd9cd42cef70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6387b232793b1c922b532bf527a3edad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37229A-6943-4959-BD34-9C4BCB343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AACAE-6EB8-45E6-9D80-77184C5DED69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807aa635-cdf8-4f87-acc5-eeaafee58acb"/>
    <ds:schemaRef ds:uri="42116817-7e29-4aa7-b7a6-c483eebecbb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13444</TotalTime>
  <Words>494</Words>
  <Application>Microsoft Office PowerPoint</Application>
  <PresentationFormat>Laajakuva</PresentationFormat>
  <Paragraphs>59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Wingdings 3</vt:lpstr>
      <vt:lpstr>Integraali</vt:lpstr>
      <vt:lpstr>4. tiedonkäsittely-toimintojen ja hermoston tutkiminen</vt:lpstr>
      <vt:lpstr>Kvantitatiiviset aineistonkeruumenetelmät</vt:lpstr>
      <vt:lpstr>Kyselyt</vt:lpstr>
      <vt:lpstr>Psykologiset testit ja behavioraaliset menetelmät</vt:lpstr>
      <vt:lpstr>Aivojen rakenteen tutkimusmenetelmät</vt:lpstr>
      <vt:lpstr>Aivojen toiminnan tutkimusmenetelmät: PET ja fmri</vt:lpstr>
      <vt:lpstr>Aivojen toiminnan tutkimusmenetelmät: EEG ja MEG</vt:lpstr>
      <vt:lpstr>Aivotutkimusmenetelmien arviointia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Partanen, Eino J</dc:creator>
  <cp:lastModifiedBy>Sanna Sainio</cp:lastModifiedBy>
  <cp:revision>665</cp:revision>
  <dcterms:created xsi:type="dcterms:W3CDTF">2021-05-18T05:21:46Z</dcterms:created>
  <dcterms:modified xsi:type="dcterms:W3CDTF">2023-10-18T15:22:09Z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