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iRfYs/ENhXDn4oXd6GpyH3Ex7d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9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5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5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7. Juutalaiset eri puolilla maailmaa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Kulttuurisia eroja </a:t>
            </a: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270939" y="2961478"/>
            <a:ext cx="10474924" cy="863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Vanhoja juutalaisia yhteisöjä on Lähi-idän ja Euroopan lisäksi muun muassa Intiassa ja Etiopiassa.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b="1"/>
              <a:t>sefardit</a:t>
            </a:r>
            <a:r>
              <a:rPr lang="fi-FI"/>
              <a:t> = Välimeren alueen ja arabimaiden juutalaiset ja heidän jälkeläisensä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b="1"/>
              <a:t>aškenasit</a:t>
            </a:r>
            <a:r>
              <a:rPr lang="fi-FI"/>
              <a:t> = Itä- ja Keski-Euroopan juutalaiset ja heidän jälkeläisensä</a:t>
            </a:r>
            <a:endParaRPr/>
          </a:p>
        </p:txBody>
      </p:sp>
      <p:pic>
        <p:nvPicPr>
          <p:cNvPr id="94" name="Google Shape;94;p2" descr="Kuva, joka sisältää kohteen henkilö, pitäminen, mies, nainen&#10;&#10;Kuvaus luotu automaattisesti"/>
          <p:cNvPicPr preferRelativeResize="0"/>
          <p:nvPr/>
        </p:nvPicPr>
        <p:blipFill rotWithShape="1">
          <a:blip r:embed="rId3">
            <a:alphaModFix/>
          </a:blip>
          <a:srcRect l="19382" b="1"/>
          <a:stretch/>
        </p:blipFill>
        <p:spPr>
          <a:xfrm>
            <a:off x="12194448" y="2760310"/>
            <a:ext cx="10918613" cy="904037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Opillisia suuntauksia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1621944" y="4237150"/>
            <a:ext cx="10069463" cy="5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reformijuutalaisuus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/>
              <a:t>Tooraa tulee soveltaa aikaan sopivilla tavoilla.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/>
              <a:t>Tooran koostuu Jumalan opetuksista, ei ehdottomista laeista.</a:t>
            </a:r>
            <a:endParaRPr/>
          </a:p>
          <a:p>
            <a:pPr marL="857250" lvl="0" indent="-476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pic>
        <p:nvPicPr>
          <p:cNvPr id="102" name="Google Shape;102;p3" descr="Kuva, joka sisältää kohteen henkilö, sisä, sisäkatto, seisominen&#10;&#10;Kuvaus luotu automaattisesti"/>
          <p:cNvPicPr preferRelativeResize="0"/>
          <p:nvPr/>
        </p:nvPicPr>
        <p:blipFill rotWithShape="1">
          <a:blip r:embed="rId3">
            <a:alphaModFix/>
          </a:blip>
          <a:srcRect l="19382" b="1"/>
          <a:stretch/>
        </p:blipFill>
        <p:spPr>
          <a:xfrm>
            <a:off x="11748311" y="2524817"/>
            <a:ext cx="11364750" cy="940976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676400" y="2785026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2"/>
              <a:buFont typeface="Arial"/>
              <a:buChar char="•"/>
            </a:pPr>
            <a:r>
              <a:rPr lang="fi-FI" sz="6012" b="1"/>
              <a:t>ortodoksijuutalaisuus</a:t>
            </a:r>
            <a:endParaRPr/>
          </a:p>
          <a:p>
            <a:pPr marL="2228850" lvl="1" indent="-857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65"/>
              <a:buFont typeface="Arial"/>
              <a:buChar char="•"/>
            </a:pPr>
            <a:r>
              <a:rPr lang="fi-FI" sz="5365"/>
              <a:t>Toora kirjaimellisesti Jumalan sanaa, jonka kaikkia määräyksiä on toteltava.</a:t>
            </a:r>
            <a:endParaRPr/>
          </a:p>
          <a:p>
            <a:pPr marL="2228850" lvl="1" indent="-857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65"/>
              <a:buFont typeface="Arial"/>
              <a:buChar char="•"/>
            </a:pPr>
            <a:r>
              <a:rPr lang="fi-FI" sz="5365"/>
              <a:t>perinteet tärkeitä</a:t>
            </a:r>
            <a:endParaRPr/>
          </a:p>
          <a:p>
            <a:pPr marL="2228850" lvl="1" indent="-857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65"/>
              <a:buFont typeface="Arial"/>
              <a:buChar char="•"/>
            </a:pPr>
            <a:r>
              <a:rPr lang="fi-FI" sz="5365" b="1"/>
              <a:t>ultraortodoksit =</a:t>
            </a:r>
            <a:r>
              <a:rPr lang="fi-FI" sz="5365"/>
              <a:t> Tooran säädösten erityisen tarkka noudattaminen ja elämän pyhittäminen Jumalan palvelemiseksi. </a:t>
            </a:r>
            <a:endParaRPr/>
          </a:p>
          <a:p>
            <a:pPr marL="857250" lvl="0" indent="-85725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12"/>
              <a:buFont typeface="Arial"/>
              <a:buChar char="•"/>
            </a:pPr>
            <a:r>
              <a:rPr lang="fi-FI" sz="6012" b="1"/>
              <a:t>Konservatiivijuutalaisuus</a:t>
            </a:r>
            <a:endParaRPr/>
          </a:p>
          <a:p>
            <a:pPr marL="2228850" lvl="1" indent="-857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65"/>
              <a:buFont typeface="Arial"/>
              <a:buChar char="•"/>
            </a:pPr>
            <a:r>
              <a:rPr lang="fi-FI" sz="5365"/>
              <a:t>syntyi Yhdysvalloissa reformijuutalaisuuden vastustuksesta </a:t>
            </a:r>
            <a:endParaRPr/>
          </a:p>
          <a:p>
            <a:pPr marL="2228850" lvl="1" indent="-857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65"/>
              <a:buFont typeface="Arial"/>
              <a:buChar char="•"/>
            </a:pPr>
            <a:r>
              <a:rPr lang="fi-FI" sz="5365"/>
              <a:t>Tooran ohjeet voidaan mukauttaa vallitsevaan kulttuuriin, mutta juutalaisuuden perusarvot on säilytettävä</a:t>
            </a:r>
            <a:endParaRPr/>
          </a:p>
          <a:p>
            <a:pPr marL="2228850" lvl="1" indent="-857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65"/>
              <a:buFont typeface="Arial"/>
              <a:buChar char="•"/>
            </a:pPr>
            <a:r>
              <a:rPr lang="fi-FI" sz="5365"/>
              <a:t>korostetaan rituaalien merkitystä.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endParaRPr sz="5550"/>
          </a:p>
        </p:txBody>
      </p:sp>
      <p:sp>
        <p:nvSpPr>
          <p:cNvPr id="109" name="Google Shape;109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Maallistumiskehitys</a:t>
            </a:r>
            <a:endParaRPr/>
          </a:p>
        </p:txBody>
      </p:sp>
      <p:pic>
        <p:nvPicPr>
          <p:cNvPr id="115" name="Google Shape;115;p5" descr="Kuva, joka sisältää kohteen ulko, henkilö, rakennus, henkilöt&#10;&#10;Kuvaus luotu automaattisesti"/>
          <p:cNvPicPr preferRelativeResize="0"/>
          <p:nvPr/>
        </p:nvPicPr>
        <p:blipFill rotWithShape="1">
          <a:blip r:embed="rId3">
            <a:alphaModFix/>
          </a:blip>
          <a:srcRect l="4599" r="14782" b="1"/>
          <a:stretch/>
        </p:blipFill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maallistuminen </a:t>
            </a:r>
            <a:r>
              <a:rPr lang="fi-FI"/>
              <a:t>= suurin osa ei noudata tarkasti esimerkiksi ruoka- ja sapattimääräyksiä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Vähemmistöasemassa eläminen asettaa haasteen juutalaisen identiteetin säilymiselle.</a:t>
            </a:r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Suomen juutalaiset </a:t>
            </a:r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historia ulottuu 1800-luvulle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kaksi seurakuntaa, Helsingissä ja Turussa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noin 1 500 jäsentä, joista osa asuu ulkomailla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synagogajumalanpalveluksissa ortodoksijuutalainen malli.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Mukautettu</PresentationFormat>
  <Paragraphs>32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7. Juutalaiset eri puolilla maailmaa</vt:lpstr>
      <vt:lpstr>Kulttuurisia eroja </vt:lpstr>
      <vt:lpstr>Opillisia suuntauksia</vt:lpstr>
      <vt:lpstr>PowerPoint-esitys</vt:lpstr>
      <vt:lpstr>Maallistumiskehitys</vt:lpstr>
      <vt:lpstr>Suomen juutalaiset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Juutalaiset eri puolilla maailmaa</dc:title>
  <dc:creator>Tolonen, Hilda M</dc:creator>
  <cp:lastModifiedBy>Sanna Sainio</cp:lastModifiedBy>
  <cp:revision>1</cp:revision>
  <dcterms:created xsi:type="dcterms:W3CDTF">2020-09-07T13:05:54Z</dcterms:created>
  <dcterms:modified xsi:type="dcterms:W3CDTF">2021-08-30T07:50:36Z</dcterms:modified>
</cp:coreProperties>
</file>