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gnO75+EFa73cgaVSP669KHWrqL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8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8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640"/>
              <a:buFont typeface="Calibri"/>
              <a:buNone/>
            </a:pPr>
            <a:r>
              <a:rPr lang="fi-FI" sz="8640"/>
              <a:t>16. Lähi-idän uskonnoilla on paljon yhteistä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LUMO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1389889" y="3608338"/>
            <a:ext cx="13138807" cy="819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dirty="0"/>
              <a:t>Historiallinen ja kulttuurinen tausta on Mesopotamiassa.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dirty="0"/>
              <a:t>myytit, esim. vedenpaisumus tai kuoleva ja elämään palaava jumaluus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dirty="0"/>
              <a:t>ajatus teokratiasta: jumalat poliittisen päätöksenteon korkeimpia auktoriteetteja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dirty="0"/>
              <a:t>oikeudenmukaisuutta ja Jumalan tahtoa julistavat profeetat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dirty="0"/>
              <a:t>ajatus jumalallisesta säädetystä laista</a:t>
            </a:r>
            <a:endParaRPr dirty="0"/>
          </a:p>
          <a:p>
            <a:pPr marL="857250" lvl="0" indent="-5651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</a:pPr>
            <a:endParaRPr sz="4600" dirty="0"/>
          </a:p>
        </p:txBody>
      </p:sp>
      <p:pic>
        <p:nvPicPr>
          <p:cNvPr id="93" name="Google Shape;93;p2" descr="Kuva, joka sisältää kohteen valokuva, rakennus, istuminen, vanha&#10;&#10;Kuvaus luotu automaattisesti"/>
          <p:cNvPicPr preferRelativeResize="0"/>
          <p:nvPr/>
        </p:nvPicPr>
        <p:blipFill rotWithShape="1">
          <a:blip r:embed="rId3">
            <a:alphaModFix/>
          </a:blip>
          <a:srcRect b="7712"/>
          <a:stretch/>
        </p:blipFill>
        <p:spPr>
          <a:xfrm>
            <a:off x="15403067" y="2092325"/>
            <a:ext cx="7591044" cy="95313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727478" y="1027235"/>
            <a:ext cx="14439371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Lähi-idän uskontojen yhteiset ja erottavat piirteet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kreikkalais-roomalaisen ajan henkinen ja kulttuurinen perintö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Filosofinen keskustelutapa ja käsitteistö mahdollisti uskontojen vuoropuhelun.</a:t>
            </a:r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Antiikin filosofian käsitteistöä käytettiin osana uskonnon muotoilua.</a:t>
            </a:r>
          </a:p>
          <a:p>
            <a:pPr marL="137160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endParaRPr dirty="0"/>
          </a:p>
          <a:p>
            <a:pPr marL="857250" lvl="0" indent="-476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dirty="0"/>
          </a:p>
        </p:txBody>
      </p:sp>
      <p:sp>
        <p:nvSpPr>
          <p:cNvPr id="101" name="Google Shape;101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1621944" y="3855608"/>
            <a:ext cx="1260612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65"/>
              <a:buFont typeface="Arial"/>
              <a:buChar char="•"/>
            </a:pPr>
            <a:r>
              <a:rPr lang="fi-FI" sz="5365"/>
              <a:t>Abraham, Ibrahim (”</a:t>
            </a:r>
            <a:r>
              <a:rPr lang="fi-FI" sz="5365" b="1"/>
              <a:t>Abrahamin</a:t>
            </a:r>
            <a:r>
              <a:rPr lang="fi-FI" sz="5365"/>
              <a:t> </a:t>
            </a:r>
            <a:r>
              <a:rPr lang="fi-FI" sz="5365" b="1"/>
              <a:t>perilliset</a:t>
            </a:r>
            <a:r>
              <a:rPr lang="fi-FI" sz="5365"/>
              <a:t>”)</a:t>
            </a:r>
            <a:endParaRPr/>
          </a:p>
          <a:p>
            <a:pPr marL="2228850" lvl="1" indent="-857249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95"/>
              <a:buFont typeface="Arial"/>
              <a:buChar char="•"/>
            </a:pPr>
            <a:r>
              <a:rPr lang="fi-FI" sz="4995"/>
              <a:t>juutalaisuus: uskon esikuva, liitto Jumalan kanssa, kantaisä, luvattu maa</a:t>
            </a:r>
            <a:endParaRPr/>
          </a:p>
          <a:p>
            <a:pPr marL="2228850" lvl="1" indent="-857249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95"/>
              <a:buFont typeface="Arial"/>
              <a:buChar char="•"/>
            </a:pPr>
            <a:r>
              <a:rPr lang="fi-FI" sz="4995"/>
              <a:t>kristinusko: uskon esikuva</a:t>
            </a:r>
            <a:endParaRPr/>
          </a:p>
          <a:p>
            <a:pPr marL="2228850" lvl="1" indent="-857249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95"/>
              <a:buFont typeface="Arial"/>
              <a:buChar char="•"/>
            </a:pPr>
            <a:r>
              <a:rPr lang="fi-FI" sz="4995"/>
              <a:t>islam: merkittävä profeetta, ensimmäinen monoteisti, hyväksyi Allahin tahdon</a:t>
            </a:r>
            <a:endParaRPr/>
          </a:p>
          <a:p>
            <a:pPr marL="857250" lvl="0" indent="-85725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65"/>
              <a:buFont typeface="Arial"/>
              <a:buChar char="•"/>
            </a:pPr>
            <a:r>
              <a:rPr lang="fi-FI" sz="5365"/>
              <a:t>Jeesus</a:t>
            </a:r>
            <a:endParaRPr/>
          </a:p>
          <a:p>
            <a:pPr marL="2228850" lvl="1" indent="-857249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95"/>
              <a:buFont typeface="Arial"/>
              <a:buChar char="•"/>
            </a:pPr>
            <a:r>
              <a:rPr lang="fi-FI" sz="4995"/>
              <a:t>juutalaisuus: hyvä juutalainen</a:t>
            </a:r>
            <a:endParaRPr/>
          </a:p>
          <a:p>
            <a:pPr marL="2228850" lvl="1" indent="-857249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95"/>
              <a:buFont typeface="Arial"/>
              <a:buChar char="•"/>
            </a:pPr>
            <a:r>
              <a:rPr lang="fi-FI" sz="4995"/>
              <a:t>kristinusko: Jumalan poika</a:t>
            </a:r>
            <a:endParaRPr/>
          </a:p>
          <a:p>
            <a:pPr marL="2228850" lvl="1" indent="-857249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95"/>
              <a:buFont typeface="Arial"/>
              <a:buChar char="•"/>
            </a:pPr>
            <a:r>
              <a:rPr lang="fi-FI" sz="4995"/>
              <a:t>islam: profeetta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885"/>
              <a:buFont typeface="Calibri"/>
              <a:buNone/>
            </a:pPr>
            <a:endParaRPr sz="3884"/>
          </a:p>
        </p:txBody>
      </p:sp>
      <p:sp>
        <p:nvSpPr>
          <p:cNvPr id="107" name="Google Shape;107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2606121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Kertomusperinne, henkilöt ja paikat </a:t>
            </a:r>
            <a:endParaRPr/>
          </a:p>
        </p:txBody>
      </p:sp>
      <p:pic>
        <p:nvPicPr>
          <p:cNvPr id="109" name="Google Shape;109;p4" descr="Kuva, joka sisältää kohteen kirja, teksti, henkilö, nainen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15491" y="2499360"/>
            <a:ext cx="8734995" cy="87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 descr="Kuva, joka sisältää kohteen ulko, vesi, suuri, rakennus&#10;&#10;Kuvaus luotu automaattisesti"/>
          <p:cNvPicPr preferRelativeResize="0"/>
          <p:nvPr/>
        </p:nvPicPr>
        <p:blipFill rotWithShape="1">
          <a:blip r:embed="rId3">
            <a:alphaModFix/>
          </a:blip>
          <a:srcRect l="6363" r="3918"/>
          <a:stretch/>
        </p:blipFill>
        <p:spPr>
          <a:xfrm>
            <a:off x="0" y="2176272"/>
            <a:ext cx="24384000" cy="944457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body" idx="1"/>
          </p:nvPr>
        </p:nvSpPr>
        <p:spPr>
          <a:xfrm>
            <a:off x="1676400" y="2785026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Jerusalem 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valtava symbolinen merkitys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juutalaisuus: Temppeli on jumalanpalveluksen ja uhrikultin keskuspaikka. Jerusalemin erityisaseman huomioiminen ja tuhoutuneen temppelin muistaminen on osa juutalaista uskonnonharjoittamista.</a:t>
            </a:r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kristinusko: Jerusalem oli Jeesuksen viimeisten päivien, kuoleman ja ylösnousemuksen tapahtumapaikka.</a:t>
            </a:r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islam: Muhammad teki yöllisen taivasmatkan Jerusalemista tapaamaan aikaisempia profeettoja.</a:t>
            </a:r>
            <a:endParaRPr dirty="0"/>
          </a:p>
        </p:txBody>
      </p:sp>
      <p:sp>
        <p:nvSpPr>
          <p:cNvPr id="121" name="Google Shape;121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7" descr="Kuva, joka sisältää kohteen ketju&#10;&#10;Kuvaus luotu automaattisesti"/>
          <p:cNvPicPr preferRelativeResize="0"/>
          <p:nvPr/>
        </p:nvPicPr>
        <p:blipFill rotWithShape="1">
          <a:blip r:embed="rId3">
            <a:alphaModFix/>
          </a:blip>
          <a:srcRect l="8583" t="25417" r="1" b="11396"/>
          <a:stretch/>
        </p:blipFill>
        <p:spPr>
          <a:xfrm>
            <a:off x="0" y="0"/>
            <a:ext cx="4841337" cy="49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1130808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Opilliset piirteet</a:t>
            </a:r>
            <a:endParaRPr/>
          </a:p>
        </p:txBody>
      </p:sp>
      <p:sp>
        <p:nvSpPr>
          <p:cNvPr id="128" name="Google Shape;128;p7"/>
          <p:cNvSpPr txBox="1">
            <a:spLocks noGrp="1"/>
          </p:cNvSpPr>
          <p:nvPr>
            <p:ph type="body" idx="1"/>
          </p:nvPr>
        </p:nvSpPr>
        <p:spPr>
          <a:xfrm>
            <a:off x="2334768" y="3908428"/>
            <a:ext cx="11308080" cy="690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ilmoituksen ja pyhän kirjan ajatus, ”Kirjan kansat”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monoteismi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juutalaisuudessa ja islamissa kielteinen asenne kuviin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kristinuskossa Jeesus Jumalan Poika; kolminaisuusoppi</a:t>
            </a:r>
            <a:endParaRPr/>
          </a:p>
        </p:txBody>
      </p:sp>
      <p:sp>
        <p:nvSpPr>
          <p:cNvPr id="129" name="Google Shape;129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  <p:pic>
        <p:nvPicPr>
          <p:cNvPr id="130" name="Google Shape;130;p7" descr="Kuva, joka sisältää kohteen sisä, henkilö, ruoka, pitäminen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58541" y="6364224"/>
            <a:ext cx="11025459" cy="7350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7" descr="Kuva, joka sisältää kohteen ruoka, metalli, pizza, kuppi&#10;&#10;Kuvaus luotu automaattisest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342455" y="0"/>
            <a:ext cx="11041545" cy="636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>
            <a:spLocks noGrp="1"/>
          </p:cNvSpPr>
          <p:nvPr>
            <p:ph type="body" idx="1"/>
          </p:nvPr>
        </p:nvSpPr>
        <p:spPr>
          <a:xfrm>
            <a:off x="1676400" y="3678513"/>
            <a:ext cx="21031199" cy="6358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ajatus historiassa toimivasta Jumalasta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ajatus profeettojen välityksellä itsensä ilmoittavasta Jumalasta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usko enkeleihin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viimeinen tuomio ja tuonpuoleisen elämän ja kuolleiden herättämisen odotus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yhteiskunnallisen oikeudenmukaisuuden korostus</a:t>
            </a:r>
            <a:endParaRPr/>
          </a:p>
        </p:txBody>
      </p:sp>
      <p:sp>
        <p:nvSpPr>
          <p:cNvPr id="137" name="Google Shape;137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>
            <a:spLocks noGrp="1"/>
          </p:cNvSpPr>
          <p:nvPr>
            <p:ph type="body" idx="1"/>
          </p:nvPr>
        </p:nvSpPr>
        <p:spPr>
          <a:xfrm>
            <a:off x="1676400" y="3767208"/>
            <a:ext cx="21031199" cy="618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jumalanpalveluksen yhteisiä piirteitä: rukous, Jumalan sanan lukeminen ja selittäminen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synagoga esikuva kristilliselle ja islamilaiselle jumalanpalvelukselle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islamilainen rukousasento kristillistä perua 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islam ja kristinusko: </a:t>
            </a:r>
            <a:r>
              <a:rPr lang="fi-FI" b="1" dirty="0"/>
              <a:t>universalismi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juutalaisuus: etninen uskonto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dirty="0"/>
          </a:p>
        </p:txBody>
      </p:sp>
      <p:sp>
        <p:nvSpPr>
          <p:cNvPr id="143" name="Google Shape;143;p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269</Words>
  <Application>Microsoft Office PowerPoint</Application>
  <PresentationFormat>Mukautettu</PresentationFormat>
  <Paragraphs>49</Paragraphs>
  <Slides>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Office-teema</vt:lpstr>
      <vt:lpstr>16. Lähi-idän uskonnoilla on paljon yhteistä</vt:lpstr>
      <vt:lpstr>Lähi-idän uskontojen yhteiset ja erottavat piirteet </vt:lpstr>
      <vt:lpstr>PowerPoint-esitys</vt:lpstr>
      <vt:lpstr>Kertomusperinne, henkilöt ja paikat </vt:lpstr>
      <vt:lpstr>PowerPoint-esitys</vt:lpstr>
      <vt:lpstr>PowerPoint-esitys</vt:lpstr>
      <vt:lpstr>Opilliset piirteet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16. Lähi-idän uskonnoilla on paljon yhteistä</dc:title>
  <dc:creator>Tolonen, Hilda M</dc:creator>
  <cp:lastModifiedBy>Sanna Sainio</cp:lastModifiedBy>
  <cp:revision>4</cp:revision>
  <dcterms:created xsi:type="dcterms:W3CDTF">2020-09-11T09:00:12Z</dcterms:created>
  <dcterms:modified xsi:type="dcterms:W3CDTF">2021-09-21T12:18:12Z</dcterms:modified>
</cp:coreProperties>
</file>