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hxBFhzZ6qyLLdf2Y+EDhekEVYr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5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5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10. Kristinusko Rooman valtakunnassa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1621944" y="2658054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Suvaittu n. 30–112</a:t>
            </a:r>
            <a:endParaRPr dirty="0"/>
          </a:p>
          <a:p>
            <a:pPr marL="2057400" lvl="1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juutalainen lahko</a:t>
            </a:r>
            <a:endParaRPr dirty="0"/>
          </a:p>
          <a:p>
            <a:pPr marL="6858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Vainottu 112–311</a:t>
            </a:r>
            <a:endParaRPr dirty="0"/>
          </a:p>
          <a:p>
            <a:pPr marL="2057400" lvl="1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vainot aluksi lyhytaikaisia ja paikallisia</a:t>
            </a:r>
            <a:endParaRPr dirty="0"/>
          </a:p>
          <a:p>
            <a:pPr marL="2057400" lvl="1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b="1" dirty="0" err="1"/>
              <a:t>Trajanuksen</a:t>
            </a:r>
            <a:r>
              <a:rPr lang="fi-FI" sz="5400" b="1" dirty="0"/>
              <a:t> periaate </a:t>
            </a:r>
            <a:r>
              <a:rPr lang="fi-FI" sz="5400" dirty="0"/>
              <a:t>vuonna 112</a:t>
            </a:r>
            <a:endParaRPr dirty="0"/>
          </a:p>
          <a:p>
            <a:pPr marL="2057400" lvl="1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valtakunnalliset </a:t>
            </a:r>
            <a:r>
              <a:rPr lang="fi-FI" sz="5400" b="1" dirty="0"/>
              <a:t>vainot</a:t>
            </a:r>
            <a:r>
              <a:rPr lang="fi-FI" sz="5400" dirty="0"/>
              <a:t> 250–311</a:t>
            </a:r>
            <a:endParaRPr dirty="0"/>
          </a:p>
          <a:p>
            <a:pPr marL="857250" lvl="0" indent="-5143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dirty="0"/>
          </a:p>
        </p:txBody>
      </p:sp>
      <p:pic>
        <p:nvPicPr>
          <p:cNvPr id="93" name="Google Shape;93;p2" descr="Kuva, joka sisältää kohteen teksti, sisä, ryhmä, istuminen&#10;&#10;Kuvaus luotu automaattisesti"/>
          <p:cNvPicPr preferRelativeResize="0"/>
          <p:nvPr/>
        </p:nvPicPr>
        <p:blipFill rotWithShape="1">
          <a:blip r:embed="rId3">
            <a:alphaModFix/>
          </a:blip>
          <a:srcRect l="10116" r="30151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Kristittyjen vainot</a:t>
            </a:r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Syitä: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keisarinpalvonnasta kieltäytyminen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julistus Jumalan valtakunnasta – poliittinen uhka?</a:t>
            </a:r>
            <a:endParaRPr dirty="0"/>
          </a:p>
          <a:p>
            <a:pPr marL="13716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Menettelytapoja: 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viroista erottaminen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kokoontumisen kieltäminen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omaisuuden takavarikoiminen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johtajien surmaaminen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Kuva, joka sisältää kohteen mies, rakennus, patsas, ratsastus&#10;&#10;Kuvaus luotu automaattisesti"/>
          <p:cNvPicPr preferRelativeResize="0"/>
          <p:nvPr/>
        </p:nvPicPr>
        <p:blipFill rotWithShape="1">
          <a:blip r:embed="rId3">
            <a:alphaModFix/>
          </a:blip>
          <a:srcRect l="5440" t="15465" r="18089" b="9497"/>
          <a:stretch/>
        </p:blipFill>
        <p:spPr>
          <a:xfrm>
            <a:off x="521726" y="1740641"/>
            <a:ext cx="10430036" cy="1023471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10951762" y="986282"/>
            <a:ext cx="1216129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Hyväksytystä uskonnosta valtionuskonnoksi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1381012" y="4154417"/>
            <a:ext cx="11732048" cy="692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Hyväksytty 311 –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b="1" dirty="0" err="1"/>
              <a:t>konstantinolainen</a:t>
            </a:r>
            <a:r>
              <a:rPr lang="fi-FI" sz="5400" b="1" dirty="0"/>
              <a:t> käänne: </a:t>
            </a:r>
            <a:r>
              <a:rPr lang="fi-FI" sz="5400" dirty="0"/>
              <a:t>kristityille uskonnonvapaus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b="1" dirty="0"/>
              <a:t>valtionuskonto</a:t>
            </a:r>
            <a:r>
              <a:rPr lang="fi-FI" sz="5400" dirty="0"/>
              <a:t> 380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Muiden uskontojen harjoittaminen kiellettiin ja kristinuskosta </a:t>
            </a:r>
            <a:r>
              <a:rPr lang="fi-FI" sz="5400" b="1" dirty="0"/>
              <a:t>ainoa sallittu uskonto </a:t>
            </a:r>
            <a:r>
              <a:rPr lang="fi-FI" sz="5400" dirty="0"/>
              <a:t>v. 392.</a:t>
            </a:r>
            <a:endParaRPr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Kirkon sisäinen kehittyminen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1676400" y="3231967"/>
            <a:ext cx="21031199" cy="902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Alkuseurakunnassa keskeistä oli yhteinen ateriointi. 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r>
              <a:rPr lang="fi-FI" dirty="0"/>
              <a:t>Tämä oli nykyisen </a:t>
            </a:r>
            <a:r>
              <a:rPr lang="fi-FI" b="1" dirty="0"/>
              <a:t>ehtoollisen</a:t>
            </a:r>
            <a:r>
              <a:rPr lang="fi-FI" dirty="0"/>
              <a:t> varhainen muoto.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endParaRPr lang="fi-FI" dirty="0"/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Kaste</a:t>
            </a:r>
            <a:r>
              <a:rPr lang="fi-FI" dirty="0"/>
              <a:t> liitti seurakuntaan. </a:t>
            </a:r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Kirkkovuosi</a:t>
            </a:r>
            <a:r>
              <a:rPr lang="fi-FI" dirty="0"/>
              <a:t> vakiintui vähitellen.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r>
              <a:rPr lang="fi-FI" dirty="0"/>
              <a:t>Varhaisimpia juhlia olivat </a:t>
            </a:r>
            <a:r>
              <a:rPr lang="fi-FI" b="1" dirty="0"/>
              <a:t>pääsiäinen</a:t>
            </a:r>
            <a:r>
              <a:rPr lang="fi-FI" dirty="0"/>
              <a:t> ja </a:t>
            </a:r>
            <a:r>
              <a:rPr lang="fi-FI" b="1" dirty="0"/>
              <a:t>joulu</a:t>
            </a:r>
            <a:r>
              <a:rPr lang="fi-FI" dirty="0"/>
              <a:t>.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endParaRPr lang="fi-FI" dirty="0"/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Kirkon virat alkoivat kehittyä.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r>
              <a:rPr lang="fi-FI" b="1" dirty="0"/>
              <a:t>piispat</a:t>
            </a:r>
            <a:r>
              <a:rPr lang="fi-FI" dirty="0"/>
              <a:t>, </a:t>
            </a:r>
            <a:r>
              <a:rPr lang="fi-FI" b="1" dirty="0"/>
              <a:t>presbyteerit</a:t>
            </a:r>
            <a:r>
              <a:rPr lang="fi-FI" dirty="0"/>
              <a:t> ja </a:t>
            </a:r>
            <a:r>
              <a:rPr lang="fi-FI" b="1" dirty="0"/>
              <a:t>diakonit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endParaRPr lang="fi-FI" b="1" dirty="0"/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Vähitellen seurakunnista muodostettiin </a:t>
            </a:r>
            <a:r>
              <a:rPr lang="fi-FI" b="1" dirty="0"/>
              <a:t>hiippakuntia</a:t>
            </a:r>
            <a:r>
              <a:rPr lang="fi-FI" dirty="0"/>
              <a:t>.</a:t>
            </a:r>
          </a:p>
          <a:p>
            <a:pPr marL="1314450" lvl="1" indent="-857250">
              <a:lnSpc>
                <a:spcPct val="80000"/>
              </a:lnSpc>
              <a:spcBef>
                <a:spcPts val="0"/>
              </a:spcBef>
              <a:buSzPts val="6000"/>
            </a:pPr>
            <a:r>
              <a:rPr lang="fi-FI" dirty="0"/>
              <a:t>Vaikutusvaltaisimpia olivat Jerusalemin, Antiokian, Aleksandrian, Rooman ja Konstantinopolin hiippakunnat.</a:t>
            </a:r>
            <a:endParaRPr dirty="0"/>
          </a:p>
        </p:txBody>
      </p:sp>
      <p:sp>
        <p:nvSpPr>
          <p:cNvPr id="116" name="Google Shape;116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443492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Tärkeimmät opit tiivistettiin </a:t>
            </a:r>
            <a:r>
              <a:rPr lang="fi-FI" sz="6000" b="1" dirty="0"/>
              <a:t>uskontunnustuksiksi</a:t>
            </a:r>
            <a:r>
              <a:rPr lang="fi-FI" sz="6000" dirty="0"/>
              <a:t> 300–700-luvulla.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dirty="0"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/>
              <a:t>Kolminaisuusoppi: </a:t>
            </a:r>
            <a:r>
              <a:rPr lang="fi-FI" sz="6000" dirty="0"/>
              <a:t>Jumala on yksi, mutta hän toimii kolmena eri persoonana.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Jumala: isä ja kaiken luoja 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Jeesus: Jumalan poika, pelastaja ja syntien sovittaja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Pyhä Henki: rohkaisee, luo uskoa ja </a:t>
            </a:r>
            <a:r>
              <a:rPr lang="fi-FI" sz="5400"/>
              <a:t>opettaa ihmisiä</a:t>
            </a:r>
            <a:endParaRPr dirty="0"/>
          </a:p>
        </p:txBody>
      </p:sp>
      <p:pic>
        <p:nvPicPr>
          <p:cNvPr id="122" name="Google Shape;122;p6" descr="Kuva, joka sisältää kohteen sisä, istuminen, pöytä, kakku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3041" y="0"/>
            <a:ext cx="768096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3776552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Kristillinen oppi muotoillaan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192</Words>
  <Application>Microsoft Office PowerPoint</Application>
  <PresentationFormat>Mukautettu</PresentationFormat>
  <Paragraphs>49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10. Kristinusko Rooman valtakunnassa</vt:lpstr>
      <vt:lpstr>PowerPoint-esitys</vt:lpstr>
      <vt:lpstr>Kristittyjen vainot</vt:lpstr>
      <vt:lpstr>Hyväksytystä uskonnosta valtionuskonnoksi</vt:lpstr>
      <vt:lpstr>Kirkon sisäinen kehittyminen</vt:lpstr>
      <vt:lpstr>Kristillinen oppi muotoillaan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Kristinusko Rooman valtakunnassa</dc:title>
  <dc:creator>Tolonen, Hilda M</dc:creator>
  <cp:lastModifiedBy>Sanna Sainio</cp:lastModifiedBy>
  <cp:revision>3</cp:revision>
  <dcterms:created xsi:type="dcterms:W3CDTF">2020-09-10T09:23:19Z</dcterms:created>
  <dcterms:modified xsi:type="dcterms:W3CDTF">2021-09-03T11:25:22Z</dcterms:modified>
</cp:coreProperties>
</file>