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8" r:id="rId4"/>
    <p:sldId id="262" r:id="rId5"/>
    <p:sldId id="269" r:id="rId6"/>
    <p:sldId id="273" r:id="rId7"/>
    <p:sldId id="277" r:id="rId8"/>
    <p:sldId id="275" r:id="rId9"/>
    <p:sldId id="270" r:id="rId10"/>
    <p:sldId id="263" r:id="rId11"/>
    <p:sldId id="264" r:id="rId12"/>
    <p:sldId id="261" r:id="rId13"/>
    <p:sldId id="265" r:id="rId14"/>
    <p:sldId id="260" r:id="rId15"/>
    <p:sldId id="266" r:id="rId16"/>
    <p:sldId id="280" r:id="rId17"/>
    <p:sldId id="27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7564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7239"/>
            <a:ext cx="9144000" cy="5723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133785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1337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D181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louselama.fi/uutiset/kommentti-suomalaisten-kielitaito-rapistuu/9da3e681-bacc-346b-accb-c2f689af209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auppalehti.fi/uutiset/kenenkaan-saksaa-puhuvan-suomalaisen-ei-pitaisi-olla-tyoton/cdfa056c-54ee-3e75-9d0d-93af72af04f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sml.fi/kotimaa/Vieraiden-kielten-suosio-romahti-yo-kokeessa-%E2%80%93-Olemme-todella-huolissamme/925906" TargetMode="External"/><Relationship Id="rId3" Type="http://schemas.openxmlformats.org/officeDocument/2006/relationships/hyperlink" Target="https://www.sukol.fi/files/1960/Yo-tutkinnon_suorittaneet_2012-2014_19_Taulukko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s://www.hs.fi/kotimaa/art-200000276735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l4seQB7XB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oparl.europa.eu/factsheets/fi/sheet/142/language-polic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piskeleulkomailla.fi/Maaopas_Saksa__d7742.html" TargetMode="External"/><Relationship Id="rId3" Type="http://schemas.openxmlformats.org/officeDocument/2006/relationships/hyperlink" Target="https://www.goethe.de/ins/fi/fi/spr/stu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mo.fi/instancedata/prime_product_julkaisu/cimo/embeds/cimowwwstructure/166443_top_kohde-_ja_lahtomaat_2017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448800" cy="1788101"/>
          </a:xfrm>
        </p:spPr>
        <p:txBody>
          <a:bodyPr/>
          <a:lstStyle/>
          <a:p>
            <a:r>
              <a:rPr lang="fi-FI" dirty="0" smtClean="0"/>
              <a:t>Jatkaako vai eikö?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85309" y="2928793"/>
            <a:ext cx="6483927" cy="37883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- Kas, siinä pulma!</a:t>
            </a:r>
            <a:endParaRPr lang="fi-FI" dirty="0"/>
          </a:p>
        </p:txBody>
      </p:sp>
      <p:pic>
        <p:nvPicPr>
          <p:cNvPr id="1028" name="Picture 4" descr="Kuvahaun tulos haulle hamlet skull s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8" y="2049607"/>
            <a:ext cx="1934209" cy="17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saksaa tarvitaan työelämässä?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3418" y="1579851"/>
            <a:ext cx="10725727" cy="492254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Saksa on </a:t>
            </a:r>
            <a:r>
              <a:rPr lang="fi-FI" dirty="0">
                <a:solidFill>
                  <a:srgbClr val="00B050"/>
                </a:solidFill>
              </a:rPr>
              <a:t>EU:n suurin kieli</a:t>
            </a:r>
          </a:p>
          <a:p>
            <a:r>
              <a:rPr lang="fi-FI" dirty="0" smtClean="0"/>
              <a:t>Yrityksillä </a:t>
            </a:r>
            <a:r>
              <a:rPr lang="fi-FI" dirty="0"/>
              <a:t>on yhä enemmän tarvetta </a:t>
            </a:r>
            <a:r>
              <a:rPr lang="fi-FI" dirty="0">
                <a:solidFill>
                  <a:srgbClr val="00B050"/>
                </a:solidFill>
              </a:rPr>
              <a:t>useamman vieraan kielen </a:t>
            </a:r>
            <a:r>
              <a:rPr lang="fi-FI" dirty="0" smtClean="0">
                <a:solidFill>
                  <a:srgbClr val="00B050"/>
                </a:solidFill>
              </a:rPr>
              <a:t>taitajille</a:t>
            </a:r>
            <a:r>
              <a:rPr lang="fi-FI" dirty="0" smtClean="0"/>
              <a:t>. Eri </a:t>
            </a:r>
            <a:r>
              <a:rPr lang="fi-FI" dirty="0"/>
              <a:t>kielten käytön yleisyys vaihtelee </a:t>
            </a:r>
            <a:r>
              <a:rPr lang="fi-FI" dirty="0" smtClean="0"/>
              <a:t>toimialoittain (esim. paperiteollisuudessa </a:t>
            </a:r>
            <a:r>
              <a:rPr lang="fi-FI" dirty="0"/>
              <a:t>saksaa tarvitsee lähes </a:t>
            </a:r>
            <a:r>
              <a:rPr lang="fi-FI" dirty="0" smtClean="0"/>
              <a:t>90 % yrityksistä)</a:t>
            </a:r>
          </a:p>
          <a:p>
            <a:r>
              <a:rPr lang="fi-FI" dirty="0" smtClean="0"/>
              <a:t>Saksaa tarvitaan etenkin kaupan, talouden, tieteen, tekniikan ja turismin aloilla</a:t>
            </a:r>
          </a:p>
          <a:p>
            <a:r>
              <a:rPr lang="fi-FI" dirty="0" smtClean="0"/>
              <a:t>Saksa on Suomen </a:t>
            </a:r>
            <a:r>
              <a:rPr lang="fi-FI" dirty="0" smtClean="0">
                <a:solidFill>
                  <a:srgbClr val="00B050"/>
                </a:solidFill>
              </a:rPr>
              <a:t>tärkein kauppakumppani </a:t>
            </a:r>
            <a:r>
              <a:rPr lang="fi-FI" dirty="0" smtClean="0"/>
              <a:t>sekä vienti- että tuontimäärillä mitattuna (vientimäärä Saksaan on suurempi kuin </a:t>
            </a:r>
            <a:r>
              <a:rPr lang="fi-FI" dirty="0" err="1" smtClean="0"/>
              <a:t>Pohjois</a:t>
            </a:r>
            <a:r>
              <a:rPr lang="fi-FI" dirty="0" smtClean="0"/>
              <a:t>- ja Etelä-Amerikkaan yhteensä)</a:t>
            </a:r>
          </a:p>
          <a:p>
            <a:r>
              <a:rPr lang="fi-FI" dirty="0" smtClean="0"/>
              <a:t>Suomessa toimii 325 saksalaisyritystä, joissa työpaikkoja </a:t>
            </a:r>
            <a:br>
              <a:rPr lang="fi-FI" dirty="0" smtClean="0"/>
            </a:br>
            <a:r>
              <a:rPr lang="fi-FI" dirty="0" smtClean="0"/>
              <a:t>yhteensä 19 898 (2018)</a:t>
            </a:r>
            <a:endParaRPr lang="fi-FI" sz="1500" dirty="0">
              <a:hlinkClick r:id="rId2"/>
            </a:endParaRPr>
          </a:p>
          <a:p>
            <a:pPr marL="0" indent="0">
              <a:buNone/>
            </a:pPr>
            <a:endParaRPr lang="fi-FI" sz="1500" dirty="0" smtClean="0">
              <a:hlinkClick r:id="rId2"/>
            </a:endParaRPr>
          </a:p>
          <a:p>
            <a:pPr marL="0" indent="0">
              <a:buNone/>
            </a:pPr>
            <a:r>
              <a:rPr lang="fi-FI" sz="1600" dirty="0" smtClean="0">
                <a:solidFill>
                  <a:srgbClr val="0070C0"/>
                </a:solidFill>
              </a:rPr>
              <a:t>Lähteet: Elinkeinoelämän keskusliiton tutkimus (2013)</a:t>
            </a:r>
            <a:r>
              <a:rPr lang="fi-FI" sz="1500" dirty="0" smtClean="0">
                <a:hlinkClick r:id="rId2"/>
              </a:rPr>
              <a:t/>
            </a:r>
            <a:br>
              <a:rPr lang="fi-FI" sz="1500" dirty="0" smtClean="0">
                <a:hlinkClick r:id="rId2"/>
              </a:rPr>
            </a:br>
            <a:r>
              <a:rPr lang="fi-FI" sz="1500" dirty="0" smtClean="0">
                <a:hlinkClick r:id="rId2"/>
              </a:rPr>
              <a:t>https</a:t>
            </a:r>
            <a:r>
              <a:rPr lang="fi-FI" sz="1500" dirty="0">
                <a:hlinkClick r:id="rId2"/>
              </a:rPr>
              <a:t>://</a:t>
            </a:r>
            <a:r>
              <a:rPr lang="fi-FI" sz="1500" dirty="0" smtClean="0">
                <a:hlinkClick r:id="rId2"/>
              </a:rPr>
              <a:t>www.talouselama.fi/uutiset/kommentti-suomalaisten-kielitaito-rapistuu/9da3e681-bacc-346b-accb-c2f689af209e</a:t>
            </a:r>
            <a:r>
              <a:rPr lang="fi-FI" sz="1500" dirty="0" smtClean="0"/>
              <a:t> </a:t>
            </a:r>
            <a:endParaRPr lang="fi-FI" sz="1500" dirty="0"/>
          </a:p>
        </p:txBody>
      </p:sp>
      <p:cxnSp>
        <p:nvCxnSpPr>
          <p:cNvPr id="4" name="Suora yhdysviiva 3"/>
          <p:cNvCxnSpPr/>
          <p:nvPr/>
        </p:nvCxnSpPr>
        <p:spPr>
          <a:xfrm flipV="1">
            <a:off x="4599710" y="6373091"/>
            <a:ext cx="2493817" cy="9239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r>
              <a:rPr lang="fi-FI" dirty="0" smtClean="0"/>
              <a:t>Eli töitä olisi tarjolla, mutta: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9454" y="1514763"/>
            <a:ext cx="11212945" cy="5089236"/>
          </a:xfrm>
        </p:spPr>
        <p:txBody>
          <a:bodyPr>
            <a:normAutofit fontScale="85000" lnSpcReduction="20000"/>
          </a:bodyPr>
          <a:lstStyle/>
          <a:p>
            <a:r>
              <a:rPr lang="fi-FI" sz="3100" dirty="0" smtClean="0"/>
              <a:t>83</a:t>
            </a:r>
            <a:r>
              <a:rPr lang="fi-FI" sz="3100" dirty="0"/>
              <a:t>%:</a:t>
            </a:r>
            <a:r>
              <a:rPr lang="fi-FI" sz="3100" dirty="0" err="1"/>
              <a:t>lla</a:t>
            </a:r>
            <a:r>
              <a:rPr lang="fi-FI" sz="3100" dirty="0"/>
              <a:t> </a:t>
            </a:r>
            <a:r>
              <a:rPr lang="fi-FI" sz="3100" dirty="0" smtClean="0"/>
              <a:t>suomalaisista saksan kieltä käyttävistä yrityksistä </a:t>
            </a:r>
            <a:r>
              <a:rPr lang="fi-FI" sz="3100" dirty="0"/>
              <a:t>on vaikeuksia löytää työvoimaa, jonka </a:t>
            </a:r>
            <a:r>
              <a:rPr lang="fi-FI" sz="3100" dirty="0">
                <a:solidFill>
                  <a:srgbClr val="00B050"/>
                </a:solidFill>
              </a:rPr>
              <a:t>kielitaito </a:t>
            </a:r>
            <a:r>
              <a:rPr lang="fi-FI" sz="3100" dirty="0" smtClean="0">
                <a:solidFill>
                  <a:srgbClr val="00B050"/>
                </a:solidFill>
              </a:rPr>
              <a:t>riittää </a:t>
            </a:r>
            <a:r>
              <a:rPr lang="fi-FI" sz="3100" dirty="0">
                <a:solidFill>
                  <a:srgbClr val="00B050"/>
                </a:solidFill>
              </a:rPr>
              <a:t>työelämän </a:t>
            </a:r>
            <a:r>
              <a:rPr lang="fi-FI" sz="3100" dirty="0" smtClean="0">
                <a:solidFill>
                  <a:srgbClr val="00B050"/>
                </a:solidFill>
              </a:rPr>
              <a:t>tarpeisiin</a:t>
            </a:r>
            <a:endParaRPr lang="fi-FI" sz="3100" baseline="30000" dirty="0" smtClean="0">
              <a:solidFill>
                <a:srgbClr val="00B050"/>
              </a:solidFill>
            </a:endParaRPr>
          </a:p>
          <a:p>
            <a:r>
              <a:rPr lang="fi-FI" sz="3100" dirty="0" smtClean="0"/>
              <a:t>Asiantuntijakommentteja:</a:t>
            </a:r>
            <a:br>
              <a:rPr lang="fi-FI" sz="3100" dirty="0" smtClean="0"/>
            </a:br>
            <a:endParaRPr lang="fi-FI" sz="3100" dirty="0" smtClean="0">
              <a:hlinkClick r:id="rId2"/>
            </a:endParaRPr>
          </a:p>
          <a:p>
            <a:pPr marL="0" indent="0">
              <a:buNone/>
            </a:pP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fi-FI" sz="2600" i="1" dirty="0">
                <a:solidFill>
                  <a:schemeClr val="bg2">
                    <a:lumMod val="25000"/>
                  </a:schemeClr>
                </a:solidFill>
              </a:rPr>
              <a:t>Suomessa toimii perheyrityksiä, joissa vain iäkäs omistaja osaa saksaa. Ongelmana on yrityksen jatkuvuus nuoremman polven saksan kielen taidon heikentyessä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", </a:t>
            </a: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(Saksalais-Suomalaisen 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Kauppakamarin varatoimitusjohtaja </a:t>
            </a:r>
            <a:r>
              <a:rPr lang="fi-FI" sz="2600" b="1" dirty="0">
                <a:solidFill>
                  <a:schemeClr val="bg2">
                    <a:lumMod val="25000"/>
                  </a:schemeClr>
                </a:solidFill>
              </a:rPr>
              <a:t>Jan </a:t>
            </a:r>
            <a:r>
              <a:rPr lang="fi-FI" sz="2600" b="1" dirty="0" err="1" smtClean="0">
                <a:solidFill>
                  <a:schemeClr val="bg2">
                    <a:lumMod val="25000"/>
                  </a:schemeClr>
                </a:solidFill>
              </a:rPr>
              <a:t>Feller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fi-FI" sz="2600" i="1" dirty="0">
                <a:solidFill>
                  <a:schemeClr val="bg2">
                    <a:lumMod val="25000"/>
                  </a:schemeClr>
                </a:solidFill>
              </a:rPr>
              <a:t>Vain harvat yliopistot yhdistävät saksan kieltä muihin opintoihin. Pulaa on erityisesti saksaa puhuvista insinööreistä. Olen joutunut sanomaan monelle Saksaan töihin haluavalle, että Saksassa täytyy osata saksaa.” </a:t>
            </a: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i-FI" sz="2600" b="1" dirty="0" smtClean="0">
                <a:solidFill>
                  <a:schemeClr val="bg2">
                    <a:lumMod val="25000"/>
                  </a:schemeClr>
                </a:solidFill>
              </a:rPr>
              <a:t>Joachim </a:t>
            </a:r>
            <a:r>
              <a:rPr lang="fi-FI" sz="2600" b="1" dirty="0" err="1" smtClean="0">
                <a:solidFill>
                  <a:schemeClr val="bg2">
                    <a:lumMod val="25000"/>
                  </a:schemeClr>
                </a:solidFill>
              </a:rPr>
              <a:t>Bussian</a:t>
            </a: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, Saksan Helsingin suurlähetystö</a:t>
            </a:r>
            <a:r>
              <a:rPr lang="fi-FI" sz="26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fi-FI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fi-FI" sz="2600" i="1" dirty="0" smtClean="0">
                <a:solidFill>
                  <a:schemeClr val="bg2">
                    <a:lumMod val="25000"/>
                  </a:schemeClr>
                </a:solidFill>
              </a:rPr>
              <a:t>Englanniksi voi ostaa, mutta myymiseen tarvitaan saksaa</a:t>
            </a: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", (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Saksalais-Suomalaisen </a:t>
            </a:r>
            <a:r>
              <a:rPr lang="fi-FI" sz="2600" dirty="0" smtClean="0">
                <a:solidFill>
                  <a:schemeClr val="bg2">
                    <a:lumMod val="25000"/>
                  </a:schemeClr>
                </a:solidFill>
              </a:rPr>
              <a:t>Kauppakamarin </a:t>
            </a:r>
            <a:r>
              <a:rPr lang="fi-FI" sz="2600" dirty="0">
                <a:solidFill>
                  <a:schemeClr val="bg2">
                    <a:lumMod val="25000"/>
                  </a:schemeClr>
                </a:solidFill>
              </a:rPr>
              <a:t>toimitusjohtaja </a:t>
            </a:r>
            <a:r>
              <a:rPr lang="fi-FI" sz="2600" b="1" dirty="0" err="1">
                <a:solidFill>
                  <a:schemeClr val="bg2">
                    <a:lumMod val="25000"/>
                  </a:schemeClr>
                </a:solidFill>
              </a:rPr>
              <a:t>Dagmar</a:t>
            </a:r>
            <a:r>
              <a:rPr lang="fi-FI" sz="2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sz="2600" b="1" dirty="0" err="1" smtClean="0">
                <a:solidFill>
                  <a:schemeClr val="bg2">
                    <a:lumMod val="25000"/>
                  </a:schemeClr>
                </a:solidFill>
              </a:rPr>
              <a:t>Ossenbrink</a:t>
            </a:r>
            <a:r>
              <a:rPr lang="fi-FI" sz="26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sz="2000" dirty="0" smtClean="0">
                <a:solidFill>
                  <a:srgbClr val="0070C0"/>
                </a:solidFill>
              </a:rPr>
              <a:t>Lähteet: Saksalais-suomalaisen </a:t>
            </a:r>
            <a:r>
              <a:rPr lang="fi-FI" sz="2000" dirty="0">
                <a:solidFill>
                  <a:srgbClr val="0070C0"/>
                </a:solidFill>
              </a:rPr>
              <a:t>kauppakamarin </a:t>
            </a:r>
            <a:r>
              <a:rPr lang="fi-FI" sz="2000" dirty="0" smtClean="0">
                <a:solidFill>
                  <a:srgbClr val="0070C0"/>
                </a:solidFill>
              </a:rPr>
              <a:t>kysely </a:t>
            </a:r>
            <a:r>
              <a:rPr lang="fi-FI" sz="2000" dirty="0">
                <a:solidFill>
                  <a:srgbClr val="0070C0"/>
                </a:solidFill>
              </a:rPr>
              <a:t>(2018) </a:t>
            </a:r>
            <a:r>
              <a:rPr lang="fi-FI" sz="2000" dirty="0" smtClean="0">
                <a:solidFill>
                  <a:srgbClr val="0070C0"/>
                </a:solidFill>
              </a:rPr>
              <a:t/>
            </a:r>
            <a:br>
              <a:rPr lang="fi-FI" sz="2000" dirty="0" smtClean="0">
                <a:solidFill>
                  <a:srgbClr val="0070C0"/>
                </a:solidFill>
              </a:rPr>
            </a:br>
            <a:r>
              <a:rPr lang="fi-FI" sz="19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fi-FI" sz="1900" dirty="0">
                <a:solidFill>
                  <a:srgbClr val="0070C0"/>
                </a:solidFill>
                <a:hlinkClick r:id="rId2"/>
              </a:rPr>
              <a:t>://www.kauppalehti.fi/uutiset/</a:t>
            </a:r>
            <a:r>
              <a:rPr lang="fi-FI" sz="1900" dirty="0">
                <a:solidFill>
                  <a:srgbClr val="00B050"/>
                </a:solidFill>
                <a:hlinkClick r:id="rId2"/>
              </a:rPr>
              <a:t>kenenkaan-saksaa-puhuvan-suomalaisen-ei-pitaisi-olla-tyoton</a:t>
            </a:r>
            <a:r>
              <a:rPr lang="fi-FI" sz="1900" dirty="0">
                <a:solidFill>
                  <a:srgbClr val="0070C0"/>
                </a:solidFill>
                <a:hlinkClick r:id="rId2"/>
              </a:rPr>
              <a:t>/cdfa056c-54ee-3e75-9d0d-93af72af04f0</a:t>
            </a:r>
            <a:r>
              <a:rPr lang="fi-FI" sz="1900" dirty="0">
                <a:solidFill>
                  <a:srgbClr val="0070C0"/>
                </a:solidFill>
              </a:rPr>
              <a:t> </a:t>
            </a:r>
          </a:p>
          <a:p>
            <a:endParaRPr lang="fi-FI" dirty="0"/>
          </a:p>
        </p:txBody>
      </p:sp>
      <p:cxnSp>
        <p:nvCxnSpPr>
          <p:cNvPr id="5" name="Suora yhdysviiva 4"/>
          <p:cNvCxnSpPr/>
          <p:nvPr/>
        </p:nvCxnSpPr>
        <p:spPr>
          <a:xfrm flipV="1">
            <a:off x="3906982" y="6123712"/>
            <a:ext cx="5514109" cy="9236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0909" y="365125"/>
            <a:ext cx="11757891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Miksi kukaan ei enää osaa muuta kuin englantia? </a:t>
            </a:r>
            <a:br>
              <a:rPr lang="fi-FI" dirty="0" smtClean="0"/>
            </a:br>
            <a:r>
              <a:rPr lang="fi-FI" sz="2500" dirty="0" smtClean="0"/>
              <a:t>(</a:t>
            </a:r>
            <a:r>
              <a:rPr lang="fi-FI" sz="2500" dirty="0" smtClean="0">
                <a:solidFill>
                  <a:srgbClr val="00B050"/>
                </a:solidFill>
              </a:rPr>
              <a:t>eli miksi erottuisit eduksesi, jos osaisit myös saksaa</a:t>
            </a:r>
            <a:r>
              <a:rPr lang="fi-FI" sz="2500" dirty="0" smtClean="0"/>
              <a:t>)</a:t>
            </a:r>
            <a:endParaRPr lang="fi-FI" sz="25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22764"/>
            <a:ext cx="10515600" cy="4424217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Suomalaisten kielitaito kaventuu koko ajan</a:t>
            </a:r>
          </a:p>
          <a:p>
            <a:r>
              <a:rPr lang="fi-FI" dirty="0" smtClean="0"/>
              <a:t>Ylimääräisten vieraiden kielten opiskelu peruskoulussa ja lukiossa on vähentynyt radikaalisti viimeisen vuosikymmenen aikana</a:t>
            </a:r>
          </a:p>
          <a:p>
            <a:r>
              <a:rPr lang="fi-FI" dirty="0" smtClean="0"/>
              <a:t>Saksan yo-kirjoituksiin osallistujien </a:t>
            </a:r>
            <a:r>
              <a:rPr lang="fi-FI" dirty="0"/>
              <a:t>määrä on laskenut kymmenessä vuodessa pitkässä oppimäärässä </a:t>
            </a:r>
            <a:r>
              <a:rPr lang="fi-FI" dirty="0" smtClean="0"/>
              <a:t>70% ja </a:t>
            </a:r>
            <a:r>
              <a:rPr lang="fi-FI" dirty="0"/>
              <a:t>lyhyessä oppimäärässä 60 </a:t>
            </a:r>
            <a:r>
              <a:rPr lang="fi-FI" dirty="0" smtClean="0"/>
              <a:t>%.</a:t>
            </a:r>
            <a:r>
              <a:rPr lang="fi-FI" dirty="0"/>
              <a:t> </a:t>
            </a: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smtClean="0">
                <a:hlinkClick r:id="rId2"/>
              </a:rPr>
              <a:t>Lähteet: https</a:t>
            </a:r>
            <a:r>
              <a:rPr lang="fi-FI" sz="1400" dirty="0">
                <a:hlinkClick r:id="rId2"/>
              </a:rPr>
              <a:t>://www.ksml.fi/kotimaa/Vieraiden-kielten-suosio-romahti-yo-kokeessa-%</a:t>
            </a:r>
            <a:r>
              <a:rPr lang="fi-FI" sz="1400" dirty="0" smtClean="0">
                <a:hlinkClick r:id="rId2"/>
              </a:rPr>
              <a:t>E2%80%93-Olemme-todella-huolissamme/925906</a:t>
            </a:r>
            <a:r>
              <a:rPr lang="fi-FI" sz="1400" dirty="0" smtClean="0"/>
              <a:t> </a:t>
            </a:r>
          </a:p>
          <a:p>
            <a:pPr marL="0" indent="0">
              <a:buNone/>
            </a:pPr>
            <a:r>
              <a:rPr lang="fi-FI" sz="1400" dirty="0">
                <a:hlinkClick r:id="rId3"/>
              </a:rPr>
              <a:t>https://www.sukol.fi/files/1960/Yo-tutkinnon_suorittaneet_2012-2014_19_Taulukko1.pdf</a:t>
            </a:r>
            <a:r>
              <a:rPr lang="fi-FI" sz="1400" dirty="0"/>
              <a:t> </a:t>
            </a:r>
          </a:p>
          <a:p>
            <a:pPr marL="0" indent="0">
              <a:buNone/>
            </a:pPr>
            <a:r>
              <a:rPr lang="fi-FI" sz="1400" dirty="0" smtClean="0"/>
              <a:t> </a:t>
            </a:r>
          </a:p>
        </p:txBody>
      </p:sp>
      <p:cxnSp>
        <p:nvCxnSpPr>
          <p:cNvPr id="4" name="Suora yhdysviiva 3"/>
          <p:cNvCxnSpPr/>
          <p:nvPr/>
        </p:nvCxnSpPr>
        <p:spPr>
          <a:xfrm flipV="1">
            <a:off x="8793018" y="5597240"/>
            <a:ext cx="1256146" cy="923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955964" y="5777346"/>
            <a:ext cx="1002145" cy="461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iheeseen liittyvÃ¤ ku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"/>
          <a:stretch/>
        </p:blipFill>
        <p:spPr bwMode="auto">
          <a:xfrm>
            <a:off x="0" y="-1072682"/>
            <a:ext cx="12192000" cy="79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063" t="30002" r="26704" b="21471"/>
          <a:stretch/>
        </p:blipFill>
        <p:spPr>
          <a:xfrm>
            <a:off x="317634" y="279545"/>
            <a:ext cx="8187269" cy="38214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/>
          <a:srcRect l="66123" t="51343" r="23161" b="33490"/>
          <a:stretch/>
        </p:blipFill>
        <p:spPr>
          <a:xfrm>
            <a:off x="8660321" y="1672556"/>
            <a:ext cx="1688130" cy="126936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528048" y="1132974"/>
            <a:ext cx="3221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i="1" dirty="0" smtClean="0">
                <a:solidFill>
                  <a:srgbClr val="00B050"/>
                </a:solidFill>
              </a:rPr>
              <a:t>…2016  2017  2018  2019  2020</a:t>
            </a:r>
            <a:endParaRPr lang="fi-FI" sz="1400" b="1" i="1" dirty="0">
              <a:solidFill>
                <a:srgbClr val="00B05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/>
          <a:srcRect l="66123" t="66569" r="23161" b="23010"/>
          <a:stretch/>
        </p:blipFill>
        <p:spPr>
          <a:xfrm>
            <a:off x="8660321" y="3166738"/>
            <a:ext cx="1688130" cy="872171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4073236" y="2190245"/>
            <a:ext cx="554182" cy="332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4064859" y="3768436"/>
            <a:ext cx="554182" cy="332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759421" y="1343456"/>
            <a:ext cx="1239499" cy="44281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759420" y="2945331"/>
            <a:ext cx="1239499" cy="44281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671955" y="-182784"/>
            <a:ext cx="4381500" cy="109088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Saksan yo-kirjoittajat 2006-2020</a:t>
            </a:r>
            <a:endParaRPr lang="fi-FI" sz="2000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5"/>
          <a:srcRect l="75987" t="62422" r="15625" b="24424"/>
          <a:stretch/>
        </p:blipFill>
        <p:spPr>
          <a:xfrm>
            <a:off x="10348451" y="1622488"/>
            <a:ext cx="1206240" cy="1345027"/>
          </a:xfrm>
          <a:prstGeom prst="rect">
            <a:avLst/>
          </a:prstGeom>
        </p:spPr>
      </p:pic>
      <p:sp>
        <p:nvSpPr>
          <p:cNvPr id="11" name="Ellipsi 10"/>
          <p:cNvSpPr/>
          <p:nvPr/>
        </p:nvSpPr>
        <p:spPr>
          <a:xfrm>
            <a:off x="10348451" y="2194628"/>
            <a:ext cx="554182" cy="332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5"/>
          <a:srcRect l="75987" t="75367" r="15625" b="15781"/>
          <a:stretch/>
        </p:blipFill>
        <p:spPr>
          <a:xfrm>
            <a:off x="10405727" y="3166738"/>
            <a:ext cx="1162313" cy="872171"/>
          </a:xfrm>
          <a:prstGeom prst="rect">
            <a:avLst/>
          </a:prstGeom>
        </p:spPr>
      </p:pic>
      <p:sp>
        <p:nvSpPr>
          <p:cNvPr id="17" name="Ellipsi 16"/>
          <p:cNvSpPr/>
          <p:nvPr/>
        </p:nvSpPr>
        <p:spPr>
          <a:xfrm>
            <a:off x="10348451" y="3733649"/>
            <a:ext cx="554182" cy="332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3666836" y="4171142"/>
            <a:ext cx="115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7030A0"/>
                </a:solidFill>
              </a:rPr>
              <a:t>Yht. 6818</a:t>
            </a:r>
            <a:endParaRPr lang="fi-FI" sz="1400" dirty="0">
              <a:solidFill>
                <a:srgbClr val="7030A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10001250" y="4131783"/>
            <a:ext cx="115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7030A0"/>
                </a:solidFill>
              </a:rPr>
              <a:t>Yht. 2116</a:t>
            </a:r>
            <a:endParaRPr lang="fi-FI" sz="1400" dirty="0">
              <a:solidFill>
                <a:srgbClr val="7030A0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5858740" y="4171142"/>
            <a:ext cx="115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7030A0"/>
                </a:solidFill>
              </a:rPr>
              <a:t>Yht. 3909</a:t>
            </a:r>
            <a:endParaRPr lang="fi-FI" sz="1400" dirty="0">
              <a:solidFill>
                <a:srgbClr val="7030A0"/>
              </a:solidFill>
            </a:endParaRPr>
          </a:p>
        </p:txBody>
      </p:sp>
      <p:sp>
        <p:nvSpPr>
          <p:cNvPr id="21" name="Sisällön paikkamerkki 2"/>
          <p:cNvSpPr txBox="1">
            <a:spLocks/>
          </p:cNvSpPr>
          <p:nvPr/>
        </p:nvSpPr>
        <p:spPr>
          <a:xfrm>
            <a:off x="539172" y="5487930"/>
            <a:ext cx="11113655" cy="160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i="1" dirty="0" smtClean="0">
                <a:solidFill>
                  <a:schemeClr val="bg1"/>
                </a:solidFill>
              </a:rPr>
              <a:t>HS 2004: ”Lyhyen</a:t>
            </a:r>
            <a:r>
              <a:rPr lang="fi-FI" sz="1800" i="1" dirty="0">
                <a:solidFill>
                  <a:schemeClr val="bg1"/>
                </a:solidFill>
              </a:rPr>
              <a:t> saksan kirjoitti tämän vuoden kevään ja syksyn ylioppilaskirjoituksissa enää </a:t>
            </a:r>
            <a:r>
              <a:rPr lang="fi-FI" sz="1800" i="1" dirty="0" smtClean="0">
                <a:solidFill>
                  <a:schemeClr val="bg1"/>
                </a:solidFill>
              </a:rPr>
              <a:t/>
            </a:r>
            <a:br>
              <a:rPr lang="fi-FI" sz="1800" i="1" dirty="0" smtClean="0">
                <a:solidFill>
                  <a:schemeClr val="bg1"/>
                </a:solidFill>
              </a:rPr>
            </a:br>
            <a:r>
              <a:rPr lang="fi-FI" sz="1800" i="1" dirty="0" smtClean="0">
                <a:solidFill>
                  <a:schemeClr val="bg1"/>
                </a:solidFill>
              </a:rPr>
              <a:t>alle </a:t>
            </a:r>
            <a:r>
              <a:rPr lang="fi-FI" sz="1800" i="1" dirty="0">
                <a:solidFill>
                  <a:schemeClr val="bg1"/>
                </a:solidFill>
              </a:rPr>
              <a:t>2 000 opiskelijaa, kun vielä 1990-luvulla kirjoittajia oli yleensä </a:t>
            </a:r>
            <a:r>
              <a:rPr lang="fi-FI" sz="1800" i="1" u="sng" dirty="0">
                <a:solidFill>
                  <a:schemeClr val="bg1"/>
                </a:solidFill>
              </a:rPr>
              <a:t>selvästi yli 10 000</a:t>
            </a:r>
            <a:r>
              <a:rPr lang="fi-FI" sz="1800" i="1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fi-FI" sz="1500" dirty="0" smtClean="0">
                <a:solidFill>
                  <a:schemeClr val="bg1"/>
                </a:solidFill>
                <a:hlinkClick r:id="rId6"/>
              </a:rPr>
              <a:t>www.hs.fi/kotimaa/art-2000002767350.html</a:t>
            </a:r>
            <a:endParaRPr lang="fi-FI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45073" cy="1038579"/>
          </a:xfrm>
        </p:spPr>
        <p:txBody>
          <a:bodyPr/>
          <a:lstStyle/>
          <a:p>
            <a:r>
              <a:rPr lang="fi-FI" dirty="0" smtClean="0"/>
              <a:t>Miksi kielitaito kaventuu?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387928" y="1690688"/>
            <a:ext cx="10965872" cy="4486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Kieltenopiskelu on työlästä?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Kielitaito on väline, ei sisältö?</a:t>
            </a:r>
          </a:p>
          <a:p>
            <a:endParaRPr lang="fi-FI" dirty="0" smtClean="0"/>
          </a:p>
          <a:p>
            <a:r>
              <a:rPr lang="fi-FI" dirty="0" smtClean="0"/>
              <a:t>Kieltenopiskelu </a:t>
            </a:r>
            <a:r>
              <a:rPr lang="fi-FI" dirty="0"/>
              <a:t>vaatii pitkäjänteisyyttä</a:t>
            </a:r>
            <a:r>
              <a:rPr lang="fi-FI" dirty="0" smtClean="0"/>
              <a:t>?</a:t>
            </a:r>
          </a:p>
          <a:p>
            <a:endParaRPr lang="fi-FI" dirty="0" smtClean="0"/>
          </a:p>
          <a:p>
            <a:r>
              <a:rPr lang="fi-FI" dirty="0" smtClean="0"/>
              <a:t>Englannilla </a:t>
            </a:r>
            <a:r>
              <a:rPr lang="fi-FI" dirty="0"/>
              <a:t>pärjää? </a:t>
            </a:r>
          </a:p>
          <a:p>
            <a:endParaRPr lang="fi-FI" dirty="0" smtClean="0"/>
          </a:p>
          <a:p>
            <a:r>
              <a:rPr lang="fi-FI" dirty="0" smtClean="0"/>
              <a:t>Muuta, mitä?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100" name="Picture 4" descr="Kuvahaun tulos haulle what is your excuse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2" y="4507409"/>
            <a:ext cx="1956537" cy="19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uvahaun tulos haulle deutsch lernen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0">
            <a:off x="6146628" y="1399892"/>
            <a:ext cx="1813705" cy="17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uvahaun tulos haulle deutsch lernen m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566">
            <a:off x="7406715" y="3394231"/>
            <a:ext cx="2497513" cy="14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1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Jatkaa vai eikö?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4109" y="1071419"/>
            <a:ext cx="11416146" cy="567112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”En osaa mitään, miksi jatkaisin?”</a:t>
            </a:r>
          </a:p>
          <a:p>
            <a:pPr lvl="1"/>
            <a:r>
              <a:rPr lang="fi-FI" dirty="0" smtClean="0"/>
              <a:t>No juuri siksi?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Osaat kyllä, ainakin verrattuna vasta-alkajiin! 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Onko kaikkea pakko osata täydellisesti? Onko vielä pakko päättää, mitä kirjoittaa?</a:t>
            </a:r>
            <a:endParaRPr lang="fi-FI" dirty="0" smtClean="0"/>
          </a:p>
          <a:p>
            <a:r>
              <a:rPr lang="fi-FI" dirty="0" smtClean="0">
                <a:solidFill>
                  <a:srgbClr val="0070C0"/>
                </a:solidFill>
              </a:rPr>
              <a:t>”Ei kiinnosta, miksi jatkaisin?”</a:t>
            </a:r>
          </a:p>
          <a:p>
            <a:pPr lvl="1"/>
            <a:r>
              <a:rPr lang="fi-FI" dirty="0" smtClean="0"/>
              <a:t>Kaikki hyödylliset asiat eivät aina ole kiinnostavia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iinnostavista asioista ei välttämättä makseta (hyvää) palkkaa</a:t>
            </a:r>
          </a:p>
          <a:p>
            <a:pPr lvl="1"/>
            <a:r>
              <a:rPr lang="fi-FI" dirty="0" smtClean="0"/>
              <a:t>Oma makukin voi kehittyä ajan kanssa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</a:p>
          <a:p>
            <a:r>
              <a:rPr lang="fi-FI" dirty="0">
                <a:solidFill>
                  <a:srgbClr val="0070C0"/>
                </a:solidFill>
              </a:rPr>
              <a:t>”</a:t>
            </a:r>
            <a:r>
              <a:rPr lang="fi-FI" dirty="0" smtClean="0">
                <a:solidFill>
                  <a:srgbClr val="0070C0"/>
                </a:solidFill>
              </a:rPr>
              <a:t>En tarvitse saksaa mihinkään, miksi </a:t>
            </a:r>
            <a:r>
              <a:rPr lang="fi-FI" dirty="0">
                <a:solidFill>
                  <a:srgbClr val="0070C0"/>
                </a:solidFill>
              </a:rPr>
              <a:t>jatkaisin?”</a:t>
            </a:r>
          </a:p>
          <a:p>
            <a:pPr lvl="1"/>
            <a:r>
              <a:rPr lang="fi-FI" dirty="0" smtClean="0"/>
              <a:t>Tiedätkö jo nyt 100%:n varmuudella, mitä teet loppuelämäsi?</a:t>
            </a:r>
          </a:p>
          <a:p>
            <a:pPr lvl="1"/>
            <a:r>
              <a:rPr lang="fi-FI" dirty="0" smtClean="0"/>
              <a:t>75 lukiokurssia on saatava kasaan jostain, miksei saksasta?</a:t>
            </a:r>
            <a:endParaRPr lang="fi-FI" dirty="0"/>
          </a:p>
          <a:p>
            <a:r>
              <a:rPr lang="fi-FI" dirty="0" smtClean="0">
                <a:solidFill>
                  <a:srgbClr val="0070C0"/>
                </a:solidFill>
              </a:rPr>
              <a:t>”On jo niin paljon kaikkea muuta lukujärjestyksessä, en ehdi / </a:t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smtClean="0">
                <a:solidFill>
                  <a:srgbClr val="0070C0"/>
                </a:solidFill>
              </a:rPr>
              <a:t> jaksa jatkaa, miksi jatkaisin?”</a:t>
            </a:r>
          </a:p>
          <a:p>
            <a:pPr lvl="1"/>
            <a:r>
              <a:rPr lang="fi-FI" dirty="0" smtClean="0">
                <a:solidFill>
                  <a:srgbClr val="00B050"/>
                </a:solidFill>
              </a:rPr>
              <a:t>Koska ne muut asiat on mahdollista ottaa haltuun lyhyemmässä ajassa, </a:t>
            </a:r>
            <a:br>
              <a:rPr lang="fi-FI" dirty="0" smtClean="0">
                <a:solidFill>
                  <a:srgbClr val="00B050"/>
                </a:solidFill>
              </a:rPr>
            </a:br>
            <a:r>
              <a:rPr lang="fi-FI" dirty="0" smtClean="0">
                <a:solidFill>
                  <a:srgbClr val="00B050"/>
                </a:solidFill>
              </a:rPr>
              <a:t>kielitaidon kerääminen vaatii aikaa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Kielitaito on yksi harvoista asioista, jonka oppii nuorena </a:t>
            </a:r>
            <a:br>
              <a:rPr lang="fi-FI" dirty="0" smtClean="0">
                <a:solidFill>
                  <a:srgbClr val="FF0000"/>
                </a:solidFill>
              </a:rPr>
            </a:br>
            <a:r>
              <a:rPr lang="fi-FI" dirty="0" smtClean="0">
                <a:solidFill>
                  <a:srgbClr val="FF0000"/>
                </a:solidFill>
              </a:rPr>
              <a:t>helpommin kuin vanhana!</a:t>
            </a:r>
          </a:p>
          <a:p>
            <a:endParaRPr lang="fi-FI" dirty="0"/>
          </a:p>
        </p:txBody>
      </p:sp>
      <p:pic>
        <p:nvPicPr>
          <p:cNvPr id="4" name="Picture 4" descr="Kuvahaun tulos haulle hamlet skull s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1" y="272762"/>
            <a:ext cx="1126837" cy="10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Huutomerkki –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31" y="5681610"/>
            <a:ext cx="724896" cy="7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/>
          <a:lstStyle/>
          <a:p>
            <a:r>
              <a:rPr lang="fi-FI" dirty="0" smtClean="0"/>
              <a:t>Mitä vaihtoehtoja jatkamiselle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5563" y="1330036"/>
            <a:ext cx="11896437" cy="511694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A-saksa: kurssit 1-8 </a:t>
            </a:r>
            <a:r>
              <a:rPr lang="fi-FI" sz="2200" dirty="0" smtClean="0">
                <a:solidFill>
                  <a:srgbClr val="00B050"/>
                </a:solidFill>
              </a:rPr>
              <a:t>(kerrataan myös perusasiat, mutta lopullinen tavoitetaso korkeampi)</a:t>
            </a:r>
            <a:endParaRPr lang="fi-FI" sz="2200" dirty="0" smtClean="0">
              <a:solidFill>
                <a:srgbClr val="0070C0"/>
              </a:solidFill>
            </a:endParaRPr>
          </a:p>
          <a:p>
            <a:pPr lvl="1"/>
            <a:r>
              <a:rPr lang="fi-FI" dirty="0" smtClean="0"/>
              <a:t>Tavoitteena kielitaito, jolla pärjää monipuolisesti myös työelämässä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Hyvä menestyminen takaa kielitaidon, jolla jopa opiskelu ulkomailla onnistuu ongelmitta heti lukion jälkeen</a:t>
            </a:r>
          </a:p>
          <a:p>
            <a:r>
              <a:rPr lang="fi-FI" dirty="0" smtClean="0">
                <a:solidFill>
                  <a:srgbClr val="0070C0"/>
                </a:solidFill>
              </a:rPr>
              <a:t>B2-saksa </a:t>
            </a:r>
            <a:r>
              <a:rPr lang="fi-FI" dirty="0">
                <a:solidFill>
                  <a:srgbClr val="0070C0"/>
                </a:solidFill>
              </a:rPr>
              <a:t>kurssit </a:t>
            </a:r>
            <a:r>
              <a:rPr lang="fi-FI" dirty="0" smtClean="0">
                <a:solidFill>
                  <a:srgbClr val="0070C0"/>
                </a:solidFill>
              </a:rPr>
              <a:t>1-8 </a:t>
            </a:r>
            <a:r>
              <a:rPr lang="fi-FI" sz="2200" dirty="0" smtClean="0">
                <a:solidFill>
                  <a:srgbClr val="00B050"/>
                </a:solidFill>
              </a:rPr>
              <a:t>(tähän on helppo hypätä mukaan A2-pohjalta)</a:t>
            </a:r>
          </a:p>
          <a:p>
            <a:pPr lvl="1"/>
            <a:r>
              <a:rPr lang="fi-FI" dirty="0" smtClean="0"/>
              <a:t>Lähtötaso 8. luokalla alkanut valinnaiskieli (=2 vuotta 1h/vko)</a:t>
            </a:r>
          </a:p>
          <a:p>
            <a:pPr lvl="1"/>
            <a:r>
              <a:rPr lang="fi-FI" dirty="0" smtClean="0"/>
              <a:t>Tavoitteena kielitaito, jolla pärjää monipuolisesti arkielämässä ja jonka pohjalta on helppo jatkaa opiskelua työelämän tarpeita varten </a:t>
            </a:r>
          </a:p>
          <a:p>
            <a:r>
              <a:rPr lang="fi-FI" dirty="0">
                <a:solidFill>
                  <a:srgbClr val="0070C0"/>
                </a:solidFill>
              </a:rPr>
              <a:t>B3-saksa kurssit </a:t>
            </a:r>
            <a:r>
              <a:rPr lang="fi-FI" dirty="0" smtClean="0">
                <a:solidFill>
                  <a:srgbClr val="0070C0"/>
                </a:solidFill>
              </a:rPr>
              <a:t>1-8 (/10) </a:t>
            </a:r>
            <a:r>
              <a:rPr lang="fi-FI" sz="2200" dirty="0" smtClean="0">
                <a:solidFill>
                  <a:srgbClr val="00B050"/>
                </a:solidFill>
              </a:rPr>
              <a:t>(kaikki ihan alusta)</a:t>
            </a:r>
            <a:endParaRPr lang="fi-FI" sz="2200" dirty="0" smtClean="0">
              <a:solidFill>
                <a:srgbClr val="0070C0"/>
              </a:solidFill>
            </a:endParaRPr>
          </a:p>
          <a:p>
            <a:pPr lvl="1"/>
            <a:r>
              <a:rPr lang="fi-FI" dirty="0" smtClean="0"/>
              <a:t>Kieltenopiskelu ihan alkeista lähtien</a:t>
            </a:r>
          </a:p>
          <a:p>
            <a:pPr lvl="1"/>
            <a:r>
              <a:rPr lang="fi-FI" dirty="0" smtClean="0"/>
              <a:t>Alkeiskursseilla etenemistahti nopeampi kuin peruskoulussa: </a:t>
            </a:r>
            <a:br>
              <a:rPr lang="fi-FI" dirty="0" smtClean="0"/>
            </a:br>
            <a:r>
              <a:rPr lang="fi-FI" dirty="0" smtClean="0"/>
              <a:t>kursseissa B31 ja B32 opiskellaan yläkoulun 2 vuoden oppimäärä</a:t>
            </a:r>
          </a:p>
          <a:p>
            <a:pPr lvl="1"/>
            <a:r>
              <a:rPr lang="fi-FI" dirty="0" smtClean="0"/>
              <a:t>Ryhmä yhdistyy 2 kurssin jälkeen B2-saksan ryhmään (eli B33= B21) </a:t>
            </a:r>
            <a:br>
              <a:rPr lang="fi-FI" dirty="0" smtClean="0"/>
            </a:br>
            <a:r>
              <a:rPr lang="fi-FI" dirty="0" smtClean="0"/>
              <a:t>ja tavoitetaso on siis sama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/>
          <a:lstStyle/>
          <a:p>
            <a:r>
              <a:rPr lang="fi-FI" dirty="0" smtClean="0"/>
              <a:t>Saksan kieli yo-tutkinnossa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0309" y="1219200"/>
            <a:ext cx="11099800" cy="5338617"/>
          </a:xfrm>
        </p:spPr>
        <p:txBody>
          <a:bodyPr>
            <a:normAutofit fontScale="92500" lnSpcReduction="10000"/>
          </a:bodyPr>
          <a:lstStyle/>
          <a:p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smtClean="0"/>
              <a:t>Vain A1-kieli (eli englanti) ja B1-kieli (ruotsi) ovat pakollisia lukiossa, muut kielten kurssit ovat aina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vapaaehtoisia. </a:t>
            </a:r>
          </a:p>
          <a:p>
            <a:r>
              <a:rPr lang="fi-FI" dirty="0" smtClean="0"/>
              <a:t>Koska A2- </a:t>
            </a:r>
            <a:r>
              <a:rPr lang="fi-FI" dirty="0"/>
              <a:t>ja B2-saksan kurssit eivät ole pakollisia, </a:t>
            </a:r>
            <a:r>
              <a:rPr lang="fi-FI" dirty="0" smtClean="0">
                <a:solidFill>
                  <a:srgbClr val="0070C0"/>
                </a:solidFill>
              </a:rPr>
              <a:t>opiskelun </a:t>
            </a:r>
            <a:r>
              <a:rPr lang="fi-FI" dirty="0">
                <a:solidFill>
                  <a:srgbClr val="0070C0"/>
                </a:solidFill>
              </a:rPr>
              <a:t>voi keskeyttää</a:t>
            </a:r>
            <a:r>
              <a:rPr lang="fi-FI" dirty="0"/>
              <a:t> koska vain halutessaan (ja </a:t>
            </a:r>
            <a:r>
              <a:rPr lang="fi-FI" dirty="0" smtClean="0"/>
              <a:t>yo-kirjoituksiin osallistumiseen </a:t>
            </a:r>
            <a:br>
              <a:rPr lang="fi-FI" dirty="0" smtClean="0"/>
            </a:br>
            <a:r>
              <a:rPr lang="fi-FI" dirty="0" smtClean="0"/>
              <a:t>ei </a:t>
            </a:r>
            <a:r>
              <a:rPr lang="fi-FI" dirty="0"/>
              <a:t>vaadita </a:t>
            </a:r>
            <a:r>
              <a:rPr lang="fi-FI" dirty="0" smtClean="0"/>
              <a:t>kaikkien </a:t>
            </a:r>
            <a:r>
              <a:rPr lang="fi-FI" dirty="0"/>
              <a:t>kurssien käymistä</a:t>
            </a:r>
            <a:r>
              <a:rPr lang="fi-FI" dirty="0" smtClean="0"/>
              <a:t>)</a:t>
            </a:r>
          </a:p>
          <a:p>
            <a:r>
              <a:rPr lang="fi-FI" dirty="0" smtClean="0"/>
              <a:t>B2/B3-kielten arvioinnissa ei enää käytetä ns. Gaussin käyrää</a:t>
            </a:r>
          </a:p>
          <a:p>
            <a:r>
              <a:rPr lang="fi-FI" dirty="0" smtClean="0"/>
              <a:t>Hyvä uutinen, jos </a:t>
            </a:r>
            <a:r>
              <a:rPr lang="fi-FI" dirty="0" err="1" smtClean="0"/>
              <a:t>enkku</a:t>
            </a:r>
            <a:r>
              <a:rPr lang="fi-FI" dirty="0" smtClean="0"/>
              <a:t> takkuaa: </a:t>
            </a:r>
            <a:r>
              <a:rPr lang="fi-FI" dirty="0" err="1" smtClean="0"/>
              <a:t>ylppäreissä</a:t>
            </a:r>
            <a:r>
              <a:rPr lang="fi-FI" dirty="0" smtClean="0"/>
              <a:t> on pakko kirjoittaa vain yksi kieli ja se voi olla myös saksa (jopa lyhyt saksa, jos kirjoittaa pitkän matikan). </a:t>
            </a:r>
          </a:p>
          <a:p>
            <a:r>
              <a:rPr lang="fi-FI" dirty="0" smtClean="0"/>
              <a:t>A2-kielen opiskelun päätteeksi voi itse valita, haluaako kirjoittaa </a:t>
            </a:r>
            <a:br>
              <a:rPr lang="fi-FI" dirty="0" smtClean="0"/>
            </a:br>
            <a:r>
              <a:rPr lang="fi-FI" dirty="0" smtClean="0"/>
              <a:t>pitkän A-oppimäärän vai lyhyen B-oppimäärän kokeen (eli </a:t>
            </a:r>
            <a:r>
              <a:rPr lang="fi-FI" dirty="0" smtClean="0">
                <a:solidFill>
                  <a:srgbClr val="0070C0"/>
                </a:solidFill>
              </a:rPr>
              <a:t>voi </a:t>
            </a:r>
            <a:br>
              <a:rPr lang="fi-FI" dirty="0" smtClean="0">
                <a:solidFill>
                  <a:srgbClr val="0070C0"/>
                </a:solidFill>
              </a:rPr>
            </a:br>
            <a:r>
              <a:rPr lang="fi-FI" dirty="0" smtClean="0">
                <a:solidFill>
                  <a:srgbClr val="0070C0"/>
                </a:solidFill>
              </a:rPr>
              <a:t>valita pitkän saksan, mutta kirjoittaa lyhyen</a:t>
            </a:r>
            <a:r>
              <a:rPr lang="fi-FI" dirty="0" smtClean="0"/>
              <a:t>)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0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ideoita?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www.youtube.com/watch?v=Xl4seQB7XBY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6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kielitaitoa tarvitsee lukiossa?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8910" y="1700358"/>
            <a:ext cx="10510982" cy="4848657"/>
          </a:xfrm>
        </p:spPr>
        <p:txBody>
          <a:bodyPr>
            <a:normAutofit/>
          </a:bodyPr>
          <a:lstStyle/>
          <a:p>
            <a:r>
              <a:rPr lang="fi-FI" dirty="0"/>
              <a:t>Lukio-opetus on kokonaan suomeksi</a:t>
            </a:r>
          </a:p>
          <a:p>
            <a:r>
              <a:rPr lang="fi-FI" dirty="0" smtClean="0"/>
              <a:t>Vieraiden kielten merkitystä jatko-opintoihin haettaessa </a:t>
            </a:r>
            <a:br>
              <a:rPr lang="fi-FI" dirty="0" smtClean="0"/>
            </a:br>
            <a:r>
              <a:rPr lang="fi-FI" dirty="0" smtClean="0"/>
              <a:t>on vähennetty (reaaliaineiden kirjoittamisesta saa enemmän hakupisteitä)</a:t>
            </a:r>
          </a:p>
          <a:p>
            <a:r>
              <a:rPr lang="fi-FI" dirty="0" smtClean="0"/>
              <a:t>Pakollisia kielten kursseja on nykylukiossa vain 11 (= ENA 6 + RUB 5)</a:t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fi-FI" dirty="0" smtClean="0">
                <a:solidFill>
                  <a:srgbClr val="00B050"/>
                </a:solidFill>
              </a:rPr>
              <a:t>Eli kielitaitoa ei tarvitse lukiossa juuri mihinkään (?)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				 </a:t>
            </a:r>
            <a:r>
              <a:rPr lang="fi-FI" sz="4000" dirty="0" smtClean="0">
                <a:solidFill>
                  <a:srgbClr val="FF0000"/>
                </a:solidFill>
              </a:rPr>
              <a:t>MUTTA:</a:t>
            </a:r>
            <a:endParaRPr lang="fi-FI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Kielitaito* on välttämättömyys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789611"/>
            <a:ext cx="10910456" cy="4387352"/>
          </a:xfrm>
        </p:spPr>
        <p:txBody>
          <a:bodyPr/>
          <a:lstStyle/>
          <a:p>
            <a:r>
              <a:rPr lang="fi-FI" dirty="0" smtClean="0"/>
              <a:t>Jatko-opinnoissa</a:t>
            </a:r>
          </a:p>
          <a:p>
            <a:r>
              <a:rPr lang="fi-FI" dirty="0" smtClean="0"/>
              <a:t>Työelämässä</a:t>
            </a:r>
          </a:p>
          <a:p>
            <a:r>
              <a:rPr lang="fi-FI" dirty="0" smtClean="0"/>
              <a:t>Elämässä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fi-FI" sz="2500" dirty="0" err="1">
                <a:solidFill>
                  <a:schemeClr val="accent1">
                    <a:lumMod val="50000"/>
                  </a:schemeClr>
                </a:solidFill>
              </a:rPr>
              <a:t>Huom</a:t>
            </a:r>
            <a:r>
              <a:rPr lang="fi-FI" sz="2500" dirty="0">
                <a:solidFill>
                  <a:schemeClr val="accent1">
                    <a:lumMod val="50000"/>
                  </a:schemeClr>
                </a:solidFill>
              </a:rPr>
              <a:t>! </a:t>
            </a: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 Englannin</a:t>
            </a:r>
            <a:r>
              <a:rPr lang="fi-FI" sz="2500" dirty="0">
                <a:solidFill>
                  <a:schemeClr val="accent1">
                    <a:lumMod val="50000"/>
                  </a:schemeClr>
                </a:solidFill>
              </a:rPr>
              <a:t> osaaminen on </a:t>
            </a: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nykyään </a:t>
            </a:r>
            <a:r>
              <a:rPr lang="fi-FI" sz="2500" b="1" dirty="0" smtClean="0">
                <a:solidFill>
                  <a:schemeClr val="accent1">
                    <a:lumMod val="50000"/>
                  </a:schemeClr>
                </a:solidFill>
              </a:rPr>
              <a:t>itsestäänselvyys</a:t>
            </a: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, ei erityisosaamista. </a:t>
            </a:r>
            <a:r>
              <a:rPr lang="fi-FI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sz="2500" i="1" dirty="0" smtClean="0">
                <a:solidFill>
                  <a:schemeClr val="accent1">
                    <a:lumMod val="50000"/>
                  </a:schemeClr>
                </a:solidFill>
              </a:rPr>
              <a:t>Kielitaitoinen ihminen </a:t>
            </a:r>
            <a:r>
              <a:rPr lang="fi-FI" sz="2500" dirty="0" smtClean="0">
                <a:solidFill>
                  <a:schemeClr val="accent1">
                    <a:lumMod val="50000"/>
                  </a:schemeClr>
                </a:solidFill>
              </a:rPr>
              <a:t>osaa useampaa vierasta kieltä</a:t>
            </a:r>
            <a:r>
              <a:rPr lang="fi-FI" sz="25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5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0981"/>
            <a:ext cx="10515600" cy="1154546"/>
          </a:xfrm>
        </p:spPr>
        <p:txBody>
          <a:bodyPr/>
          <a:lstStyle/>
          <a:p>
            <a:r>
              <a:rPr lang="fi-FI" dirty="0" smtClean="0"/>
              <a:t>Mihin kielitaitoa tarvitsee elämässä?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3345" y="1699491"/>
            <a:ext cx="11249891" cy="508000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Tutkimusten mukaan </a:t>
            </a:r>
            <a:r>
              <a:rPr lang="fi-FI" dirty="0" smtClean="0">
                <a:solidFill>
                  <a:srgbClr val="00B050"/>
                </a:solidFill>
              </a:rPr>
              <a:t>monipuolisesta</a:t>
            </a:r>
            <a:r>
              <a:rPr lang="fi-FI" dirty="0" smtClean="0"/>
              <a:t> kielitaidosta on hyötyä aivoille: monikielisyys </a:t>
            </a:r>
            <a:r>
              <a:rPr lang="fi-FI" dirty="0"/>
              <a:t>parantaa oppimista, ajattelua, luovuutta, mentaalista joustavuutta sekä ihmissuhde- ja </a:t>
            </a:r>
            <a:r>
              <a:rPr lang="fi-FI" dirty="0" smtClean="0"/>
              <a:t>kommunikaatio-taitoja</a:t>
            </a:r>
            <a:r>
              <a:rPr lang="fi-FI" dirty="0"/>
              <a:t>. Lisäksi se lykkää muistin rappeutumista </a:t>
            </a:r>
            <a:r>
              <a:rPr lang="fi-FI" dirty="0" smtClean="0"/>
              <a:t>vanhuudessa</a:t>
            </a:r>
          </a:p>
          <a:p>
            <a:r>
              <a:rPr lang="fi-FI" dirty="0" smtClean="0">
                <a:solidFill>
                  <a:srgbClr val="00B050"/>
                </a:solidFill>
              </a:rPr>
              <a:t>Maailma pienenee koko ajan</a:t>
            </a:r>
            <a:r>
              <a:rPr lang="fi-FI" dirty="0" smtClean="0"/>
              <a:t>: kielitaito on tarpeen matkustaessa, mutta myös esim. netissä (tiedonhaku, verkkokaupat jne.)</a:t>
            </a:r>
          </a:p>
          <a:p>
            <a:r>
              <a:rPr lang="fi-FI" dirty="0" smtClean="0"/>
              <a:t>Kieltenopiskelu on myös kulttuurin opiskelua. </a:t>
            </a:r>
            <a:r>
              <a:rPr lang="fi-FI" dirty="0" smtClean="0">
                <a:solidFill>
                  <a:srgbClr val="00B050"/>
                </a:solidFill>
              </a:rPr>
              <a:t>Kansainvälisen viestinnän</a:t>
            </a:r>
            <a:r>
              <a:rPr lang="fi-FI" dirty="0" smtClean="0"/>
              <a:t> onnistuminen edellyttää kulttuuritietoutta.</a:t>
            </a:r>
          </a:p>
          <a:p>
            <a:r>
              <a:rPr lang="fi-FI" dirty="0" smtClean="0"/>
              <a:t>EU:n virallisen kielipolitiikan tavoite on, että jokainen </a:t>
            </a:r>
            <a:r>
              <a:rPr lang="fi-FI" dirty="0" smtClean="0">
                <a:solidFill>
                  <a:srgbClr val="00B050"/>
                </a:solidFill>
              </a:rPr>
              <a:t>EU-kansalainen </a:t>
            </a:r>
            <a:r>
              <a:rPr lang="fi-FI" dirty="0" smtClean="0"/>
              <a:t>hallitsee äidinkielen lisäksi </a:t>
            </a:r>
            <a:r>
              <a:rPr lang="fi-FI" u="sng" dirty="0" smtClean="0">
                <a:solidFill>
                  <a:srgbClr val="00B0F0"/>
                </a:solidFill>
              </a:rPr>
              <a:t>kaksi muuta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smtClean="0">
                <a:solidFill>
                  <a:srgbClr val="00B050"/>
                </a:solidFill>
              </a:rPr>
              <a:t>kieltä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500" i="1" u="sng" dirty="0" smtClean="0">
                <a:hlinkClick r:id="rId2"/>
              </a:rPr>
              <a:t>Lähde: </a:t>
            </a:r>
            <a:r>
              <a:rPr lang="fi-FI" sz="1500" i="1" dirty="0" smtClean="0">
                <a:hlinkClick r:id="rId2"/>
              </a:rPr>
              <a:t>http</a:t>
            </a:r>
            <a:r>
              <a:rPr lang="fi-FI" sz="1500" i="1" dirty="0">
                <a:hlinkClick r:id="rId2"/>
              </a:rPr>
              <a:t>://</a:t>
            </a:r>
            <a:r>
              <a:rPr lang="fi-FI" sz="1500" i="1" dirty="0" smtClean="0">
                <a:hlinkClick r:id="rId2"/>
              </a:rPr>
              <a:t>www.europarl.europa.eu/factsheets/fi/sheet/142/language-policy</a:t>
            </a:r>
            <a:r>
              <a:rPr lang="fi-FI" sz="1500" i="1" dirty="0" smtClean="0"/>
              <a:t> </a:t>
            </a:r>
            <a:endParaRPr lang="fi-FI" sz="1500" i="1" dirty="0"/>
          </a:p>
        </p:txBody>
      </p:sp>
    </p:spTree>
    <p:extLst>
      <p:ext uri="{BB962C8B-B14F-4D97-AF65-F5344CB8AC3E}">
        <p14:creationId xmlns:p14="http://schemas.microsoft.com/office/powerpoint/2010/main" val="9836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364" y="365125"/>
            <a:ext cx="11850254" cy="1158875"/>
          </a:xfrm>
        </p:spPr>
        <p:txBody>
          <a:bodyPr/>
          <a:lstStyle/>
          <a:p>
            <a:r>
              <a:rPr lang="fi-FI" dirty="0" smtClean="0"/>
              <a:t>Mihin kielitaitoa tarvitsee jatko-opinnoissa?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945" y="1524000"/>
            <a:ext cx="11185237" cy="497840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Vieraiden kielten merkitys jatko-opintoihin pääsemisessä on vähentynyt, mutta itse </a:t>
            </a:r>
            <a:r>
              <a:rPr lang="fi-FI" b="1" dirty="0" smtClean="0">
                <a:solidFill>
                  <a:srgbClr val="00B050"/>
                </a:solidFill>
              </a:rPr>
              <a:t>opiskelu</a:t>
            </a:r>
            <a:r>
              <a:rPr lang="fi-FI" b="1" dirty="0">
                <a:solidFill>
                  <a:srgbClr val="00B050"/>
                </a:solidFill>
              </a:rPr>
              <a:t> </a:t>
            </a:r>
            <a:r>
              <a:rPr lang="fi-FI" b="1" dirty="0" smtClean="0">
                <a:solidFill>
                  <a:srgbClr val="00B050"/>
                </a:solidFill>
              </a:rPr>
              <a:t>ei suju</a:t>
            </a:r>
            <a:r>
              <a:rPr lang="fi-FI" b="1" dirty="0">
                <a:solidFill>
                  <a:srgbClr val="00B050"/>
                </a:solidFill>
              </a:rPr>
              <a:t> ilman </a:t>
            </a:r>
            <a:r>
              <a:rPr lang="fi-FI" b="1" dirty="0" smtClean="0">
                <a:solidFill>
                  <a:srgbClr val="00B050"/>
                </a:solidFill>
              </a:rPr>
              <a:t>monipuolista kielitaitoa</a:t>
            </a:r>
            <a:endParaRPr lang="fi-FI" dirty="0" smtClean="0">
              <a:solidFill>
                <a:srgbClr val="00B050"/>
              </a:solidFill>
            </a:endParaRPr>
          </a:p>
          <a:p>
            <a:r>
              <a:rPr lang="fi-FI" dirty="0" smtClean="0"/>
              <a:t>Korkeakouluun pääsemisen jälkeen on</a:t>
            </a:r>
            <a:r>
              <a:rPr lang="fi-FI" dirty="0"/>
              <a:t> edessä vielä kova urakka </a:t>
            </a:r>
            <a:r>
              <a:rPr lang="fi-FI" dirty="0" smtClean="0"/>
              <a:t>ennen valmistumista. Urakka on vielä kovempi, jos oma kielitaito ei riitä opintojen (tai työelämän) vaatimuksiin.</a:t>
            </a:r>
            <a:r>
              <a:rPr lang="fi-FI" dirty="0"/>
              <a:t> </a:t>
            </a:r>
            <a:br>
              <a:rPr lang="fi-FI" dirty="0"/>
            </a:b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Pohdittavaa:</a:t>
            </a:r>
          </a:p>
          <a:p>
            <a:r>
              <a:rPr lang="fi-FI" i="1" dirty="0"/>
              <a:t>M</a:t>
            </a:r>
            <a:r>
              <a:rPr lang="fi-FI" i="1" dirty="0" smtClean="0"/>
              <a:t>itä kieliopintoja</a:t>
            </a:r>
            <a:r>
              <a:rPr lang="fi-FI" i="1" dirty="0"/>
              <a:t> </a:t>
            </a:r>
            <a:r>
              <a:rPr lang="fi-FI" i="1" dirty="0" smtClean="0"/>
              <a:t>unelma-alallesi</a:t>
            </a:r>
            <a:r>
              <a:rPr lang="fi-FI" i="1" dirty="0"/>
              <a:t> kuuluu? </a:t>
            </a:r>
          </a:p>
          <a:p>
            <a:r>
              <a:rPr lang="fi-FI" i="1" dirty="0" smtClean="0"/>
              <a:t>Ovatko oppimateriaalit</a:t>
            </a:r>
            <a:r>
              <a:rPr lang="fi-FI" i="1" dirty="0"/>
              <a:t> ja alan </a:t>
            </a:r>
            <a:r>
              <a:rPr lang="fi-FI" i="1" dirty="0" smtClean="0"/>
              <a:t>tutkimus</a:t>
            </a:r>
            <a:r>
              <a:rPr lang="fi-FI" i="1" dirty="0"/>
              <a:t> vieraskielisiä? </a:t>
            </a:r>
            <a:endParaRPr lang="fi-FI" i="1" dirty="0" smtClean="0"/>
          </a:p>
          <a:p>
            <a:r>
              <a:rPr lang="fi-FI" i="1" dirty="0" smtClean="0"/>
              <a:t>Riittääkö</a:t>
            </a:r>
            <a:r>
              <a:rPr lang="fi-FI" i="1" dirty="0"/>
              <a:t> kielitaitosi, jos haluat lähteä </a:t>
            </a:r>
            <a:r>
              <a:rPr lang="fi-FI" i="1" dirty="0" smtClean="0"/>
              <a:t>opiskelijavaihtoon</a:t>
            </a:r>
            <a:r>
              <a:rPr lang="fi-FI" i="1" dirty="0"/>
              <a:t> tai 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>työharjoitteluun</a:t>
            </a:r>
            <a:r>
              <a:rPr lang="fi-FI" i="1" dirty="0"/>
              <a:t> ulkomaille? </a:t>
            </a:r>
          </a:p>
          <a:p>
            <a:r>
              <a:rPr lang="fi-FI" i="1" dirty="0" smtClean="0"/>
              <a:t>Millaista</a:t>
            </a:r>
            <a:r>
              <a:rPr lang="fi-FI" i="1" dirty="0"/>
              <a:t> kieltenosaamista tulevaisuuden työnantajasi arvostaa? </a:t>
            </a:r>
          </a:p>
        </p:txBody>
      </p:sp>
    </p:spTree>
    <p:extLst>
      <p:ext uri="{BB962C8B-B14F-4D97-AF65-F5344CB8AC3E}">
        <p14:creationId xmlns:p14="http://schemas.microsoft.com/office/powerpoint/2010/main" val="30642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fi-FI" dirty="0" smtClean="0"/>
              <a:t>Miksi sitten juuri saksa?</a:t>
            </a:r>
            <a:endParaRPr lang="fi-FI" dirty="0"/>
          </a:p>
        </p:txBody>
      </p:sp>
      <p:pic>
        <p:nvPicPr>
          <p:cNvPr id="5" name="Picture 2" descr="Aiheeseen liittyvÃ¤ ku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5239"/>
          <a:stretch/>
        </p:blipFill>
        <p:spPr bwMode="auto">
          <a:xfrm>
            <a:off x="276684" y="2037263"/>
            <a:ext cx="4600116" cy="32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172364" y="1789611"/>
            <a:ext cx="6770254" cy="4387352"/>
          </a:xfrm>
        </p:spPr>
        <p:txBody>
          <a:bodyPr>
            <a:normAutofit/>
          </a:bodyPr>
          <a:lstStyle/>
          <a:p>
            <a:r>
              <a:rPr lang="fi-FI" dirty="0" smtClean="0"/>
              <a:t>Kielenoppiminen on hidasta, joten jatkamalla jo aloitettua pääsee paljon nopeammin ja helpommin pidemmälle </a:t>
            </a:r>
          </a:p>
          <a:p>
            <a:r>
              <a:rPr lang="fi-FI" dirty="0" smtClean="0"/>
              <a:t>Uuden kielen oppiminen on motivoivaa, mutta ”pelkästä” peruskielitaidosta on iloa lähinnä vain vapaa-ajalla</a:t>
            </a:r>
          </a:p>
          <a:p>
            <a:r>
              <a:rPr lang="fi-FI" dirty="0" smtClean="0"/>
              <a:t>Saksasta on hyötyä sekä 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vapaa-ajalla, opinnoissa että työelämässä</a:t>
            </a:r>
          </a:p>
        </p:txBody>
      </p:sp>
      <p:pic>
        <p:nvPicPr>
          <p:cNvPr id="2050" name="Picture 2" descr="Kuvahaun tulos haulle tikku-ukko juokse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5755" y="4461164"/>
            <a:ext cx="433213" cy="4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tikku-ukko juokse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17" y="2424004"/>
            <a:ext cx="440112" cy="5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uvahaun tulos haulle tikku-ukko kÃ¤ve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1728" y="4666757"/>
            <a:ext cx="290958" cy="5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Ylänuoli 8"/>
          <p:cNvSpPr/>
          <p:nvPr/>
        </p:nvSpPr>
        <p:spPr>
          <a:xfrm rot="1140506">
            <a:off x="1176346" y="5069831"/>
            <a:ext cx="186351" cy="63929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isällön paikkamerkki 2"/>
          <p:cNvSpPr txBox="1">
            <a:spLocks/>
          </p:cNvSpPr>
          <p:nvPr/>
        </p:nvSpPr>
        <p:spPr>
          <a:xfrm>
            <a:off x="651163" y="5773844"/>
            <a:ext cx="992909" cy="525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smtClean="0"/>
              <a:t>A-saksan lukijat </a:t>
            </a:r>
          </a:p>
        </p:txBody>
      </p:sp>
      <p:sp>
        <p:nvSpPr>
          <p:cNvPr id="15" name="Ylänuoli 14"/>
          <p:cNvSpPr/>
          <p:nvPr/>
        </p:nvSpPr>
        <p:spPr>
          <a:xfrm rot="1140506">
            <a:off x="3544786" y="4870159"/>
            <a:ext cx="186351" cy="63929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isällön paikkamerkki 2"/>
          <p:cNvSpPr txBox="1">
            <a:spLocks/>
          </p:cNvSpPr>
          <p:nvPr/>
        </p:nvSpPr>
        <p:spPr>
          <a:xfrm>
            <a:off x="3118535" y="5604666"/>
            <a:ext cx="1093247" cy="454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smtClean="0"/>
              <a:t>B-saksan lukijat </a:t>
            </a:r>
          </a:p>
        </p:txBody>
      </p:sp>
      <p:sp>
        <p:nvSpPr>
          <p:cNvPr id="17" name="Ylänuoli 16"/>
          <p:cNvSpPr/>
          <p:nvPr/>
        </p:nvSpPr>
        <p:spPr>
          <a:xfrm rot="9878318">
            <a:off x="3510981" y="1933175"/>
            <a:ext cx="176356" cy="516224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2"/>
          <p:cNvSpPr txBox="1">
            <a:spLocks/>
          </p:cNvSpPr>
          <p:nvPr/>
        </p:nvSpPr>
        <p:spPr>
          <a:xfrm>
            <a:off x="2418841" y="1638627"/>
            <a:ext cx="1545088" cy="339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smtClean="0"/>
              <a:t>Vasta-alkajat</a:t>
            </a:r>
          </a:p>
        </p:txBody>
      </p:sp>
      <p:pic>
        <p:nvPicPr>
          <p:cNvPr id="1028" name="Picture 4" descr="Aiheeseen liittyvÃ¤ ku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840">
            <a:off x="8883939" y="528874"/>
            <a:ext cx="1248353" cy="12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uvahaun tulos haulle visit switzerland coll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7"/>
          <a:stretch/>
        </p:blipFill>
        <p:spPr bwMode="auto">
          <a:xfrm>
            <a:off x="5068389" y="0"/>
            <a:ext cx="7136706" cy="46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bscribe to the Germany Facts newsletter for recipes, stories and travel information about German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610"/>
            <a:ext cx="5068389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haun tulos haulle visit germany co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94" y="4508499"/>
            <a:ext cx="7136706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18250"/>
            <a:ext cx="4978400" cy="749669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Saksa vapaa-ajalla</a:t>
            </a:r>
            <a:endParaRPr lang="fi-FI" sz="4000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240146" y="1295897"/>
            <a:ext cx="6770254" cy="438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(ja Itävalta, Sveitsi, Liechtenstein jne.)</a:t>
            </a:r>
            <a:endParaRPr lang="fi-FI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Saksa jatko-opinnoissa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Saksassa on yli 300 korkeakoulua ja 13 500 eri opintokokonaisuutta</a:t>
            </a:r>
          </a:p>
          <a:p>
            <a:r>
              <a:rPr lang="fi-FI" dirty="0" smtClean="0"/>
              <a:t>Saksalla on paljon erilaisia </a:t>
            </a:r>
            <a:r>
              <a:rPr lang="fi-FI" dirty="0" smtClean="0">
                <a:solidFill>
                  <a:srgbClr val="00B050"/>
                </a:solidFill>
              </a:rPr>
              <a:t>kansainvälisiä vaihto-opiskeluohjelmia ja apurahajärjestelmiä </a:t>
            </a:r>
          </a:p>
          <a:p>
            <a:r>
              <a:rPr lang="fi-FI" dirty="0" smtClean="0"/>
              <a:t>Suomessa Saksa on ylivoimaisesti </a:t>
            </a:r>
            <a:r>
              <a:rPr lang="fi-FI" dirty="0" smtClean="0">
                <a:solidFill>
                  <a:srgbClr val="00B050"/>
                </a:solidFill>
              </a:rPr>
              <a:t>suurin vaihto-opiskelumaa </a:t>
            </a:r>
            <a:r>
              <a:rPr lang="fi-FI" dirty="0" smtClean="0"/>
              <a:t>sekä lähtevien että saapuvien opiskelijoiden määrässä mitattuna</a:t>
            </a:r>
          </a:p>
          <a:p>
            <a:r>
              <a:rPr lang="fi-FI" dirty="0"/>
              <a:t>Saksalaisissa yliopistoissa </a:t>
            </a:r>
            <a:r>
              <a:rPr lang="fi-FI" dirty="0">
                <a:solidFill>
                  <a:srgbClr val="00B050"/>
                </a:solidFill>
              </a:rPr>
              <a:t>opiskelu on </a:t>
            </a:r>
            <a:r>
              <a:rPr lang="fi-FI" dirty="0" smtClean="0">
                <a:solidFill>
                  <a:srgbClr val="00B050"/>
                </a:solidFill>
              </a:rPr>
              <a:t>yleensä ilmaista </a:t>
            </a:r>
            <a:r>
              <a:rPr lang="fi-FI" dirty="0"/>
              <a:t>ja sisään pääsee suomalaisella yo-todistuksella (+</a:t>
            </a:r>
            <a:r>
              <a:rPr lang="fi-FI" dirty="0" smtClean="0"/>
              <a:t>DSH-kielitaitotesti). </a:t>
            </a:r>
            <a:r>
              <a:rPr lang="fi-FI" dirty="0" smtClean="0">
                <a:solidFill>
                  <a:srgbClr val="00B050"/>
                </a:solidFill>
              </a:rPr>
              <a:t>Pääsykokeita ja lukukausimaksuja ei ole.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 smtClean="0">
                <a:hlinkClick r:id="rId2"/>
              </a:rPr>
              <a:t>Lähteet:</a:t>
            </a:r>
            <a:br>
              <a:rPr lang="fi-FI" sz="1400" dirty="0" smtClean="0">
                <a:hlinkClick r:id="rId2"/>
              </a:rPr>
            </a:br>
            <a:r>
              <a:rPr lang="fi-FI" sz="1400" dirty="0" smtClean="0">
                <a:hlinkClick r:id="rId2"/>
              </a:rPr>
              <a:t>https</a:t>
            </a:r>
            <a:r>
              <a:rPr lang="fi-FI" sz="1400" dirty="0">
                <a:hlinkClick r:id="rId2"/>
              </a:rPr>
              <a:t>://www.opiskeleulkomailla.fi/Maaopas_Saksa__</a:t>
            </a:r>
            <a:r>
              <a:rPr lang="fi-FI" sz="1400" dirty="0" smtClean="0">
                <a:hlinkClick r:id="rId2"/>
              </a:rPr>
              <a:t>d7742.html</a:t>
            </a:r>
            <a:r>
              <a:rPr lang="fi-FI" sz="1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>
                <a:hlinkClick r:id="rId3"/>
              </a:rPr>
              <a:t>https://</a:t>
            </a:r>
            <a:r>
              <a:rPr lang="fi-FI" sz="1400" dirty="0" smtClean="0">
                <a:hlinkClick r:id="rId3"/>
              </a:rPr>
              <a:t>www.goethe.de/ins/fi/fi/spr/stu.html</a:t>
            </a:r>
            <a:r>
              <a:rPr lang="fi-FI" sz="1400" dirty="0" smtClean="0"/>
              <a:t> </a:t>
            </a:r>
            <a:endParaRPr lang="fi-FI" sz="1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1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400"/>
          </a:xfrm>
        </p:spPr>
        <p:txBody>
          <a:bodyPr/>
          <a:lstStyle/>
          <a:p>
            <a:r>
              <a:rPr lang="fi-FI" dirty="0" smtClean="0"/>
              <a:t>Korkeakoulujen vaihto-ohjelmat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925" y="6216073"/>
            <a:ext cx="10965875" cy="38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200" dirty="0" smtClean="0">
                <a:hlinkClick r:id="rId2"/>
              </a:rPr>
              <a:t>Lähde: http</a:t>
            </a:r>
            <a:r>
              <a:rPr lang="fi-FI" sz="1200" dirty="0">
                <a:hlinkClick r:id="rId2"/>
              </a:rPr>
              <a:t>://www.cimo.fi/instancedata/prime_product_julkaisu/cimo/embeds/cimowwwstructure/166443_top_kohde-_</a:t>
            </a:r>
            <a:r>
              <a:rPr lang="fi-FI" sz="1200" dirty="0" smtClean="0">
                <a:hlinkClick r:id="rId2"/>
              </a:rPr>
              <a:t>ja_lahtomaat_2017.pdf</a:t>
            </a:r>
            <a:r>
              <a:rPr lang="fi-FI" sz="1200" dirty="0" smtClean="0"/>
              <a:t> </a:t>
            </a:r>
            <a:endParaRPr lang="fi-FI" sz="1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21834" t="27111" r="37878" b="8456"/>
          <a:stretch/>
        </p:blipFill>
        <p:spPr>
          <a:xfrm>
            <a:off x="395305" y="1212783"/>
            <a:ext cx="5475557" cy="465230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l="38963" t="24879" r="40890" b="20685"/>
          <a:stretch/>
        </p:blipFill>
        <p:spPr>
          <a:xfrm>
            <a:off x="6769768" y="1945993"/>
            <a:ext cx="2730367" cy="3919097"/>
          </a:xfrm>
          <a:prstGeom prst="rect">
            <a:avLst/>
          </a:prstGeom>
        </p:spPr>
      </p:pic>
      <p:sp>
        <p:nvSpPr>
          <p:cNvPr id="7" name="Ellipsi 6"/>
          <p:cNvSpPr/>
          <p:nvPr/>
        </p:nvSpPr>
        <p:spPr>
          <a:xfrm>
            <a:off x="4535053" y="2327565"/>
            <a:ext cx="554182" cy="2783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8561362" y="2307901"/>
            <a:ext cx="554182" cy="2783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Kuvatekstiellipsi 3"/>
          <p:cNvSpPr/>
          <p:nvPr/>
        </p:nvSpPr>
        <p:spPr>
          <a:xfrm>
            <a:off x="5298207" y="3115072"/>
            <a:ext cx="1145309" cy="692727"/>
          </a:xfrm>
          <a:prstGeom prst="wedgeEllipseCallout">
            <a:avLst>
              <a:gd name="adj1" fmla="val -72813"/>
              <a:gd name="adj2" fmla="val -439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err="1" smtClean="0">
                <a:solidFill>
                  <a:schemeClr val="accent6">
                    <a:lumMod val="75000"/>
                  </a:schemeClr>
                </a:solidFill>
              </a:rPr>
              <a:t>Huom</a:t>
            </a:r>
            <a:r>
              <a:rPr lang="fi-FI" sz="1200" dirty="0" smtClean="0">
                <a:solidFill>
                  <a:schemeClr val="accent6">
                    <a:lumMod val="75000"/>
                  </a:schemeClr>
                </a:solidFill>
              </a:rPr>
              <a:t>:  ennen </a:t>
            </a:r>
            <a:r>
              <a:rPr lang="fi-FI" sz="1200" dirty="0" err="1" smtClean="0">
                <a:solidFill>
                  <a:schemeClr val="accent6">
                    <a:lumMod val="75000"/>
                  </a:schemeClr>
                </a:solidFill>
              </a:rPr>
              <a:t>Brexitiä</a:t>
            </a:r>
            <a:r>
              <a:rPr lang="fi-FI" sz="12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fi-FI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-Web-PowerPoint-Template" id="{1CA9EB8E-B10C-324B-B0FC-B41D70B7D519}" vid="{0427124F-794B-5D4B-862C-178D88D44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Germany-PowerPoint-Template</Template>
  <TotalTime>2273</TotalTime>
  <Words>642</Words>
  <Application>Microsoft Macintosh PowerPoint</Application>
  <PresentationFormat>Laajakuva</PresentationFormat>
  <Paragraphs>130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</vt:lpstr>
      <vt:lpstr>Office-teema</vt:lpstr>
      <vt:lpstr>Jatkaako vai eikö?</vt:lpstr>
      <vt:lpstr>Mihin kielitaitoa tarvitsee lukiossa?</vt:lpstr>
      <vt:lpstr>Kielitaito* on välttämättömyys</vt:lpstr>
      <vt:lpstr>Mihin kielitaitoa tarvitsee elämässä?</vt:lpstr>
      <vt:lpstr>Mihin kielitaitoa tarvitsee jatko-opinnoissa?</vt:lpstr>
      <vt:lpstr>Miksi sitten juuri saksa?</vt:lpstr>
      <vt:lpstr>Saksa vapaa-ajalla</vt:lpstr>
      <vt:lpstr>Saksa jatko-opinnoissa</vt:lpstr>
      <vt:lpstr>Korkeakoulujen vaihto-ohjelmat</vt:lpstr>
      <vt:lpstr>Mihin saksaa tarvitaan työelämässä?</vt:lpstr>
      <vt:lpstr>Eli töitä olisi tarjolla, mutta:</vt:lpstr>
      <vt:lpstr>Miksi kukaan ei enää osaa muuta kuin englantia?  (eli miksi erottuisit eduksesi, jos osaisit myös saksaa)</vt:lpstr>
      <vt:lpstr>Saksan yo-kirjoittajat 2006-2020</vt:lpstr>
      <vt:lpstr>Miksi kielitaito kaventuu?</vt:lpstr>
      <vt:lpstr>Jatkaa vai eikö? </vt:lpstr>
      <vt:lpstr>Mitä vaihtoehtoja jatkamiselle on?</vt:lpstr>
      <vt:lpstr>Saksan kieli yo-tutkinnossa</vt:lpstr>
      <vt:lpstr>Muita ideoita?</vt:lpstr>
    </vt:vector>
  </TitlesOfParts>
  <Company>Tuusulan kunta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Jatkaako vai eikö?</dc:title>
  <dc:creator>Sihvonen Johanna</dc:creator>
  <cp:lastModifiedBy>Ulla-Maija Hurri</cp:lastModifiedBy>
  <cp:revision>264</cp:revision>
  <dcterms:created xsi:type="dcterms:W3CDTF">2019-05-13T11:27:32Z</dcterms:created>
  <dcterms:modified xsi:type="dcterms:W3CDTF">2020-05-28T10:56:57Z</dcterms:modified>
</cp:coreProperties>
</file>