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hDt/ekLkNnA+Otptc2ao7tsEoL2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kuva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sisältö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>
            <a:spLocks noGrp="1"/>
          </p:cNvSpPr>
          <p:nvPr>
            <p:ph type="ctrTitle"/>
          </p:nvPr>
        </p:nvSpPr>
        <p:spPr>
          <a:xfrm>
            <a:off x="415600" y="2192866"/>
            <a:ext cx="11360800" cy="2472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200"/>
              <a:buFont typeface="Calibri"/>
              <a:buNone/>
            </a:pP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Skeema 1</a:t>
            </a: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2.7 Ihminen on kulttuurinen olento</a:t>
            </a: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 sz="3200" b="1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>
            <a:spLocks noGrp="1"/>
          </p:cNvSpPr>
          <p:nvPr>
            <p:ph type="title"/>
          </p:nvPr>
        </p:nvSpPr>
        <p:spPr>
          <a:xfrm>
            <a:off x="415600" y="756364"/>
            <a:ext cx="11360800" cy="822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Keskeisiä käsitteitä</a:t>
            </a:r>
            <a:endParaRPr/>
          </a:p>
        </p:txBody>
      </p:sp>
      <p:sp>
        <p:nvSpPr>
          <p:cNvPr id="98" name="Google Shape;98;p2"/>
          <p:cNvSpPr txBox="1">
            <a:spLocks noGrp="1"/>
          </p:cNvSpPr>
          <p:nvPr>
            <p:ph type="body" idx="1"/>
          </p:nvPr>
        </p:nvSpPr>
        <p:spPr>
          <a:xfrm>
            <a:off x="415600" y="1562100"/>
            <a:ext cx="5586401" cy="4933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 sz="2600" b="1"/>
              <a:t>Kulttuuri</a:t>
            </a:r>
            <a:r>
              <a:rPr lang="fi" sz="2600"/>
              <a:t>: Tietyn ihmisjoukon jakamat arvot, normit, uskomukset, perinteet ja käyttäytymistavat. Esimerkiksi kansakunta, uskontokunta tai pienempi ryhmä kuten alakulttuuri.</a:t>
            </a:r>
            <a:endParaRPr sz="2600"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 sz="2600" b="1"/>
              <a:t>Uskomus</a:t>
            </a:r>
            <a:r>
              <a:rPr lang="fi" sz="2600"/>
              <a:t>: Uskoon perustuva käsitys siitä, miten asiat ovat.</a:t>
            </a:r>
            <a:endParaRPr sz="2600"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 sz="2600" b="1"/>
              <a:t>Perinne</a:t>
            </a:r>
            <a:r>
              <a:rPr lang="fi" sz="2600"/>
              <a:t>: Ajallisesti jatkuva ja yhteisöllinen ilmiö, kuten vuotuisten juhlien vietto tai saunominen.</a:t>
            </a:r>
            <a:endParaRPr sz="2600"/>
          </a:p>
        </p:txBody>
      </p:sp>
      <p:pic>
        <p:nvPicPr>
          <p:cNvPr id="99" name="Google Shape;99;p2" descr="Kuva, joka sisältää kohteen ulko, tie, katu, rakennus&#10;&#10;Kuvaus luotu automaattisesti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54008" y="2047875"/>
            <a:ext cx="5722392" cy="36423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>
            <a:spLocks noGrp="1"/>
          </p:cNvSpPr>
          <p:nvPr>
            <p:ph type="title"/>
          </p:nvPr>
        </p:nvSpPr>
        <p:spPr>
          <a:xfrm>
            <a:off x="415600" y="806025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Kulttuuri ja yksilö vaikuttavat toisiinsa</a:t>
            </a:r>
            <a:endParaRPr/>
          </a:p>
        </p:txBody>
      </p:sp>
      <p:sp>
        <p:nvSpPr>
          <p:cNvPr id="105" name="Google Shape;105;p3"/>
          <p:cNvSpPr txBox="1">
            <a:spLocks noGrp="1"/>
          </p:cNvSpPr>
          <p:nvPr>
            <p:ph type="body" idx="1"/>
          </p:nvPr>
        </p:nvSpPr>
        <p:spPr>
          <a:xfrm>
            <a:off x="415600" y="1580258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Vygotskin käsitys oppimisesta: Ihminen toimii dynaamisessa vuorovaikutuksessa ympäristönsä, esimerkiksi muiden ihmisten ja kulttuurihistoriallisen ympäristön, kanssa.</a:t>
            </a:r>
            <a:endParaRPr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 b="1"/>
              <a:t>Dynaaminen vuorovaikutus</a:t>
            </a:r>
            <a:r>
              <a:rPr lang="fi"/>
              <a:t> yksilön ja kulttuurin välillä: Kulttuuri ja yksilö vaikuttavat molemmat toisiinsa.</a:t>
            </a:r>
            <a:endParaRPr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Kulttuurin vaikutus näkyy esimerkiksi kielessä ja sen käyttämisessä.</a:t>
            </a:r>
            <a:endParaRPr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Esimerkkejä tavoista vertailla kulttuureita on jakaa ne </a:t>
            </a:r>
            <a:r>
              <a:rPr lang="fi" b="1"/>
              <a:t>yksilökeskeisiin eli individualistisiin </a:t>
            </a:r>
            <a:r>
              <a:rPr lang="fi"/>
              <a:t>ja </a:t>
            </a:r>
            <a:r>
              <a:rPr lang="fi" b="1"/>
              <a:t>yhteisökeskeisiin eli kollektiivisiin </a:t>
            </a:r>
            <a:r>
              <a:rPr lang="fi"/>
              <a:t>kulttuureihin. Näissä kulttuureissa yksilön ja yhteisön merkitys nähdään eri tavoin, ja se näkyy yksilöiden toiminnassa.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4"/>
          <p:cNvPicPr preferRelativeResize="0"/>
          <p:nvPr/>
        </p:nvPicPr>
        <p:blipFill rotWithShape="1">
          <a:blip r:embed="rId3">
            <a:alphaModFix/>
          </a:blip>
          <a:srcRect r="2702"/>
          <a:stretch/>
        </p:blipFill>
        <p:spPr>
          <a:xfrm>
            <a:off x="3667024" y="1040174"/>
            <a:ext cx="4800702" cy="52704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Laajakuva</PresentationFormat>
  <Paragraphs>10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Skeema 1  2.7 Ihminen on kulttuurinen olento  Ydinsisältö</vt:lpstr>
      <vt:lpstr>Keskeisiä käsitteitä</vt:lpstr>
      <vt:lpstr>Kulttuuri ja yksilö vaikuttavat toisiinsa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1  2.7 Ihminen on kulttuurinen olento  Ydinsisältö</dc:title>
  <dc:creator>Sokratous, Hanna</dc:creator>
  <cp:lastModifiedBy>Sainio Sanna</cp:lastModifiedBy>
  <cp:revision>1</cp:revision>
  <dcterms:created xsi:type="dcterms:W3CDTF">2020-11-04T14:23:58Z</dcterms:created>
  <dcterms:modified xsi:type="dcterms:W3CDTF">2021-10-31T15:33:17Z</dcterms:modified>
</cp:coreProperties>
</file>