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3" roundtripDataSignature="AMtx7mgBjsz9XMlDU7i2FNGt7c0Ti4HB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dia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uvatekstillinen kuva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9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1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3" name="Google Shape;73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pystysuora teksti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ystysuora otsikko ja teksti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1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17500" lvl="1" marL="9144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2" type="sldNum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algn="r"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san ylätunniste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3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ksi sisältökohdetta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ailu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ain otsikko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hjä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uvatekstillinen sisältö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5" name="Google Shape;65;p1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6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/>
          <p:nvPr>
            <p:ph type="ctrTitle"/>
          </p:nvPr>
        </p:nvSpPr>
        <p:spPr>
          <a:xfrm>
            <a:off x="415611" y="2221441"/>
            <a:ext cx="11360800" cy="2415117"/>
          </a:xfrm>
          <a:prstGeom prst="rect">
            <a:avLst/>
          </a:prstGeom>
          <a:noFill/>
          <a:ln>
            <a:noFill/>
          </a:ln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200"/>
              <a:buFont typeface="Calibri"/>
              <a:buNone/>
            </a:pPr>
            <a:r>
              <a:rPr b="1" lang="fi" sz="32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Skeema 1</a:t>
            </a:r>
            <a:br>
              <a:rPr b="1" lang="fi" sz="32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2.5 Ihminen on biologinen olento</a:t>
            </a:r>
            <a:br>
              <a:rPr b="1" lang="fi" sz="32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>
            <p:ph type="title"/>
          </p:nvPr>
        </p:nvSpPr>
        <p:spPr>
          <a:xfrm>
            <a:off x="415800" y="914014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Keho ja mieli toimivat yhdessä</a:t>
            </a:r>
            <a:endParaRPr/>
          </a:p>
        </p:txBody>
      </p:sp>
      <p:sp>
        <p:nvSpPr>
          <p:cNvPr id="98" name="Google Shape;98;p2"/>
          <p:cNvSpPr txBox="1"/>
          <p:nvPr>
            <p:ph idx="1" type="body"/>
          </p:nvPr>
        </p:nvSpPr>
        <p:spPr>
          <a:xfrm>
            <a:off x="415800" y="1766442"/>
            <a:ext cx="5964680" cy="3029078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72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Keho ja mieli ovat erottamattomasti yhteydessä toisiinsa.</a:t>
            </a:r>
            <a:endParaRPr/>
          </a:p>
          <a:p>
            <a:pPr indent="-457200" lvl="1" marL="1066785" rtl="0"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988"/>
              <a:buChar char="○"/>
            </a:pPr>
            <a:r>
              <a:rPr lang="fi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Esim. kipu ja plasebo-efekti</a:t>
            </a:r>
            <a:endParaRPr sz="3866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2"/>
          <p:cNvPicPr preferRelativeResize="0"/>
          <p:nvPr/>
        </p:nvPicPr>
        <p:blipFill rotWithShape="1">
          <a:blip r:embed="rId3">
            <a:alphaModFix/>
          </a:blip>
          <a:srcRect b="0" l="0" r="0" t="11570"/>
          <a:stretch/>
        </p:blipFill>
        <p:spPr>
          <a:xfrm>
            <a:off x="6451600" y="1936076"/>
            <a:ext cx="4734560" cy="4432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type="title"/>
          </p:nvPr>
        </p:nvSpPr>
        <p:spPr>
          <a:xfrm>
            <a:off x="415600" y="77303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Aivotoiminnan perusteet</a:t>
            </a:r>
            <a:endParaRPr/>
          </a:p>
        </p:txBody>
      </p:sp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415600" y="1567113"/>
            <a:ext cx="4705040" cy="4955607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457188" lvl="0" marL="60958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8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Tieto kulkee aivoissa hermosolusta toiseen.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188" lvl="0" marL="60958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8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Aivoissa on miljardeja hermosoluja ja lukemattomia hermosolujen välisiä yhteyksiä.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188" lvl="0" marL="60958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8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Tieto kulkee hermosolusta toiseen sähköisesti ja kemiallisesti.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Kuva, joka sisältää kohteen henkilö, rakennus, luistelu, ulko&#10;&#10;Kuvaus luotu automaattisesti" id="106" name="Google Shape;106;p3"/>
          <p:cNvPicPr preferRelativeResize="0"/>
          <p:nvPr/>
        </p:nvPicPr>
        <p:blipFill rotWithShape="1">
          <a:blip r:embed="rId3">
            <a:alphaModFix/>
          </a:blip>
          <a:srcRect b="11235" l="0" r="0" t="16497"/>
          <a:stretch/>
        </p:blipFill>
        <p:spPr>
          <a:xfrm>
            <a:off x="5598160" y="1768283"/>
            <a:ext cx="5721040" cy="36867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>
            <p:ph type="title"/>
          </p:nvPr>
        </p:nvSpPr>
        <p:spPr>
          <a:xfrm>
            <a:off x="415600" y="70393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Hermosolun rakenne ja toiminta</a:t>
            </a:r>
            <a:endParaRPr/>
          </a:p>
        </p:txBody>
      </p:sp>
      <p:sp>
        <p:nvSpPr>
          <p:cNvPr id="112" name="Google Shape;112;p4"/>
          <p:cNvSpPr txBox="1"/>
          <p:nvPr>
            <p:ph idx="1" type="body"/>
          </p:nvPr>
        </p:nvSpPr>
        <p:spPr>
          <a:xfrm>
            <a:off x="415600" y="1536633"/>
            <a:ext cx="11360800" cy="2720407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4"/>
              <a:buChar char="●"/>
            </a:pPr>
            <a:r>
              <a:rPr b="1" lang="fi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Synapsi</a:t>
            </a:r>
            <a:r>
              <a:rPr lang="fi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kahden hermosolun välinen liitoskohta: hermosolut eivät ole kiinni toisissaan, vaan niiden välissä on rako.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4"/>
              <a:buChar char="●"/>
            </a:pPr>
            <a:r>
              <a:rPr b="1" lang="fi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Aksoni</a:t>
            </a:r>
            <a:r>
              <a:rPr lang="fi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vapauttaa </a:t>
            </a:r>
            <a:r>
              <a:rPr b="1" lang="fi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välittäjäaineita</a:t>
            </a:r>
            <a:r>
              <a:rPr lang="fi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rakoon.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4"/>
              <a:buChar char="●"/>
            </a:pPr>
            <a:r>
              <a:rPr lang="fi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Viesti jatkaa matkaansa, kun osa välittäjäaineista sitoutuu vastaanottavaan soluun.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4"/>
              <a:buChar char="●"/>
            </a:pPr>
            <a:r>
              <a:rPr lang="fi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Välittäjäaineiden toimintaan voidaan vaikuttaa esim. lääkkeillä.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13" name="Google Shape;113;p4"/>
          <p:cNvPicPr preferRelativeResize="0"/>
          <p:nvPr/>
        </p:nvPicPr>
        <p:blipFill rotWithShape="1">
          <a:blip r:embed="rId3">
            <a:alphaModFix/>
          </a:blip>
          <a:srcRect b="2777" l="0" r="0" t="13818"/>
          <a:stretch/>
        </p:blipFill>
        <p:spPr>
          <a:xfrm>
            <a:off x="2550160" y="3596450"/>
            <a:ext cx="7515860" cy="29669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 txBox="1"/>
          <p:nvPr>
            <p:ph type="title"/>
          </p:nvPr>
        </p:nvSpPr>
        <p:spPr>
          <a:xfrm>
            <a:off x="415600" y="989687"/>
            <a:ext cx="11360800" cy="847692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Aivojen toiminta</a:t>
            </a:r>
            <a:endParaRPr/>
          </a:p>
        </p:txBody>
      </p:sp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5110481" y="1837379"/>
            <a:ext cx="5953759" cy="4345894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457200" lvl="0" marL="55879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72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Aivojen </a:t>
            </a:r>
            <a: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plastisuus</a:t>
            </a: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eli muovautuvuus: hermosolujen väliset yhteydet muuttuvat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55879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72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Aivojen plastisuus on edellytys kaikelle oppimiselle.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55879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72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Neuropsykologiassa selvitetään ihmisen toimintaa tutkimalla aivojen rakennetta ja toimintaa.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0" name="Google Shape;12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9316" y="2375284"/>
            <a:ext cx="4207450" cy="30501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type="title"/>
          </p:nvPr>
        </p:nvSpPr>
        <p:spPr>
          <a:xfrm>
            <a:off x="415600" y="89594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Aivojen eri osilla on omat tehtävänsä</a:t>
            </a:r>
            <a:endParaRPr/>
          </a:p>
        </p:txBody>
      </p:sp>
      <p:sp>
        <p:nvSpPr>
          <p:cNvPr id="126" name="Google Shape;126;p6"/>
          <p:cNvSpPr txBox="1"/>
          <p:nvPr>
            <p:ph idx="1" type="body"/>
          </p:nvPr>
        </p:nvSpPr>
        <p:spPr>
          <a:xfrm>
            <a:off x="415600" y="1761753"/>
            <a:ext cx="5045050" cy="4202033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8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Aivokuoressa tapahtuu muun muassa ajatteleminen, tunteminen ja aistiminen.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8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Aivokuoren eri osat ovat erikoistuneet eri tehtäviin, esim. takaraivolohkoissa sijaitsee näköalue ja otsalohkojen etuosassa tapahtuu toiminnan suunnittelu ja itsekontrolli.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7" name="Google Shape;12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05106" y="2174106"/>
            <a:ext cx="5878894" cy="36194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 txBox="1"/>
          <p:nvPr>
            <p:ph type="title"/>
          </p:nvPr>
        </p:nvSpPr>
        <p:spPr>
          <a:xfrm>
            <a:off x="415600" y="953962"/>
            <a:ext cx="11613840" cy="935798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Perimän ja ympäristön dynaaminen vuorovaikutus</a:t>
            </a:r>
            <a:endParaRPr/>
          </a:p>
        </p:txBody>
      </p:sp>
      <p:sp>
        <p:nvSpPr>
          <p:cNvPr id="133" name="Google Shape;133;p7"/>
          <p:cNvSpPr txBox="1"/>
          <p:nvPr>
            <p:ph idx="1" type="body"/>
          </p:nvPr>
        </p:nvSpPr>
        <p:spPr>
          <a:xfrm>
            <a:off x="415600" y="2263700"/>
            <a:ext cx="6422100" cy="41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457200" lvl="0" marL="55879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Perimä vaikuttaa ihmisen toimintaan, mutta geenien vaikutus ilmenee eri tavoin ympäristöstä riippuen → perimän ja ympäristön dynaaminen vuorovaikutus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55879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Perimän vaikutuksia tutkitaan identtisillä kaksosilla ja epäidenttisillä kaksosilla.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4" name="Google Shape;134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93075" y="2263710"/>
            <a:ext cx="4762500" cy="3181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/>
          <p:nvPr>
            <p:ph type="title"/>
          </p:nvPr>
        </p:nvSpPr>
        <p:spPr>
          <a:xfrm>
            <a:off x="415600" y="77303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Evoluutiopsykologia</a:t>
            </a:r>
            <a:endParaRPr/>
          </a:p>
        </p:txBody>
      </p:sp>
      <p:sp>
        <p:nvSpPr>
          <p:cNvPr id="140" name="Google Shape;140;p8"/>
          <p:cNvSpPr txBox="1"/>
          <p:nvPr>
            <p:ph idx="1" type="body"/>
          </p:nvPr>
        </p:nvSpPr>
        <p:spPr>
          <a:xfrm>
            <a:off x="415600" y="1698320"/>
            <a:ext cx="11360800" cy="4386647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457200" lvl="0" marL="55879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72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Evoluutio: miten perinnölliset ominaisuudet muokkautuvat sukupolvesta toiseen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55879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72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Evoluutiopsykologian mukaan ihmiset toimivat osittain tavalla, joka on historiassa edistänyt ihmisten henkiinjäämistä ja lisääntymistä.</a:t>
            </a:r>
            <a:endParaRPr/>
          </a:p>
          <a:p>
            <a:pPr indent="-457200" lvl="1" marL="1168383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988"/>
              <a:buChar char="○"/>
            </a:pPr>
            <a:r>
              <a:rPr lang="fi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Esim. käärmeiden pelko ja parinvalinta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558798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272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Jotkut ihmisen kyvyistä, kuten kirjoitustaito, ovat kulttuurievoluution tuotteita.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55879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72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Evoluutiopsykologian väitteitä on myös kritisoitu.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2020-11-04T14:23:58Z</dcterms:created>
  <dc:creator>Sokratous, Hanna</dc:creator>
</cp:coreProperties>
</file>