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ZHar/Y0iufsYdThg8vbbUukgo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>
            <a:spLocks noGrp="1"/>
          </p:cNvSpPr>
          <p:nvPr>
            <p:ph type="ctrTitle"/>
          </p:nvPr>
        </p:nvSpPr>
        <p:spPr>
          <a:xfrm>
            <a:off x="415611" y="2171700"/>
            <a:ext cx="11360800" cy="2514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 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1.3 Tiede edellyttää kriittistä ajattelua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Motivointi 1: Taukojumppa ja kannanotot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 txBox="1">
            <a:spLocks noGrp="1"/>
          </p:cNvSpPr>
          <p:nvPr>
            <p:ph type="body" idx="1"/>
          </p:nvPr>
        </p:nvSpPr>
        <p:spPr>
          <a:xfrm>
            <a:off x="415600" y="2597116"/>
            <a:ext cx="11360800" cy="1663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" sz="4000">
                <a:solidFill>
                  <a:schemeClr val="dk1"/>
                </a:solidFill>
              </a:rPr>
              <a:t>8. Perinnölliseen luonteenpiirteeseen ei voi vaikuttaa.</a:t>
            </a:r>
            <a:endParaRPr sz="4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"/>
          <p:cNvSpPr txBox="1">
            <a:spLocks noGrp="1"/>
          </p:cNvSpPr>
          <p:nvPr>
            <p:ph type="body" idx="1"/>
          </p:nvPr>
        </p:nvSpPr>
        <p:spPr>
          <a:xfrm>
            <a:off x="415600" y="2269779"/>
            <a:ext cx="11360800" cy="2318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rgbClr val="333333"/>
              </a:buClr>
              <a:buSzPts val="1800"/>
              <a:buNone/>
            </a:pPr>
            <a:r>
              <a:rPr lang="fi" sz="4000">
                <a:solidFill>
                  <a:srgbClr val="333333"/>
                </a:solidFill>
                <a:highlight>
                  <a:srgbClr val="FFFFFF"/>
                </a:highlight>
              </a:rPr>
              <a:t>9. Ne, jotka pitelevät lämmintä kahvimukia, arvioivat ventovieraan persoonallisuuden lämpimämmäksi kuin ne, jotka pitelevät jääkahvia sisältävää mukia. </a:t>
            </a:r>
            <a:endParaRPr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"/>
          <p:cNvSpPr txBox="1">
            <a:spLocks noGrp="1"/>
          </p:cNvSpPr>
          <p:nvPr>
            <p:ph type="title"/>
          </p:nvPr>
        </p:nvSpPr>
        <p:spPr>
          <a:xfrm>
            <a:off x="415600" y="7661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Vastaukset: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/>
          </a:p>
        </p:txBody>
      </p:sp>
      <p:sp>
        <p:nvSpPr>
          <p:cNvPr id="154" name="Google Shape;154;p12"/>
          <p:cNvSpPr txBox="1">
            <a:spLocks noGrp="1"/>
          </p:cNvSpPr>
          <p:nvPr>
            <p:ph type="body" idx="1"/>
          </p:nvPr>
        </p:nvSpPr>
        <p:spPr>
          <a:xfrm>
            <a:off x="415601" y="1529767"/>
            <a:ext cx="5613724" cy="460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fi"/>
              <a:t>TOTTA: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rgbClr val="333333"/>
              </a:buClr>
              <a:buSzPts val="1400"/>
              <a:buNone/>
            </a:pPr>
            <a:r>
              <a:rPr lang="fi" sz="1800">
                <a:solidFill>
                  <a:srgbClr val="333333"/>
                </a:solidFill>
                <a:highlight>
                  <a:srgbClr val="FFFFFF"/>
                </a:highlight>
              </a:rPr>
              <a:t>3. Ihmisen aivoissa on noin 4,5 miljoonaa kilometriä hermosolujen välisiä yhteyksiä.</a:t>
            </a:r>
            <a:br>
              <a:rPr lang="fi" sz="1800">
                <a:solidFill>
                  <a:srgbClr val="333333"/>
                </a:solidFill>
                <a:highlight>
                  <a:srgbClr val="FFFFFF"/>
                </a:highlight>
              </a:rPr>
            </a:br>
            <a:endParaRPr sz="18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None/>
            </a:pPr>
            <a:r>
              <a:rPr lang="fi" sz="1800">
                <a:solidFill>
                  <a:srgbClr val="333333"/>
                </a:solidFill>
                <a:highlight>
                  <a:srgbClr val="FFFFFF"/>
                </a:highlight>
              </a:rPr>
              <a:t>4. Ihmiset, joilla aivoverisuoni on äkillisesti tukkeutunut tietyssä aivojen kohdassa ja joilla on tästä syystä huomattavia vaurioita kielellisissä kyvyissä, ovat muita ihmisiä parempia havaitsemaan valheita. </a:t>
            </a:r>
            <a:br>
              <a:rPr lang="fi" sz="1800">
                <a:highlight>
                  <a:srgbClr val="FFFFFF"/>
                </a:highlight>
              </a:rPr>
            </a:br>
            <a:br>
              <a:rPr lang="fi" sz="1800">
                <a:highlight>
                  <a:srgbClr val="FFFFFF"/>
                </a:highlight>
              </a:rPr>
            </a:br>
            <a:r>
              <a:rPr lang="fi" sz="1800">
                <a:solidFill>
                  <a:srgbClr val="333333"/>
                </a:solidFill>
                <a:highlight>
                  <a:srgbClr val="FFFFFF"/>
                </a:highlight>
              </a:rPr>
              <a:t>6. Ihmisellä, jolla on aivovaurion takia suuria vaikeuksia muistaa tietoisesti mitään, voi olla tiedostamatonta tietoa. </a:t>
            </a:r>
            <a:br>
              <a:rPr lang="fi" sz="1800">
                <a:solidFill>
                  <a:srgbClr val="333333"/>
                </a:solidFill>
                <a:highlight>
                  <a:srgbClr val="FFFFFF"/>
                </a:highlight>
              </a:rPr>
            </a:br>
            <a:br>
              <a:rPr lang="fi" sz="1800">
                <a:solidFill>
                  <a:srgbClr val="333333"/>
                </a:solidFill>
                <a:highlight>
                  <a:srgbClr val="FFFFFF"/>
                </a:highlight>
              </a:rPr>
            </a:br>
            <a:r>
              <a:rPr lang="fi" sz="1800">
                <a:solidFill>
                  <a:srgbClr val="333333"/>
                </a:solidFill>
                <a:highlight>
                  <a:srgbClr val="FFFFFF"/>
                </a:highlight>
              </a:rPr>
              <a:t>9. Ne, jotka pitelevät lämmintä kahvimukia, arvioivat ventovieraan persoonallisuuden lämpimämmäksi kuin ne, jotka pitelevät jääkahvia sisältävää mukia. </a:t>
            </a:r>
            <a:endParaRPr sz="1800"/>
          </a:p>
          <a:p>
            <a:pPr marL="0" lvl="0" indent="0" algn="l" rtl="0">
              <a:lnSpc>
                <a:spcPct val="90000"/>
              </a:lnSpc>
              <a:spcBef>
                <a:spcPts val="4266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sz="18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155" name="Google Shape;155;p12"/>
          <p:cNvSpPr txBox="1">
            <a:spLocks noGrp="1"/>
          </p:cNvSpPr>
          <p:nvPr>
            <p:ph type="body" idx="2"/>
          </p:nvPr>
        </p:nvSpPr>
        <p:spPr>
          <a:xfrm>
            <a:off x="6443200" y="1529767"/>
            <a:ext cx="5333200" cy="4994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fi"/>
              <a:t>TARUA TAI TURHAN PITKÄLLE VIETYJÄ YLEISTYKSIÄ: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fi">
                <a:solidFill>
                  <a:schemeClr val="dk1"/>
                </a:solidFill>
              </a:rPr>
              <a:t>1. Toiset ihmiset käyttävät vasenta, toiset oikeaa aivopuoliskoaan.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fi">
                <a:solidFill>
                  <a:schemeClr val="dk1"/>
                </a:solidFill>
              </a:rPr>
              <a:t>2. Vastakohtaisuudet vetävät puoleensa: kiinnostumme romanttisesti eniten ihmisistä, jotka poikkeavat itsestämme.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fi">
                <a:solidFill>
                  <a:schemeClr val="dk1"/>
                </a:solidFill>
              </a:rPr>
              <a:t>5. Muisti toimii kuin videokamera tallentaen tarkasti kaiken kokemamme.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fi">
                <a:solidFill>
                  <a:schemeClr val="dk1"/>
                </a:solidFill>
              </a:rPr>
              <a:t>7. Useimmat ihmiset käyttävät vain kymmentä prosenttia aivoistaan.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fi">
                <a:solidFill>
                  <a:schemeClr val="dk1"/>
                </a:solidFill>
              </a:rPr>
              <a:t>8. Perinnölliseen luonteenpiirteeseen ei voi vaikuttaa.</a:t>
            </a:r>
            <a:endParaRPr>
              <a:solidFill>
                <a:schemeClr val="dk1"/>
              </a:solidFill>
            </a:endParaRPr>
          </a:p>
          <a:p>
            <a:pPr marL="609585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  <a:p>
            <a:pPr marL="609585" lvl="0" indent="0" algn="l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"/>
          <p:cNvSpPr txBox="1">
            <a:spLocks noGrp="1"/>
          </p:cNvSpPr>
          <p:nvPr>
            <p:ph type="title"/>
          </p:nvPr>
        </p:nvSpPr>
        <p:spPr>
          <a:xfrm>
            <a:off x="415600" y="9362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Pohdi parin kanssa:</a:t>
            </a:r>
            <a:endParaRPr/>
          </a:p>
        </p:txBody>
      </p:sp>
      <p:sp>
        <p:nvSpPr>
          <p:cNvPr id="161" name="Google Shape;161;p13"/>
          <p:cNvSpPr txBox="1">
            <a:spLocks noGrp="1"/>
          </p:cNvSpPr>
          <p:nvPr>
            <p:ph type="body" idx="1"/>
          </p:nvPr>
        </p:nvSpPr>
        <p:spPr>
          <a:xfrm>
            <a:off x="415600" y="1928467"/>
            <a:ext cx="11360800" cy="1063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r>
              <a:rPr lang="fi" sz="3200"/>
              <a:t>Millä perusteella voidaan sanoa, että jokin väite on tai ei ole totta?</a:t>
            </a:r>
            <a:endParaRPr sz="3200"/>
          </a:p>
        </p:txBody>
      </p:sp>
      <p:pic>
        <p:nvPicPr>
          <p:cNvPr id="162" name="Google Shape;1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05200" y="2857499"/>
            <a:ext cx="5311225" cy="351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>
            <a:spLocks noGrp="1"/>
          </p:cNvSpPr>
          <p:nvPr>
            <p:ph type="title"/>
          </p:nvPr>
        </p:nvSpPr>
        <p:spPr>
          <a:xfrm>
            <a:off x="482275" y="9751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Tehtävä:</a:t>
            </a:r>
            <a:endParaRPr/>
          </a:p>
        </p:txBody>
      </p:sp>
      <p:sp>
        <p:nvSpPr>
          <p:cNvPr id="103" name="Google Shape;103;p2"/>
          <p:cNvSpPr txBox="1">
            <a:spLocks noGrp="1"/>
          </p:cNvSpPr>
          <p:nvPr>
            <p:ph type="body" idx="1"/>
          </p:nvPr>
        </p:nvSpPr>
        <p:spPr>
          <a:xfrm>
            <a:off x="415600" y="186048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50798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/>
              <a:t>Seuraavilla dioilla on väitteitä. Ota kantaa siihen, uskotko niiden olevan totta.</a:t>
            </a:r>
            <a:endParaRPr sz="3200"/>
          </a:p>
          <a:p>
            <a:pPr marL="609585" lvl="0" indent="-50798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/>
              <a:t>Ennen väitteiden esittämistä nouse seisomaan.</a:t>
            </a:r>
            <a:endParaRPr sz="3200"/>
          </a:p>
          <a:p>
            <a:pPr marL="609585" lvl="0" indent="-50798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/>
              <a:t>Jos väite on mielestäsi totta, nosta kädet ylös ja nouse varpaillesi.</a:t>
            </a:r>
            <a:endParaRPr sz="3200"/>
          </a:p>
          <a:p>
            <a:pPr marL="609585" lvl="0" indent="-50798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/>
              <a:t>Jos väite ei mielestäsi ole totta, mene kyykkyyn.</a:t>
            </a:r>
            <a:endParaRPr sz="3200"/>
          </a:p>
          <a:p>
            <a:pPr marL="609585" lvl="0" indent="-50798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/>
              <a:t>Jos et oikein tiedä, pidätkö väitettä totena vai et, mene edestakaisin kyykkyyn ja ylös.</a:t>
            </a:r>
            <a:endParaRPr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>
            <a:spLocks noGrp="1"/>
          </p:cNvSpPr>
          <p:nvPr>
            <p:ph type="body" idx="1"/>
          </p:nvPr>
        </p:nvSpPr>
        <p:spPr>
          <a:xfrm>
            <a:off x="415600" y="2687604"/>
            <a:ext cx="11360800" cy="1482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0799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fi" sz="4000">
                <a:solidFill>
                  <a:schemeClr val="dk1"/>
                </a:solidFill>
              </a:rPr>
              <a:t>1. Toiset ihmiset käyttävät vasenta, toiset oikeaa aivopuoliskoaan. </a:t>
            </a:r>
            <a:endParaRPr sz="4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>
            <a:spLocks noGrp="1"/>
          </p:cNvSpPr>
          <p:nvPr>
            <p:ph type="body" idx="1"/>
          </p:nvPr>
        </p:nvSpPr>
        <p:spPr>
          <a:xfrm>
            <a:off x="415600" y="2287554"/>
            <a:ext cx="11360800" cy="2282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" sz="4000">
                <a:solidFill>
                  <a:schemeClr val="dk1"/>
                </a:solidFill>
              </a:rPr>
              <a:t>2. Vastakohtaisuudet vetävät puoleensa: kiinnostumme romanttisesti eniten ihmisistä, jotka poikkeavat itsestämme.</a:t>
            </a:r>
            <a:endParaRPr sz="4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>
            <a:spLocks noGrp="1"/>
          </p:cNvSpPr>
          <p:nvPr>
            <p:ph type="body" idx="1"/>
          </p:nvPr>
        </p:nvSpPr>
        <p:spPr>
          <a:xfrm>
            <a:off x="415600" y="2630454"/>
            <a:ext cx="11360800" cy="1597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rgbClr val="333333"/>
              </a:buClr>
              <a:buSzPts val="1800"/>
              <a:buNone/>
            </a:pPr>
            <a:r>
              <a:rPr lang="fi" sz="4000">
                <a:solidFill>
                  <a:srgbClr val="333333"/>
                </a:solidFill>
                <a:highlight>
                  <a:srgbClr val="FFFFFF"/>
                </a:highlight>
              </a:rPr>
              <a:t>3. Ihmisen aivoissa on noin 4,5 miljoonaa kilometriä hermosolujen välisiä yhteyksiä.</a:t>
            </a:r>
            <a:endParaRPr sz="4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>
            <a:spLocks noGrp="1"/>
          </p:cNvSpPr>
          <p:nvPr>
            <p:ph type="body" idx="1"/>
          </p:nvPr>
        </p:nvSpPr>
        <p:spPr>
          <a:xfrm>
            <a:off x="415600" y="1879798"/>
            <a:ext cx="11360800" cy="309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rgbClr val="333333"/>
              </a:buClr>
              <a:buSzPts val="1800"/>
              <a:buNone/>
            </a:pPr>
            <a:r>
              <a:rPr lang="fi" sz="4000">
                <a:solidFill>
                  <a:srgbClr val="333333"/>
                </a:solidFill>
                <a:highlight>
                  <a:srgbClr val="FFFFFF"/>
                </a:highlight>
              </a:rPr>
              <a:t>4. Ihmiset, joilla aivoverisuoni on äkillisesti tukkeutunut tietyssä aivojen kohdassa ja joilla on tästä syystä huomattavia vaurioita kielellisissä kyvyissä, ovat muita ihmisiä parempia havaitsemaan valheita. </a:t>
            </a:r>
            <a:endParaRPr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"/>
          <p:cNvSpPr txBox="1">
            <a:spLocks noGrp="1"/>
          </p:cNvSpPr>
          <p:nvPr>
            <p:ph type="body" idx="1"/>
          </p:nvPr>
        </p:nvSpPr>
        <p:spPr>
          <a:xfrm>
            <a:off x="415600" y="2524902"/>
            <a:ext cx="11360800" cy="1579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" sz="4000">
                <a:solidFill>
                  <a:schemeClr val="dk1"/>
                </a:solidFill>
              </a:rPr>
              <a:t>5. Muisti toimii kuin videokamera tallentaen tarkasti kaiken kokemamme.</a:t>
            </a:r>
            <a:endParaRPr sz="4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body" idx="1"/>
          </p:nvPr>
        </p:nvSpPr>
        <p:spPr>
          <a:xfrm>
            <a:off x="415600" y="2454433"/>
            <a:ext cx="11360800" cy="2108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rgbClr val="333333"/>
              </a:buClr>
              <a:buSzPts val="1800"/>
              <a:buNone/>
            </a:pPr>
            <a:r>
              <a:rPr lang="fi" sz="4000">
                <a:solidFill>
                  <a:srgbClr val="333333"/>
                </a:solidFill>
                <a:highlight>
                  <a:srgbClr val="FFFFFF"/>
                </a:highlight>
              </a:rPr>
              <a:t>6. Ihmisellä, jolla on aivovaurion takia suuria vaikeuksia muistaa tietoisesti mitään, voi olla tiedostamatonta tietoa. </a:t>
            </a:r>
            <a:endParaRPr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"/>
          <p:cNvSpPr txBox="1">
            <a:spLocks noGrp="1"/>
          </p:cNvSpPr>
          <p:nvPr>
            <p:ph type="body" idx="1"/>
          </p:nvPr>
        </p:nvSpPr>
        <p:spPr>
          <a:xfrm>
            <a:off x="415600" y="2616166"/>
            <a:ext cx="11360800" cy="1625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" sz="4000">
                <a:solidFill>
                  <a:schemeClr val="dk1"/>
                </a:solidFill>
              </a:rPr>
              <a:t>7. Useimmat ihmiset käyttävät vain kymmentä prosenttia aivoistaan. </a:t>
            </a:r>
            <a:endParaRPr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Laajakuva</PresentationFormat>
  <Paragraphs>37</Paragraphs>
  <Slides>13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Skeema 1   1.3 Tiede edellyttää kriittistä ajattelua  Motivointi 1: Taukojumppa ja kannanotot</vt:lpstr>
      <vt:lpstr>Tehtävä: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Vastaukset: </vt:lpstr>
      <vt:lpstr>Pohdi parin kanssa: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 1.3 Tiede edellyttää kriittistä ajattelua  Motivointi 1: Taukojumppa ja kannanotot</dc:title>
  <dc:creator>Sokratous, Hanna</dc:creator>
  <cp:lastModifiedBy>Sanna Sainio</cp:lastModifiedBy>
  <cp:revision>1</cp:revision>
  <dcterms:created xsi:type="dcterms:W3CDTF">2020-11-04T14:23:58Z</dcterms:created>
  <dcterms:modified xsi:type="dcterms:W3CDTF">2021-10-07T08:58:04Z</dcterms:modified>
</cp:coreProperties>
</file>