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7" r:id="rId2"/>
    <p:sldId id="259" r:id="rId3"/>
    <p:sldId id="287" r:id="rId4"/>
    <p:sldId id="262" r:id="rId5"/>
    <p:sldId id="268" r:id="rId6"/>
    <p:sldId id="269" r:id="rId7"/>
    <p:sldId id="288" r:id="rId8"/>
    <p:sldId id="273" r:id="rId9"/>
    <p:sldId id="289" r:id="rId10"/>
    <p:sldId id="276" r:id="rId11"/>
    <p:sldId id="277" r:id="rId12"/>
    <p:sldId id="290" r:id="rId13"/>
    <p:sldId id="282" r:id="rId14"/>
    <p:sldId id="291" r:id="rId15"/>
    <p:sldId id="284" r:id="rId16"/>
  </p:sldIdLst>
  <p:sldSz cx="12192000" cy="6858000"/>
  <p:notesSz cx="6797675" cy="9926638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ED1947-5BA9-47B1-B830-BA970670E1AA}" type="datetimeFigureOut">
              <a:rPr lang="fi-FI" smtClean="0"/>
              <a:t>21.9.2021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2DC255-F4DA-4816-B3F3-7331CAB6D63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004175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hape 51">
            <a:extLst>
              <a:ext uri="{FF2B5EF4-FFF2-40B4-BE49-F238E27FC236}">
                <a16:creationId xmlns:a16="http://schemas.microsoft.com/office/drawing/2014/main" id="{DACF649C-72E1-425B-9ACC-EA9F493BDF55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/>
        </p:spPr>
      </p:sp>
      <p:sp>
        <p:nvSpPr>
          <p:cNvPr id="45059" name="Shape 52">
            <a:extLst>
              <a:ext uri="{FF2B5EF4-FFF2-40B4-BE49-F238E27FC236}">
                <a16:creationId xmlns:a16="http://schemas.microsoft.com/office/drawing/2014/main" id="{A081D5D8-C020-4383-961D-6203ECFCABDD}"/>
              </a:ext>
            </a:extLst>
          </p:cNvPr>
          <p:cNvSpPr txBox="1"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i-FI" altLang="fi-FI" sz="110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hape 216">
            <a:extLst>
              <a:ext uri="{FF2B5EF4-FFF2-40B4-BE49-F238E27FC236}">
                <a16:creationId xmlns:a16="http://schemas.microsoft.com/office/drawing/2014/main" id="{4F7A2CEA-020B-49AE-BC6B-8EB586896C59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miter lim="800000"/>
          </a:ln>
        </p:spPr>
      </p:sp>
      <p:sp>
        <p:nvSpPr>
          <p:cNvPr id="63491" name="Shape 217">
            <a:extLst>
              <a:ext uri="{FF2B5EF4-FFF2-40B4-BE49-F238E27FC236}">
                <a16:creationId xmlns:a16="http://schemas.microsoft.com/office/drawing/2014/main" id="{DAC8C8BD-65C8-4A80-B311-E0BE1FA04ED7}"/>
              </a:ext>
            </a:extLst>
          </p:cNvPr>
          <p:cNvSpPr txBox="1"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fi-FI" altLang="fi-FI" sz="1100"/>
          </a:p>
        </p:txBody>
      </p:sp>
      <p:sp>
        <p:nvSpPr>
          <p:cNvPr id="63492" name="Shape 218">
            <a:extLst>
              <a:ext uri="{FF2B5EF4-FFF2-40B4-BE49-F238E27FC236}">
                <a16:creationId xmlns:a16="http://schemas.microsoft.com/office/drawing/2014/main" id="{DA722487-A100-4820-88FE-06C378359421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 bwMode="auto">
          <a:xfrm>
            <a:off x="3850443" y="9428583"/>
            <a:ext cx="2945659" cy="496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00" rIns="91425" bIns="45700" anchor="b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37931725" indent="-37474525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>
              <a:buClr>
                <a:srgbClr val="000000"/>
              </a:buClr>
              <a:buSzPct val="25000"/>
            </a:pPr>
            <a:fld id="{FA20BAE1-950A-48F4-8127-DDFE816AB49B}" type="slidenum">
              <a:rPr lang="fi-FI" altLang="fi-FI"/>
              <a:pPr>
                <a:buClr>
                  <a:srgbClr val="000000"/>
                </a:buClr>
                <a:buSzPct val="25000"/>
              </a:pPr>
              <a:t>10</a:t>
            </a:fld>
            <a:endParaRPr lang="fi-FI" altLang="fi-FI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hape 223">
            <a:extLst>
              <a:ext uri="{FF2B5EF4-FFF2-40B4-BE49-F238E27FC236}">
                <a16:creationId xmlns:a16="http://schemas.microsoft.com/office/drawing/2014/main" id="{2C62246E-D83F-4A0E-8516-ABFC3FE996DF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miter lim="800000"/>
          </a:ln>
        </p:spPr>
      </p:sp>
      <p:sp>
        <p:nvSpPr>
          <p:cNvPr id="64515" name="Shape 224">
            <a:extLst>
              <a:ext uri="{FF2B5EF4-FFF2-40B4-BE49-F238E27FC236}">
                <a16:creationId xmlns:a16="http://schemas.microsoft.com/office/drawing/2014/main" id="{CA082FA6-9AD5-411F-A8C2-7AA3628D33E8}"/>
              </a:ext>
            </a:extLst>
          </p:cNvPr>
          <p:cNvSpPr txBox="1"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fi-FI" altLang="fi-FI" sz="1100"/>
          </a:p>
        </p:txBody>
      </p:sp>
      <p:sp>
        <p:nvSpPr>
          <p:cNvPr id="64516" name="Shape 225">
            <a:extLst>
              <a:ext uri="{FF2B5EF4-FFF2-40B4-BE49-F238E27FC236}">
                <a16:creationId xmlns:a16="http://schemas.microsoft.com/office/drawing/2014/main" id="{0B0F2CBA-11B4-464C-9AC5-072DAFFB0085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 bwMode="auto">
          <a:xfrm>
            <a:off x="3850443" y="9428583"/>
            <a:ext cx="2945659" cy="496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00" rIns="91425" bIns="45700" anchor="b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37931725" indent="-37474525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>
              <a:buClr>
                <a:srgbClr val="000000"/>
              </a:buClr>
              <a:buSzPct val="25000"/>
            </a:pPr>
            <a:fld id="{CF474224-B851-43DB-8560-ADFDB48E7517}" type="slidenum">
              <a:rPr lang="fi-FI" altLang="fi-FI"/>
              <a:pPr>
                <a:buClr>
                  <a:srgbClr val="000000"/>
                </a:buClr>
                <a:buSzPct val="25000"/>
              </a:pPr>
              <a:t>11</a:t>
            </a:fld>
            <a:endParaRPr lang="fi-FI" altLang="fi-FI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hape 51">
            <a:extLst>
              <a:ext uri="{FF2B5EF4-FFF2-40B4-BE49-F238E27FC236}">
                <a16:creationId xmlns:a16="http://schemas.microsoft.com/office/drawing/2014/main" id="{4447ABB0-2A24-4303-9122-6A2298E8C54E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/>
        </p:spPr>
      </p:sp>
      <p:sp>
        <p:nvSpPr>
          <p:cNvPr id="68611" name="Shape 52">
            <a:extLst>
              <a:ext uri="{FF2B5EF4-FFF2-40B4-BE49-F238E27FC236}">
                <a16:creationId xmlns:a16="http://schemas.microsoft.com/office/drawing/2014/main" id="{8F6EFBDE-4ED1-4B4C-BB69-E7829AC73CD6}"/>
              </a:ext>
            </a:extLst>
          </p:cNvPr>
          <p:cNvSpPr txBox="1"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i-FI" altLang="fi-FI" sz="110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hape 258">
            <a:extLst>
              <a:ext uri="{FF2B5EF4-FFF2-40B4-BE49-F238E27FC236}">
                <a16:creationId xmlns:a16="http://schemas.microsoft.com/office/drawing/2014/main" id="{8588E9C0-9D64-47ED-A733-5A7EA74FE1D4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miter lim="800000"/>
          </a:ln>
        </p:spPr>
      </p:sp>
      <p:sp>
        <p:nvSpPr>
          <p:cNvPr id="69635" name="Shape 259">
            <a:extLst>
              <a:ext uri="{FF2B5EF4-FFF2-40B4-BE49-F238E27FC236}">
                <a16:creationId xmlns:a16="http://schemas.microsoft.com/office/drawing/2014/main" id="{06A3D766-AC54-404A-874B-F8A598D9375C}"/>
              </a:ext>
            </a:extLst>
          </p:cNvPr>
          <p:cNvSpPr txBox="1"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fi-FI" altLang="fi-FI" sz="1100"/>
          </a:p>
        </p:txBody>
      </p:sp>
      <p:sp>
        <p:nvSpPr>
          <p:cNvPr id="69636" name="Shape 260">
            <a:extLst>
              <a:ext uri="{FF2B5EF4-FFF2-40B4-BE49-F238E27FC236}">
                <a16:creationId xmlns:a16="http://schemas.microsoft.com/office/drawing/2014/main" id="{9547CC20-5707-43DE-AD63-9F69C03BA2B8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 bwMode="auto">
          <a:xfrm>
            <a:off x="3850443" y="9428583"/>
            <a:ext cx="2945659" cy="496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00" rIns="91425" bIns="45700" anchor="b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37931725" indent="-37474525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>
              <a:buClr>
                <a:srgbClr val="000000"/>
              </a:buClr>
              <a:buSzPct val="25000"/>
            </a:pPr>
            <a:fld id="{C7749653-BB4D-44BC-A9CA-F395D3095E6E}" type="slidenum">
              <a:rPr lang="fi-FI" altLang="fi-FI"/>
              <a:pPr>
                <a:buClr>
                  <a:srgbClr val="000000"/>
                </a:buClr>
                <a:buSzPct val="25000"/>
              </a:pPr>
              <a:t>13</a:t>
            </a:fld>
            <a:endParaRPr lang="fi-FI" altLang="fi-FI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hape 51">
            <a:extLst>
              <a:ext uri="{FF2B5EF4-FFF2-40B4-BE49-F238E27FC236}">
                <a16:creationId xmlns:a16="http://schemas.microsoft.com/office/drawing/2014/main" id="{7A247B3A-CBC4-48D5-82CE-AD73490AC69A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/>
        </p:spPr>
      </p:sp>
      <p:sp>
        <p:nvSpPr>
          <p:cNvPr id="70659" name="Shape 52">
            <a:extLst>
              <a:ext uri="{FF2B5EF4-FFF2-40B4-BE49-F238E27FC236}">
                <a16:creationId xmlns:a16="http://schemas.microsoft.com/office/drawing/2014/main" id="{9A12BB01-9B6F-4714-A1E6-709B0F28A6B8}"/>
              </a:ext>
            </a:extLst>
          </p:cNvPr>
          <p:cNvSpPr txBox="1"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i-FI" altLang="fi-FI" sz="110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hape 272">
            <a:extLst>
              <a:ext uri="{FF2B5EF4-FFF2-40B4-BE49-F238E27FC236}">
                <a16:creationId xmlns:a16="http://schemas.microsoft.com/office/drawing/2014/main" id="{E36B5CFD-C5D5-4336-9CBE-7240AA182BEF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miter lim="800000"/>
          </a:ln>
        </p:spPr>
      </p:sp>
      <p:sp>
        <p:nvSpPr>
          <p:cNvPr id="71683" name="Shape 273">
            <a:extLst>
              <a:ext uri="{FF2B5EF4-FFF2-40B4-BE49-F238E27FC236}">
                <a16:creationId xmlns:a16="http://schemas.microsoft.com/office/drawing/2014/main" id="{603C4CEB-E696-4A30-B381-6E121A56A102}"/>
              </a:ext>
            </a:extLst>
          </p:cNvPr>
          <p:cNvSpPr txBox="1"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fi-FI" altLang="fi-FI" sz="1100"/>
          </a:p>
        </p:txBody>
      </p:sp>
      <p:sp>
        <p:nvSpPr>
          <p:cNvPr id="71684" name="Shape 274">
            <a:extLst>
              <a:ext uri="{FF2B5EF4-FFF2-40B4-BE49-F238E27FC236}">
                <a16:creationId xmlns:a16="http://schemas.microsoft.com/office/drawing/2014/main" id="{91AF2BDC-D745-490C-A3B0-C644AC73D071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 bwMode="auto">
          <a:xfrm>
            <a:off x="3850443" y="9428583"/>
            <a:ext cx="2945659" cy="496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00" rIns="91425" bIns="45700" anchor="b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37931725" indent="-37474525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>
              <a:buClr>
                <a:srgbClr val="000000"/>
              </a:buClr>
              <a:buSzPct val="25000"/>
            </a:pPr>
            <a:fld id="{D22BF96F-951C-4A69-B86A-C7FE0558271C}" type="slidenum">
              <a:rPr lang="fi-FI" altLang="fi-FI"/>
              <a:pPr>
                <a:buClr>
                  <a:srgbClr val="000000"/>
                </a:buClr>
                <a:buSzPct val="25000"/>
              </a:pPr>
              <a:t>15</a:t>
            </a:fld>
            <a:endParaRPr lang="fi-FI" altLang="fi-FI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hape 98">
            <a:extLst>
              <a:ext uri="{FF2B5EF4-FFF2-40B4-BE49-F238E27FC236}">
                <a16:creationId xmlns:a16="http://schemas.microsoft.com/office/drawing/2014/main" id="{1733DCBD-0781-49C2-99B4-AB64C5EA0BB8}"/>
              </a:ext>
            </a:extLst>
          </p:cNvPr>
          <p:cNvSpPr txBox="1"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fi-FI" altLang="fi-FI" sz="1100"/>
          </a:p>
        </p:txBody>
      </p:sp>
      <p:sp>
        <p:nvSpPr>
          <p:cNvPr id="46083" name="Shape 99">
            <a:extLst>
              <a:ext uri="{FF2B5EF4-FFF2-40B4-BE49-F238E27FC236}">
                <a16:creationId xmlns:a16="http://schemas.microsoft.com/office/drawing/2014/main" id="{C02C2C3E-D357-4C39-A4E3-5AA6DA9DFA6C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miter lim="800000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hape 51">
            <a:extLst>
              <a:ext uri="{FF2B5EF4-FFF2-40B4-BE49-F238E27FC236}">
                <a16:creationId xmlns:a16="http://schemas.microsoft.com/office/drawing/2014/main" id="{5C23FDF2-FFC4-4CE7-9B8A-F9E47D29CEBE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/>
        </p:spPr>
      </p:sp>
      <p:sp>
        <p:nvSpPr>
          <p:cNvPr id="48131" name="Shape 52">
            <a:extLst>
              <a:ext uri="{FF2B5EF4-FFF2-40B4-BE49-F238E27FC236}">
                <a16:creationId xmlns:a16="http://schemas.microsoft.com/office/drawing/2014/main" id="{F93BF7DA-29B9-4026-A141-4663BDA12D89}"/>
              </a:ext>
            </a:extLst>
          </p:cNvPr>
          <p:cNvSpPr txBox="1"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i-FI" altLang="fi-FI" sz="11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hape 118">
            <a:extLst>
              <a:ext uri="{FF2B5EF4-FFF2-40B4-BE49-F238E27FC236}">
                <a16:creationId xmlns:a16="http://schemas.microsoft.com/office/drawing/2014/main" id="{FDC96632-8D82-44AA-B8DF-DA72972B52D5}"/>
              </a:ext>
            </a:extLst>
          </p:cNvPr>
          <p:cNvSpPr txBox="1"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fi-FI" altLang="fi-FI" sz="1100"/>
          </a:p>
        </p:txBody>
      </p:sp>
      <p:sp>
        <p:nvSpPr>
          <p:cNvPr id="49155" name="Shape 119">
            <a:extLst>
              <a:ext uri="{FF2B5EF4-FFF2-40B4-BE49-F238E27FC236}">
                <a16:creationId xmlns:a16="http://schemas.microsoft.com/office/drawing/2014/main" id="{04D31716-C589-4099-9610-4C8ED9EECF9D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miter lim="800000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hape 161">
            <a:extLst>
              <a:ext uri="{FF2B5EF4-FFF2-40B4-BE49-F238E27FC236}">
                <a16:creationId xmlns:a16="http://schemas.microsoft.com/office/drawing/2014/main" id="{54ECF266-9618-4FB2-B6E3-4326AF0F11E4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miter lim="800000"/>
          </a:ln>
        </p:spPr>
      </p:sp>
      <p:sp>
        <p:nvSpPr>
          <p:cNvPr id="55299" name="Shape 162">
            <a:extLst>
              <a:ext uri="{FF2B5EF4-FFF2-40B4-BE49-F238E27FC236}">
                <a16:creationId xmlns:a16="http://schemas.microsoft.com/office/drawing/2014/main" id="{5155E370-1FB9-4A22-A71B-2B5FBB1FFE31}"/>
              </a:ext>
            </a:extLst>
          </p:cNvPr>
          <p:cNvSpPr txBox="1"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fi-FI" altLang="fi-FI" sz="1100"/>
          </a:p>
        </p:txBody>
      </p:sp>
      <p:sp>
        <p:nvSpPr>
          <p:cNvPr id="55300" name="Shape 163">
            <a:extLst>
              <a:ext uri="{FF2B5EF4-FFF2-40B4-BE49-F238E27FC236}">
                <a16:creationId xmlns:a16="http://schemas.microsoft.com/office/drawing/2014/main" id="{C971DB50-EE43-4D5B-A06D-B43DDFEDD0EA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 bwMode="auto">
          <a:xfrm>
            <a:off x="3850443" y="9428583"/>
            <a:ext cx="2945659" cy="496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00" rIns="91425" bIns="45700" anchor="b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37931725" indent="-37474525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>
              <a:buClr>
                <a:srgbClr val="000000"/>
              </a:buClr>
              <a:buSzPct val="25000"/>
            </a:pPr>
            <a:fld id="{459BB27C-36E2-45F6-BDCE-0A065691F092}" type="slidenum">
              <a:rPr lang="fi-FI" altLang="fi-FI"/>
              <a:pPr>
                <a:buClr>
                  <a:srgbClr val="000000"/>
                </a:buClr>
                <a:buSzPct val="25000"/>
              </a:pPr>
              <a:t>5</a:t>
            </a:fld>
            <a:endParaRPr lang="fi-FI" altLang="fi-FI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hape 168">
            <a:extLst>
              <a:ext uri="{FF2B5EF4-FFF2-40B4-BE49-F238E27FC236}">
                <a16:creationId xmlns:a16="http://schemas.microsoft.com/office/drawing/2014/main" id="{D5CAF0C9-4255-430A-8BBC-CE6052A144DF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miter lim="800000"/>
          </a:ln>
        </p:spPr>
      </p:sp>
      <p:sp>
        <p:nvSpPr>
          <p:cNvPr id="56323" name="Shape 169">
            <a:extLst>
              <a:ext uri="{FF2B5EF4-FFF2-40B4-BE49-F238E27FC236}">
                <a16:creationId xmlns:a16="http://schemas.microsoft.com/office/drawing/2014/main" id="{60B99FD0-92CD-47EC-9A27-FDA6DABD43CF}"/>
              </a:ext>
            </a:extLst>
          </p:cNvPr>
          <p:cNvSpPr txBox="1"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fi-FI" altLang="fi-FI" sz="1100"/>
          </a:p>
        </p:txBody>
      </p:sp>
      <p:sp>
        <p:nvSpPr>
          <p:cNvPr id="56324" name="Shape 170">
            <a:extLst>
              <a:ext uri="{FF2B5EF4-FFF2-40B4-BE49-F238E27FC236}">
                <a16:creationId xmlns:a16="http://schemas.microsoft.com/office/drawing/2014/main" id="{A8443F0C-EABC-416A-B700-9D8809890994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 bwMode="auto">
          <a:xfrm>
            <a:off x="3850443" y="9428583"/>
            <a:ext cx="2945659" cy="496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00" rIns="91425" bIns="45700" anchor="b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37931725" indent="-37474525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>
              <a:buClr>
                <a:srgbClr val="000000"/>
              </a:buClr>
              <a:buSzPct val="25000"/>
            </a:pPr>
            <a:fld id="{C7938625-297D-41F9-88FA-CD3B1E9D65E7}" type="slidenum">
              <a:rPr lang="fi-FI" altLang="fi-FI"/>
              <a:pPr>
                <a:buClr>
                  <a:srgbClr val="000000"/>
                </a:buClr>
                <a:buSzPct val="25000"/>
              </a:pPr>
              <a:t>6</a:t>
            </a:fld>
            <a:endParaRPr lang="fi-FI" altLang="fi-FI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hape 51">
            <a:extLst>
              <a:ext uri="{FF2B5EF4-FFF2-40B4-BE49-F238E27FC236}">
                <a16:creationId xmlns:a16="http://schemas.microsoft.com/office/drawing/2014/main" id="{13F7A8C5-EE2E-481A-A751-BBB0D46C0D16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/>
        </p:spPr>
      </p:sp>
      <p:sp>
        <p:nvSpPr>
          <p:cNvPr id="59395" name="Shape 52">
            <a:extLst>
              <a:ext uri="{FF2B5EF4-FFF2-40B4-BE49-F238E27FC236}">
                <a16:creationId xmlns:a16="http://schemas.microsoft.com/office/drawing/2014/main" id="{2E33A47B-120E-414A-9DF2-E344F5884AA8}"/>
              </a:ext>
            </a:extLst>
          </p:cNvPr>
          <p:cNvSpPr txBox="1"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i-FI" altLang="fi-FI" sz="11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hape 196">
            <a:extLst>
              <a:ext uri="{FF2B5EF4-FFF2-40B4-BE49-F238E27FC236}">
                <a16:creationId xmlns:a16="http://schemas.microsoft.com/office/drawing/2014/main" id="{2AE53FA7-0F66-42FF-9374-789C0398D1B0}"/>
              </a:ext>
            </a:extLst>
          </p:cNvPr>
          <p:cNvSpPr txBox="1"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fi-FI" altLang="fi-FI" sz="1100"/>
          </a:p>
        </p:txBody>
      </p:sp>
      <p:sp>
        <p:nvSpPr>
          <p:cNvPr id="60419" name="Shape 197">
            <a:extLst>
              <a:ext uri="{FF2B5EF4-FFF2-40B4-BE49-F238E27FC236}">
                <a16:creationId xmlns:a16="http://schemas.microsoft.com/office/drawing/2014/main" id="{82B35F08-5958-45B8-A6BF-3CDD70F1954B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miter lim="800000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hape 51">
            <a:extLst>
              <a:ext uri="{FF2B5EF4-FFF2-40B4-BE49-F238E27FC236}">
                <a16:creationId xmlns:a16="http://schemas.microsoft.com/office/drawing/2014/main" id="{31932CD6-D2AA-4A38-900C-F3FEB7AEB922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/>
        </p:spPr>
      </p:sp>
      <p:sp>
        <p:nvSpPr>
          <p:cNvPr id="62467" name="Shape 52">
            <a:extLst>
              <a:ext uri="{FF2B5EF4-FFF2-40B4-BE49-F238E27FC236}">
                <a16:creationId xmlns:a16="http://schemas.microsoft.com/office/drawing/2014/main" id="{BCAA5AA2-37F3-4AE4-AB48-8B1338FF606A}"/>
              </a:ext>
            </a:extLst>
          </p:cNvPr>
          <p:cNvSpPr txBox="1"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i-FI" altLang="fi-FI" sz="11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81FCADF-D7BA-4F5A-BACE-BEF96276F7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DD9E2BA2-7F29-4BAB-BB2C-CEAED5FB4E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F95228F-0E90-41B2-8CB1-81B315C514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6810C-A155-4278-8F17-EB93F08F63C3}" type="datetimeFigureOut">
              <a:rPr lang="fi-FI" smtClean="0"/>
              <a:t>21.9.2021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A6A6ADD-3A78-4A06-BEA0-AB8CB80054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7D8D0BE-34B0-48F8-A3C6-DE8F17E4F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212A3-3A83-4B45-9F13-2BD9787BFE9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010933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F461C12-E3E5-4179-9A39-BB79939A6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C63EF216-B5B5-47B6-A158-4ED3DBDDEE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D4F0ACD-582D-4F9D-ACAB-DD702077FE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6810C-A155-4278-8F17-EB93F08F63C3}" type="datetimeFigureOut">
              <a:rPr lang="fi-FI" smtClean="0"/>
              <a:t>21.9.2021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AEFCD5E-FC8C-4716-A018-5EC800572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E2AF2FB-A222-4ACF-8E15-90080DEBB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212A3-3A83-4B45-9F13-2BD9787BFE9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90167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9D2904B1-81EB-49B4-B394-9C720EF63D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D19A02B3-FEDB-4820-B6E5-C993FA66D8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5320F92-EDBB-4D9B-AD9F-76429E3FA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6810C-A155-4278-8F17-EB93F08F63C3}" type="datetimeFigureOut">
              <a:rPr lang="fi-FI" smtClean="0"/>
              <a:t>21.9.2021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46EE4A9-2F00-4ED6-BCA6-F6B1349CE2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683FE64-07D3-4CCF-85B5-3AA3AA948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212A3-3A83-4B45-9F13-2BD9787BFE9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57661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43AA495-3CE1-4D8A-833D-166A463E34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890578C-E207-4AC5-AE47-5DA3CA1E43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950E937-2A8E-4702-888E-84B6BE9E3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6810C-A155-4278-8F17-EB93F08F63C3}" type="datetimeFigureOut">
              <a:rPr lang="fi-FI" smtClean="0"/>
              <a:t>21.9.2021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094F5D0-7F1C-4EEC-91BF-55605D6E65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5A98EBD-9C99-497A-92D5-D0A01D3EF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212A3-3A83-4B45-9F13-2BD9787BFE9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41817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BBCBC9E-59EB-4D14-A301-2B65F25379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5082220-DBEA-4EEE-AF57-46FB85A9EC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28D2E8A-D065-43C0-B28F-0C5573BC2D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6810C-A155-4278-8F17-EB93F08F63C3}" type="datetimeFigureOut">
              <a:rPr lang="fi-FI" smtClean="0"/>
              <a:t>21.9.2021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1324C33-5002-415C-A4EB-B54F18B6F6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A49C421-5FFA-4F1A-90B4-51BACD02A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212A3-3A83-4B45-9F13-2BD9787BFE9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9511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0D2A15-4883-4E3E-834E-6E88EEA577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B2F51EC-EAAA-4B9F-8044-333D3CFD9F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D44217B-593E-441E-9B47-FF0B4FEE63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C806CDA-0B1A-4601-B867-2762B31A4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6810C-A155-4278-8F17-EB93F08F63C3}" type="datetimeFigureOut">
              <a:rPr lang="fi-FI" smtClean="0"/>
              <a:t>21.9.2021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3062A85-ED4C-4882-8030-59734BFD06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74E2D1A-16C1-4665-AA9B-45E0E2A2DC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212A3-3A83-4B45-9F13-2BD9787BFE9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36387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A4D9808-FE31-439F-93F1-59C97B41D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CEDE27B-1A5B-43EA-82C7-A804AC5432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C1436C1-AE83-4EEB-AB73-925911DE23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235002C5-BD53-406F-A230-4A2CF4B17F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972C6C12-E195-47AB-8516-F7419928A2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06F49744-FAF1-4E3F-B300-67D28F4120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6810C-A155-4278-8F17-EB93F08F63C3}" type="datetimeFigureOut">
              <a:rPr lang="fi-FI" smtClean="0"/>
              <a:t>21.9.2021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A3960D71-F31A-470C-A50B-3855A1D6DC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D38A8B29-9D67-49AA-A573-A75E5DF63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212A3-3A83-4B45-9F13-2BD9787BFE9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63768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997E6EB-957A-46E2-B889-BE821CD491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94EDD78D-8E61-43D1-9D3E-EB9978BC0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6810C-A155-4278-8F17-EB93F08F63C3}" type="datetimeFigureOut">
              <a:rPr lang="fi-FI" smtClean="0"/>
              <a:t>21.9.2021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09A56E6C-0911-4E16-B3AB-A324AA635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A77C8024-398E-438E-9D22-08FD6BC5A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212A3-3A83-4B45-9F13-2BD9787BFE9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00495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4778E44A-DA5B-4B40-9766-C875338C8D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6810C-A155-4278-8F17-EB93F08F63C3}" type="datetimeFigureOut">
              <a:rPr lang="fi-FI" smtClean="0"/>
              <a:t>21.9.2021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A9AA219F-678C-4C21-B2BB-09156C07EA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AC2F6A8A-9A17-4A9C-8825-9F4B6AF254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212A3-3A83-4B45-9F13-2BD9787BFE9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4455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8855171-5BED-4CBC-973C-1C46C61E6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C10E5B3-9370-4AE9-BDFE-5FA2BAE32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2FEA105C-18BE-48F7-BFC8-475B43BCC5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B7EFAA4-B3FD-4B3C-9E8B-83F5372F16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6810C-A155-4278-8F17-EB93F08F63C3}" type="datetimeFigureOut">
              <a:rPr lang="fi-FI" smtClean="0"/>
              <a:t>21.9.2021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45DB321-AE36-43CC-B25E-70EDF32C4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6774D00-9596-42F1-BB86-92DDAFB646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212A3-3A83-4B45-9F13-2BD9787BFE9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75538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8334FB3-31A8-4B94-B559-C0DDE798CF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29ACB6E4-9771-4FA3-ABC3-01EF953C7E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F0B48D7A-B147-4171-8FF7-ECD5C296F9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D6FBC4F-6616-429E-8435-199F7BC78D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6810C-A155-4278-8F17-EB93F08F63C3}" type="datetimeFigureOut">
              <a:rPr lang="fi-FI" smtClean="0"/>
              <a:t>21.9.2021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9E41309-45B2-4097-A22F-2925EE9C2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9960F5B-0EC3-48F0-87BA-C9AEF3B767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212A3-3A83-4B45-9F13-2BD9787BFE9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19568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E4E7A3C2-AE6D-450C-9E73-32D8F6BC77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FEE6323-EB7F-4A89-A8A7-BF280494F7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FC36023-4F0A-48BB-862F-A4A3EE2902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6810C-A155-4278-8F17-EB93F08F63C3}" type="datetimeFigureOut">
              <a:rPr lang="fi-FI" smtClean="0"/>
              <a:t>21.9.2021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B87F5EA-62C5-42DE-87D8-C8E5D51809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81D78BF-4526-45BB-856F-EBBA2C160C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1212A3-3A83-4B45-9F13-2BD9787BFE9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42280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hape 54">
            <a:extLst>
              <a:ext uri="{FF2B5EF4-FFF2-40B4-BE49-F238E27FC236}">
                <a16:creationId xmlns:a16="http://schemas.microsoft.com/office/drawing/2014/main" id="{23F15641-6A01-4893-96AF-84D8745A246D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2279650" y="1916113"/>
            <a:ext cx="7920038" cy="2736850"/>
          </a:xfrm>
        </p:spPr>
        <p:txBody>
          <a:bodyPr>
            <a:normAutofit fontScale="90000"/>
          </a:bodyPr>
          <a:lstStyle/>
          <a:p>
            <a:pPr eaLnBrk="1" hangingPunct="1">
              <a:spcBef>
                <a:spcPct val="0"/>
              </a:spcBef>
              <a:buClr>
                <a:srgbClr val="000000"/>
              </a:buClr>
              <a:buSzTx/>
            </a:pPr>
            <a:r>
              <a:rPr lang="fi-FI" altLang="fi-FI" sz="2800">
                <a:solidFill>
                  <a:srgbClr val="FFC000"/>
                </a:solidFill>
                <a:latin typeface="Calibri" panose="020F0502020204030204" pitchFamily="34" charset="0"/>
                <a:cs typeface="Arial" panose="020B0604020202020204" pitchFamily="34" charset="0"/>
                <a:sym typeface="Calibri" panose="020F0502020204030204" pitchFamily="34" charset="0"/>
              </a:rPr>
              <a:t>Skeema 3</a:t>
            </a:r>
            <a:br>
              <a:rPr lang="fi-FI" altLang="fi-FI" sz="2800">
                <a:solidFill>
                  <a:srgbClr val="E36C09"/>
                </a:solidFill>
                <a:latin typeface="Calibri" panose="020F0502020204030204" pitchFamily="34" charset="0"/>
                <a:cs typeface="Arial" panose="020B0604020202020204" pitchFamily="34" charset="0"/>
                <a:sym typeface="Calibri" panose="020F0502020204030204" pitchFamily="34" charset="0"/>
              </a:rPr>
            </a:br>
            <a:r>
              <a:rPr lang="fi-FI" altLang="fi-FI" sz="2800">
                <a:latin typeface="Calibri" panose="020F0502020204030204" pitchFamily="34" charset="0"/>
                <a:cs typeface="Arial" panose="020B0604020202020204" pitchFamily="34" charset="0"/>
                <a:sym typeface="Calibri" panose="020F0502020204030204" pitchFamily="34" charset="0"/>
              </a:rPr>
              <a:t>Koko kurssin aineisto</a:t>
            </a:r>
            <a:br>
              <a:rPr lang="fi-FI" altLang="fi-FI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fi-FI" altLang="fi-FI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i-FI" altLang="fi-FI" sz="2800">
                <a:solidFill>
                  <a:srgbClr val="FFC000"/>
                </a:solidFill>
                <a:latin typeface="Calibri" panose="020F0502020204030204" pitchFamily="34" charset="0"/>
                <a:cs typeface="Arial" panose="020B0604020202020204" pitchFamily="34" charset="0"/>
                <a:sym typeface="Calibri" panose="020F0502020204030204" pitchFamily="34" charset="0"/>
              </a:rPr>
              <a:t>Mitä jäi mieleen?</a:t>
            </a:r>
            <a:br>
              <a:rPr lang="fi-FI" altLang="fi-FI" sz="2800">
                <a:solidFill>
                  <a:srgbClr val="FFC000"/>
                </a:solidFill>
                <a:latin typeface="Calibri" panose="020F0502020204030204" pitchFamily="34" charset="0"/>
                <a:cs typeface="Arial" panose="020B0604020202020204" pitchFamily="34" charset="0"/>
                <a:sym typeface="Calibri" panose="020F0502020204030204" pitchFamily="34" charset="0"/>
              </a:rPr>
            </a:br>
            <a:br>
              <a:rPr lang="fi-FI" altLang="fi-FI" sz="2800">
                <a:solidFill>
                  <a:srgbClr val="FFC000"/>
                </a:solidFill>
                <a:latin typeface="Calibri" panose="020F0502020204030204" pitchFamily="34" charset="0"/>
                <a:cs typeface="Arial" panose="020B0604020202020204" pitchFamily="34" charset="0"/>
                <a:sym typeface="Calibri" panose="020F0502020204030204" pitchFamily="34" charset="0"/>
              </a:rPr>
            </a:br>
            <a:r>
              <a:rPr lang="fi-FI" altLang="fi-FI" sz="2800">
                <a:latin typeface="Calibri" panose="020F0502020204030204" pitchFamily="34" charset="0"/>
                <a:cs typeface="Arial" panose="020B0604020202020204" pitchFamily="34" charset="0"/>
                <a:sym typeface="Calibri" panose="020F0502020204030204" pitchFamily="34" charset="0"/>
              </a:rPr>
              <a:t>I Ihminen käsittelee jatkuvasti tietoa</a:t>
            </a:r>
            <a:endParaRPr lang="fi-FI" altLang="fi-FI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hape 220">
            <a:extLst>
              <a:ext uri="{FF2B5EF4-FFF2-40B4-BE49-F238E27FC236}">
                <a16:creationId xmlns:a16="http://schemas.microsoft.com/office/drawing/2014/main" id="{C492F80C-BC25-4D5F-BB6C-96D8A3CBBB4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32138" y="692150"/>
            <a:ext cx="5649912" cy="1143000"/>
          </a:xfrm>
        </p:spPr>
        <p:txBody>
          <a:bodyPr/>
          <a:lstStyle/>
          <a:p>
            <a:pPr>
              <a:spcBef>
                <a:spcPct val="0"/>
              </a:spcBef>
              <a:buClr>
                <a:srgbClr val="000000"/>
              </a:buClr>
              <a:buFont typeface="Calibri" panose="020F0502020204030204" pitchFamily="34" charset="0"/>
              <a:buNone/>
            </a:pPr>
            <a:r>
              <a:rPr lang="fi-FI" altLang="fi-FI" sz="33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Oikein vai väärin? </a:t>
            </a:r>
            <a:br>
              <a:rPr lang="fi-FI" altLang="fi-FI" sz="33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</a:br>
            <a:r>
              <a:rPr lang="fi-FI" altLang="fi-FI" sz="33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Korjaa väärät väittämät.</a:t>
            </a:r>
          </a:p>
        </p:txBody>
      </p:sp>
      <p:sp>
        <p:nvSpPr>
          <p:cNvPr id="32771" name="Shape 221">
            <a:extLst>
              <a:ext uri="{FF2B5EF4-FFF2-40B4-BE49-F238E27FC236}">
                <a16:creationId xmlns:a16="http://schemas.microsoft.com/office/drawing/2014/main" id="{6C40CD0E-B1DE-48CF-B486-558CB7D40D1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703388" y="2133601"/>
            <a:ext cx="8507412" cy="3992563"/>
          </a:xfrm>
        </p:spPr>
        <p:txBody>
          <a:bodyPr/>
          <a:lstStyle/>
          <a:p>
            <a:pPr marL="457200" indent="-342900">
              <a:spcBef>
                <a:spcPct val="0"/>
              </a:spcBef>
              <a:buClr>
                <a:srgbClr val="000000"/>
              </a:buClr>
              <a:buFont typeface="Calibri" panose="020F0502020204030204" pitchFamily="34" charset="0"/>
              <a:buAutoNum type="arabicPeriod"/>
            </a:pPr>
            <a:r>
              <a:rPr lang="fi-FI" altLang="fi-FI" sz="16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Dikoottisen kuuntelun kokeet osoittivat, että tarkkaavaisuuden valikoiva suuntaaminen jompaankumpaan korvaan on helppoa.</a:t>
            </a:r>
          </a:p>
          <a:p>
            <a:pPr marL="457200" indent="-342900">
              <a:spcBef>
                <a:spcPct val="0"/>
              </a:spcBef>
              <a:buClr>
                <a:srgbClr val="000000"/>
              </a:buClr>
              <a:buFont typeface="Calibri" panose="020F0502020204030204" pitchFamily="34" charset="0"/>
              <a:buAutoNum type="arabicPeriod"/>
            </a:pPr>
            <a:endParaRPr lang="fi-FI" altLang="fi-FI" sz="160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  <a:p>
            <a:pPr marL="457200" indent="-342900">
              <a:spcBef>
                <a:spcPct val="0"/>
              </a:spcBef>
              <a:buClr>
                <a:srgbClr val="000000"/>
              </a:buClr>
              <a:buFont typeface="Calibri" panose="020F0502020204030204" pitchFamily="34" charset="0"/>
              <a:buAutoNum type="arabicPeriod"/>
            </a:pPr>
            <a:r>
              <a:rPr lang="fi-FI" altLang="fi-FI" sz="16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Kuulotieto valikoidaan aina ärsykkeen merkityksen tulkinnan pohjalta.</a:t>
            </a:r>
          </a:p>
          <a:p>
            <a:pPr marL="457200" indent="-342900">
              <a:spcBef>
                <a:spcPct val="0"/>
              </a:spcBef>
              <a:buClr>
                <a:srgbClr val="000000"/>
              </a:buClr>
              <a:buFont typeface="Calibri" panose="020F0502020204030204" pitchFamily="34" charset="0"/>
              <a:buAutoNum type="arabicPeriod"/>
            </a:pPr>
            <a:endParaRPr lang="fi-FI" altLang="fi-FI" sz="160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  <a:p>
            <a:pPr marL="457200" indent="-342900">
              <a:spcBef>
                <a:spcPct val="0"/>
              </a:spcBef>
              <a:buClr>
                <a:srgbClr val="000000"/>
              </a:buClr>
              <a:buFont typeface="Calibri" panose="020F0502020204030204" pitchFamily="34" charset="0"/>
              <a:buAutoNum type="arabicPeriod"/>
            </a:pPr>
            <a:r>
              <a:rPr lang="fi-FI" altLang="fi-FI" sz="16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Näkötarkkaavaisuuden suunta ei välttämättä ole sama kuin katseen suunta.</a:t>
            </a:r>
          </a:p>
          <a:p>
            <a:pPr marL="457200" indent="-342900">
              <a:spcBef>
                <a:spcPct val="0"/>
              </a:spcBef>
              <a:buClr>
                <a:srgbClr val="000000"/>
              </a:buClr>
              <a:buFont typeface="Calibri" panose="020F0502020204030204" pitchFamily="34" charset="0"/>
              <a:buAutoNum type="arabicPeriod"/>
            </a:pPr>
            <a:endParaRPr lang="fi-FI" altLang="fi-FI" sz="160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  <a:p>
            <a:pPr marL="457200" indent="-342900">
              <a:spcBef>
                <a:spcPct val="0"/>
              </a:spcBef>
              <a:buClr>
                <a:srgbClr val="000000"/>
              </a:buClr>
              <a:buFont typeface="Calibri" panose="020F0502020204030204" pitchFamily="34" charset="0"/>
              <a:buAutoNum type="arabicPeriod"/>
            </a:pPr>
            <a:r>
              <a:rPr lang="fi-FI" altLang="fi-FI" sz="16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Neglect-potilaan ongelmat johtuvat tarkkaavaisuutta suuntaavan takaraivolohkon alueen vauriosta. </a:t>
            </a:r>
          </a:p>
          <a:p>
            <a:pPr marL="457200" indent="-342900">
              <a:spcBef>
                <a:spcPct val="0"/>
              </a:spcBef>
              <a:buClr>
                <a:srgbClr val="000000"/>
              </a:buClr>
              <a:buFont typeface="Calibri" panose="020F0502020204030204" pitchFamily="34" charset="0"/>
              <a:buAutoNum type="arabicPeriod"/>
            </a:pPr>
            <a:endParaRPr lang="fi-FI" altLang="fi-FI" sz="160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  <a:p>
            <a:pPr marL="457200" indent="-342900">
              <a:spcBef>
                <a:spcPct val="0"/>
              </a:spcBef>
              <a:buClr>
                <a:srgbClr val="000000"/>
              </a:buClr>
              <a:buFont typeface="Calibri" panose="020F0502020204030204" pitchFamily="34" charset="0"/>
              <a:buAutoNum type="arabicPeriod"/>
            </a:pPr>
            <a:r>
              <a:rPr lang="fi-FI" altLang="fi-FI" sz="16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Tarkkaavaisuuden osuutta näkötiedon käsittelyssä on tutkittu visuaalisen haun tehtävillä.</a:t>
            </a:r>
          </a:p>
          <a:p>
            <a:pPr marL="457200" indent="-342900">
              <a:spcBef>
                <a:spcPct val="0"/>
              </a:spcBef>
              <a:buClr>
                <a:srgbClr val="000000"/>
              </a:buClr>
              <a:buFont typeface="Calibri" panose="020F0502020204030204" pitchFamily="34" charset="0"/>
              <a:buAutoNum type="arabicPeriod"/>
            </a:pPr>
            <a:endParaRPr lang="fi-FI" altLang="fi-FI" sz="160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  <a:p>
            <a:pPr marL="457200" indent="-342900">
              <a:spcBef>
                <a:spcPct val="0"/>
              </a:spcBef>
              <a:buClr>
                <a:srgbClr val="000000"/>
              </a:buClr>
              <a:buFont typeface="Calibri" panose="020F0502020204030204" pitchFamily="34" charset="0"/>
              <a:buAutoNum type="arabicPeriod"/>
            </a:pPr>
            <a:r>
              <a:rPr lang="fi-FI" altLang="fi-FI" sz="16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Näköärsykkeiden yksittäisten piirteiden, kuten värin ja muodon havaitseminen vaatii tarkkaavaisuutta.</a:t>
            </a:r>
          </a:p>
          <a:p>
            <a:pPr marL="457200" indent="-342900">
              <a:spcBef>
                <a:spcPct val="0"/>
              </a:spcBef>
              <a:buClr>
                <a:srgbClr val="000000"/>
              </a:buClr>
              <a:buFont typeface="Calibri" panose="020F0502020204030204" pitchFamily="34" charset="0"/>
              <a:buAutoNum type="arabicPeriod"/>
            </a:pPr>
            <a:endParaRPr lang="fi-FI" altLang="fi-FI" sz="160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  <a:p>
            <a:pPr marL="457200" indent="-342900">
              <a:spcBef>
                <a:spcPct val="0"/>
              </a:spcBef>
              <a:buClr>
                <a:srgbClr val="000000"/>
              </a:buClr>
              <a:buFont typeface="Calibri" panose="020F0502020204030204" pitchFamily="34" charset="0"/>
              <a:buAutoNum type="arabicPeriod"/>
            </a:pPr>
            <a:r>
              <a:rPr lang="fi-FI" altLang="fi-FI" sz="16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Ihminen voi suunnata tarkkaavaisuutensa vain yhteen asiaan kerrallaan.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hape 227">
            <a:extLst>
              <a:ext uri="{FF2B5EF4-FFF2-40B4-BE49-F238E27FC236}">
                <a16:creationId xmlns:a16="http://schemas.microsoft.com/office/drawing/2014/main" id="{9DE02BD6-304E-4B30-9E0C-263DA0F6B91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352800" y="685800"/>
            <a:ext cx="5868988" cy="1143000"/>
          </a:xfrm>
        </p:spPr>
        <p:txBody>
          <a:bodyPr/>
          <a:lstStyle/>
          <a:p>
            <a:pPr>
              <a:spcBef>
                <a:spcPct val="0"/>
              </a:spcBef>
              <a:buClr>
                <a:srgbClr val="000000"/>
              </a:buClr>
              <a:buFont typeface="Calibri" panose="020F0502020204030204" pitchFamily="34" charset="0"/>
              <a:buNone/>
            </a:pPr>
            <a:r>
              <a:rPr lang="fi-FI" altLang="fi-FI" sz="36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Oikein vai väärin?</a:t>
            </a:r>
            <a:br>
              <a:rPr lang="fi-FI" altLang="fi-FI" sz="36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</a:br>
            <a:r>
              <a:rPr lang="fi-FI" altLang="fi-FI" sz="36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Korjaa väärät väittämät.</a:t>
            </a:r>
          </a:p>
        </p:txBody>
      </p:sp>
      <p:sp>
        <p:nvSpPr>
          <p:cNvPr id="33795" name="Shape 228">
            <a:extLst>
              <a:ext uri="{FF2B5EF4-FFF2-40B4-BE49-F238E27FC236}">
                <a16:creationId xmlns:a16="http://schemas.microsoft.com/office/drawing/2014/main" id="{7F675CA4-979B-4930-9C44-18A8972FC98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524000" y="2057401"/>
            <a:ext cx="8629650" cy="4264025"/>
          </a:xfrm>
        </p:spPr>
        <p:txBody>
          <a:bodyPr/>
          <a:lstStyle/>
          <a:p>
            <a:pPr marL="730250" indent="-342900">
              <a:lnSpc>
                <a:spcPct val="115000"/>
              </a:lnSpc>
              <a:spcBef>
                <a:spcPct val="0"/>
              </a:spcBef>
              <a:buClr>
                <a:srgbClr val="000000"/>
              </a:buClr>
              <a:buFontTx/>
              <a:buAutoNum type="arabicPeriod" startAt="8"/>
            </a:pPr>
            <a:r>
              <a:rPr lang="fi-FI" altLang="fi-FI" sz="18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Moniresurssiteorian mukaan tehtävien yhdistäminen on helppoa, jos ne vaativat erityyppisiä resursseja.</a:t>
            </a:r>
          </a:p>
          <a:p>
            <a:pPr marL="730250" indent="-342900">
              <a:lnSpc>
                <a:spcPct val="115000"/>
              </a:lnSpc>
              <a:spcBef>
                <a:spcPct val="0"/>
              </a:spcBef>
              <a:buClr>
                <a:srgbClr val="000000"/>
              </a:buClr>
              <a:buFontTx/>
              <a:buAutoNum type="arabicPeriod" startAt="8"/>
            </a:pPr>
            <a:endParaRPr lang="fi-FI" altLang="fi-FI" sz="180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  <a:p>
            <a:pPr marL="730250" indent="-342900">
              <a:lnSpc>
                <a:spcPct val="115000"/>
              </a:lnSpc>
              <a:spcBef>
                <a:spcPct val="0"/>
              </a:spcBef>
              <a:buClr>
                <a:srgbClr val="000000"/>
              </a:buClr>
              <a:buFontTx/>
              <a:buAutoNum type="arabicPeriod" startAt="8"/>
            </a:pPr>
            <a:r>
              <a:rPr lang="fi-FI" altLang="fi-FI" sz="18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Automaattinen tiedonkäsittely on joustavaa.</a:t>
            </a:r>
          </a:p>
          <a:p>
            <a:pPr marL="730250" indent="-342900">
              <a:lnSpc>
                <a:spcPct val="115000"/>
              </a:lnSpc>
              <a:spcBef>
                <a:spcPct val="0"/>
              </a:spcBef>
              <a:buClr>
                <a:srgbClr val="000000"/>
              </a:buClr>
              <a:buFontTx/>
              <a:buAutoNum type="arabicPeriod" startAt="8"/>
            </a:pPr>
            <a:endParaRPr lang="fi-FI" altLang="fi-FI" sz="180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  <a:p>
            <a:pPr marL="730250" indent="-342900">
              <a:lnSpc>
                <a:spcPct val="115000"/>
              </a:lnSpc>
              <a:spcBef>
                <a:spcPct val="0"/>
              </a:spcBef>
              <a:buClr>
                <a:srgbClr val="000000"/>
              </a:buClr>
              <a:buFontTx/>
              <a:buAutoNum type="arabicPeriod" startAt="8"/>
            </a:pPr>
            <a:r>
              <a:rPr lang="fi-FI" altLang="fi-FI" sz="18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Stroop-ilmiö kuvaa automaattisen tiedonkäsittelyn hyödyllisyyttä.</a:t>
            </a:r>
          </a:p>
          <a:p>
            <a:pPr marL="730250" indent="-342900">
              <a:lnSpc>
                <a:spcPct val="115000"/>
              </a:lnSpc>
              <a:spcBef>
                <a:spcPct val="0"/>
              </a:spcBef>
              <a:buClr>
                <a:srgbClr val="000000"/>
              </a:buClr>
              <a:buFontTx/>
              <a:buAutoNum type="arabicPeriod" startAt="8"/>
            </a:pPr>
            <a:endParaRPr lang="fi-FI" altLang="fi-FI" sz="180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  <a:p>
            <a:pPr marL="730250" indent="-342900">
              <a:lnSpc>
                <a:spcPct val="115000"/>
              </a:lnSpc>
              <a:spcBef>
                <a:spcPct val="0"/>
              </a:spcBef>
              <a:buClr>
                <a:srgbClr val="000000"/>
              </a:buClr>
              <a:buFontTx/>
              <a:buAutoNum type="arabicPeriod" startAt="8"/>
            </a:pPr>
            <a:r>
              <a:rPr lang="fi-FI" altLang="fi-FI" sz="18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Tehokas tiedonkäsittely edellyttää valppautta.</a:t>
            </a:r>
          </a:p>
          <a:p>
            <a:pPr marL="730250" indent="-342900">
              <a:lnSpc>
                <a:spcPct val="115000"/>
              </a:lnSpc>
              <a:spcBef>
                <a:spcPct val="0"/>
              </a:spcBef>
              <a:buClr>
                <a:srgbClr val="000000"/>
              </a:buClr>
              <a:buFontTx/>
              <a:buAutoNum type="arabicPeriod" startAt="8"/>
            </a:pPr>
            <a:endParaRPr lang="fi-FI" altLang="fi-FI" sz="180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  <a:p>
            <a:pPr marL="730250" indent="-342900">
              <a:lnSpc>
                <a:spcPct val="115000"/>
              </a:lnSpc>
              <a:spcBef>
                <a:spcPct val="0"/>
              </a:spcBef>
              <a:buClr>
                <a:srgbClr val="000000"/>
              </a:buClr>
              <a:buFontTx/>
              <a:buAutoNum type="arabicPeriod" startAt="8"/>
            </a:pPr>
            <a:r>
              <a:rPr lang="fi-FI" altLang="fi-FI" sz="18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Noin joka viides lapsi kärsii tarkkaavaisuuden ja keskittymisen ongelmista.</a:t>
            </a:r>
          </a:p>
          <a:p>
            <a:pPr marL="730250" indent="-342900">
              <a:lnSpc>
                <a:spcPct val="115000"/>
              </a:lnSpc>
              <a:spcBef>
                <a:spcPct val="0"/>
              </a:spcBef>
              <a:buClr>
                <a:srgbClr val="000000"/>
              </a:buClr>
              <a:buFontTx/>
              <a:buAutoNum type="arabicPeriod" startAt="8"/>
            </a:pPr>
            <a:endParaRPr lang="fi-FI" altLang="fi-FI" sz="180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  <a:p>
            <a:pPr marL="730250" indent="-342900">
              <a:lnSpc>
                <a:spcPct val="115000"/>
              </a:lnSpc>
              <a:spcBef>
                <a:spcPct val="0"/>
              </a:spcBef>
              <a:buClr>
                <a:srgbClr val="000000"/>
              </a:buClr>
              <a:buFontTx/>
              <a:buAutoNum type="arabicPeriod" startAt="8"/>
            </a:pPr>
            <a:r>
              <a:rPr lang="fi-FI" altLang="fi-FI" sz="18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ADHD:n riskiä lisää äidin raskaudenaikainen tupakointi. </a:t>
            </a:r>
          </a:p>
          <a:p>
            <a:pPr marL="730250" indent="-342900">
              <a:lnSpc>
                <a:spcPct val="115000"/>
              </a:lnSpc>
              <a:spcBef>
                <a:spcPct val="0"/>
              </a:spcBef>
              <a:buClr>
                <a:srgbClr val="000000"/>
              </a:buClr>
              <a:buSzPct val="61000"/>
              <a:buNone/>
            </a:pPr>
            <a:r>
              <a:rPr lang="fi-FI" altLang="fi-FI" sz="18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 </a:t>
            </a:r>
          </a:p>
          <a:p>
            <a:pPr marL="730250" indent="-342900">
              <a:spcBef>
                <a:spcPct val="0"/>
              </a:spcBef>
              <a:buClr>
                <a:srgbClr val="000000"/>
              </a:buClr>
              <a:buNone/>
            </a:pPr>
            <a:endParaRPr lang="fi-FI" altLang="fi-FI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hape 54">
            <a:extLst>
              <a:ext uri="{FF2B5EF4-FFF2-40B4-BE49-F238E27FC236}">
                <a16:creationId xmlns:a16="http://schemas.microsoft.com/office/drawing/2014/main" id="{21B68C81-B0E3-45BC-83BF-060ED870A403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2208214" y="1916113"/>
            <a:ext cx="7920037" cy="2736850"/>
          </a:xfrm>
        </p:spPr>
        <p:txBody>
          <a:bodyPr>
            <a:normAutofit fontScale="90000"/>
          </a:bodyPr>
          <a:lstStyle/>
          <a:p>
            <a:pPr eaLnBrk="1" hangingPunct="1">
              <a:spcBef>
                <a:spcPct val="0"/>
              </a:spcBef>
              <a:buClr>
                <a:srgbClr val="000000"/>
              </a:buClr>
              <a:buSzTx/>
            </a:pPr>
            <a:r>
              <a:rPr lang="fi-FI" altLang="fi-FI" sz="2800">
                <a:solidFill>
                  <a:srgbClr val="FFC000"/>
                </a:solidFill>
                <a:latin typeface="Calibri" panose="020F0502020204030204" pitchFamily="34" charset="0"/>
                <a:cs typeface="Arial" panose="020B0604020202020204" pitchFamily="34" charset="0"/>
                <a:sym typeface="Calibri" panose="020F0502020204030204" pitchFamily="34" charset="0"/>
              </a:rPr>
              <a:t>Skeema 3</a:t>
            </a:r>
            <a:br>
              <a:rPr lang="fi-FI" altLang="fi-FI" sz="2800">
                <a:solidFill>
                  <a:srgbClr val="E36C09"/>
                </a:solidFill>
                <a:latin typeface="Calibri" panose="020F0502020204030204" pitchFamily="34" charset="0"/>
                <a:cs typeface="Arial" panose="020B0604020202020204" pitchFamily="34" charset="0"/>
                <a:sym typeface="Calibri" panose="020F0502020204030204" pitchFamily="34" charset="0"/>
              </a:rPr>
            </a:br>
            <a:r>
              <a:rPr lang="fi-FI" altLang="fi-FI" sz="2800">
                <a:latin typeface="Calibri" panose="020F0502020204030204" pitchFamily="34" charset="0"/>
                <a:cs typeface="Arial" panose="020B0604020202020204" pitchFamily="34" charset="0"/>
                <a:sym typeface="Calibri" panose="020F0502020204030204" pitchFamily="34" charset="0"/>
              </a:rPr>
              <a:t>Koko kurssin aineisto</a:t>
            </a:r>
            <a:br>
              <a:rPr lang="fi-FI" altLang="fi-FI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fi-FI" altLang="fi-FI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i-FI" altLang="fi-FI" sz="2800">
                <a:solidFill>
                  <a:srgbClr val="FFC000"/>
                </a:solidFill>
                <a:latin typeface="Calibri" panose="020F0502020204030204" pitchFamily="34" charset="0"/>
                <a:cs typeface="Arial" panose="020B0604020202020204" pitchFamily="34" charset="0"/>
                <a:sym typeface="Calibri" panose="020F0502020204030204" pitchFamily="34" charset="0"/>
              </a:rPr>
              <a:t>Mitä jäi mieleen?</a:t>
            </a:r>
            <a:br>
              <a:rPr lang="fi-FI" altLang="fi-FI" sz="2800">
                <a:solidFill>
                  <a:srgbClr val="FFC000"/>
                </a:solidFill>
                <a:latin typeface="Calibri" panose="020F0502020204030204" pitchFamily="34" charset="0"/>
                <a:cs typeface="Arial" panose="020B0604020202020204" pitchFamily="34" charset="0"/>
                <a:sym typeface="Calibri" panose="020F0502020204030204" pitchFamily="34" charset="0"/>
              </a:rPr>
            </a:br>
            <a:br>
              <a:rPr lang="fi-FI" altLang="fi-FI" sz="2800">
                <a:solidFill>
                  <a:srgbClr val="FFC000"/>
                </a:solidFill>
                <a:latin typeface="Calibri" panose="020F0502020204030204" pitchFamily="34" charset="0"/>
                <a:cs typeface="Arial" panose="020B0604020202020204" pitchFamily="34" charset="0"/>
                <a:sym typeface="Calibri" panose="020F0502020204030204" pitchFamily="34" charset="0"/>
              </a:rPr>
            </a:br>
            <a:r>
              <a:rPr lang="fi-FI" altLang="fi-FI" sz="2800">
                <a:latin typeface="Calibri" panose="020F0502020204030204" pitchFamily="34" charset="0"/>
                <a:cs typeface="Arial" panose="020B0604020202020204" pitchFamily="34" charset="0"/>
                <a:sym typeface="Calibri" panose="020F0502020204030204" pitchFamily="34" charset="0"/>
              </a:rPr>
              <a:t>V Mihin muistia tarvitaan?</a:t>
            </a:r>
            <a:endParaRPr lang="fi-FI" altLang="fi-FI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hape 262">
            <a:extLst>
              <a:ext uri="{FF2B5EF4-FFF2-40B4-BE49-F238E27FC236}">
                <a16:creationId xmlns:a16="http://schemas.microsoft.com/office/drawing/2014/main" id="{52649528-4A94-4E84-B675-F5DF35C2041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981200" y="549275"/>
            <a:ext cx="8229600" cy="1143000"/>
          </a:xfrm>
        </p:spPr>
        <p:txBody>
          <a:bodyPr/>
          <a:lstStyle/>
          <a:p>
            <a:pPr>
              <a:spcBef>
                <a:spcPct val="0"/>
              </a:spcBef>
              <a:buClr>
                <a:srgbClr val="000000"/>
              </a:buClr>
              <a:buFont typeface="Calibri" panose="020F0502020204030204" pitchFamily="34" charset="0"/>
              <a:buNone/>
            </a:pPr>
            <a:r>
              <a:rPr lang="fi-FI" altLang="fi-FI" sz="36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Ohjeet tehtävään</a:t>
            </a:r>
          </a:p>
        </p:txBody>
      </p:sp>
      <p:sp>
        <p:nvSpPr>
          <p:cNvPr id="38915" name="Shape 263">
            <a:extLst>
              <a:ext uri="{FF2B5EF4-FFF2-40B4-BE49-F238E27FC236}">
                <a16:creationId xmlns:a16="http://schemas.microsoft.com/office/drawing/2014/main" id="{CFF45DD9-DF8A-48AE-A8DA-F1FA30EC339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981200" y="1916113"/>
            <a:ext cx="8229600" cy="4210050"/>
          </a:xfrm>
        </p:spPr>
        <p:txBody>
          <a:bodyPr/>
          <a:lstStyle/>
          <a:p>
            <a:pPr marL="457200"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fi-FI" altLang="fi-FI" sz="22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Kirjoita lyhyt essee, jossa pohdit omaa oppimistasi ja opiskeluasi.</a:t>
            </a:r>
          </a:p>
          <a:p>
            <a:pPr marL="457200"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endParaRPr lang="fi-FI" altLang="fi-FI" sz="220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  <a:p>
            <a:pPr marL="457200"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fi-FI" altLang="fi-FI" sz="22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Esseessä on käytettävä seuraavia käsitteitä:</a:t>
            </a:r>
          </a:p>
          <a:p>
            <a:pPr marL="914400" lvl="1" indent="-381000">
              <a:spcBef>
                <a:spcPct val="0"/>
              </a:spcBef>
              <a:buClr>
                <a:srgbClr val="000000"/>
              </a:buClr>
              <a:buFontTx/>
              <a:buChar char="–"/>
            </a:pPr>
            <a:r>
              <a:rPr lang="fi-FI" altLang="fi-FI" sz="22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sensorinen muisti</a:t>
            </a:r>
          </a:p>
          <a:p>
            <a:pPr marL="914400" lvl="1" indent="-381000">
              <a:spcBef>
                <a:spcPct val="0"/>
              </a:spcBef>
              <a:buClr>
                <a:srgbClr val="000000"/>
              </a:buClr>
              <a:buFontTx/>
              <a:buChar char="–"/>
            </a:pPr>
            <a:r>
              <a:rPr lang="fi-FI" altLang="fi-FI" sz="22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työmuisti</a:t>
            </a:r>
          </a:p>
          <a:p>
            <a:pPr marL="914400" lvl="1" indent="-381000">
              <a:spcBef>
                <a:spcPct val="0"/>
              </a:spcBef>
              <a:buClr>
                <a:srgbClr val="000000"/>
              </a:buClr>
              <a:buFontTx/>
              <a:buChar char="–"/>
            </a:pPr>
            <a:r>
              <a:rPr lang="fi-FI" altLang="fi-FI" sz="22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säilömuisti</a:t>
            </a:r>
          </a:p>
          <a:p>
            <a:pPr marL="914400" lvl="1" indent="-381000">
              <a:spcBef>
                <a:spcPct val="0"/>
              </a:spcBef>
              <a:buClr>
                <a:srgbClr val="000000"/>
              </a:buClr>
              <a:buFontTx/>
              <a:buChar char="–"/>
            </a:pPr>
            <a:r>
              <a:rPr lang="fi-FI" altLang="fi-FI" sz="22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mieltämisyksikkö</a:t>
            </a:r>
          </a:p>
          <a:p>
            <a:pPr marL="914400" lvl="1" indent="-381000">
              <a:spcBef>
                <a:spcPct val="0"/>
              </a:spcBef>
              <a:buClr>
                <a:srgbClr val="000000"/>
              </a:buClr>
              <a:buFontTx/>
              <a:buChar char="–"/>
            </a:pPr>
            <a:r>
              <a:rPr lang="fi-FI" altLang="fi-FI" sz="22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hippokampus</a:t>
            </a:r>
          </a:p>
          <a:p>
            <a:pPr marL="914400" lvl="1" indent="-381000">
              <a:spcBef>
                <a:spcPct val="0"/>
              </a:spcBef>
              <a:buClr>
                <a:srgbClr val="000000"/>
              </a:buClr>
              <a:buFontTx/>
              <a:buChar char="–"/>
            </a:pPr>
            <a:r>
              <a:rPr lang="fi-FI" altLang="fi-FI" sz="22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otsalohkot</a:t>
            </a:r>
          </a:p>
          <a:p>
            <a:pPr marL="914400" lvl="1" indent="-381000">
              <a:spcBef>
                <a:spcPct val="0"/>
              </a:spcBef>
              <a:buClr>
                <a:srgbClr val="000000"/>
              </a:buClr>
              <a:buFontTx/>
              <a:buChar char="–"/>
            </a:pPr>
            <a:r>
              <a:rPr lang="fi-FI" altLang="fi-FI" sz="22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konstruktiivisuus</a:t>
            </a:r>
          </a:p>
          <a:p>
            <a:pPr marL="914400" lvl="1" indent="-381000">
              <a:spcBef>
                <a:spcPct val="0"/>
              </a:spcBef>
              <a:buClr>
                <a:srgbClr val="000000"/>
              </a:buClr>
              <a:buFontTx/>
              <a:buChar char="–"/>
            </a:pPr>
            <a:r>
              <a:rPr lang="fi-FI" altLang="fi-FI" sz="22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asiamuisti</a:t>
            </a:r>
          </a:p>
          <a:p>
            <a:pPr marL="914400" lvl="1" indent="-381000">
              <a:spcBef>
                <a:spcPct val="0"/>
              </a:spcBef>
              <a:buClr>
                <a:srgbClr val="000000"/>
              </a:buClr>
              <a:buFontTx/>
              <a:buChar char="–"/>
            </a:pPr>
            <a:r>
              <a:rPr lang="fi-FI" altLang="fi-FI" sz="22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taitomuisti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hape 54">
            <a:extLst>
              <a:ext uri="{FF2B5EF4-FFF2-40B4-BE49-F238E27FC236}">
                <a16:creationId xmlns:a16="http://schemas.microsoft.com/office/drawing/2014/main" id="{8FDAC194-DD6D-45ED-B525-47F0CE2AE14B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2208214" y="1916113"/>
            <a:ext cx="7920037" cy="2736850"/>
          </a:xfrm>
        </p:spPr>
        <p:txBody>
          <a:bodyPr>
            <a:normAutofit fontScale="90000"/>
          </a:bodyPr>
          <a:lstStyle/>
          <a:p>
            <a:pPr eaLnBrk="1" hangingPunct="1">
              <a:spcBef>
                <a:spcPct val="0"/>
              </a:spcBef>
              <a:buClr>
                <a:srgbClr val="000000"/>
              </a:buClr>
              <a:buSzTx/>
            </a:pPr>
            <a:r>
              <a:rPr lang="fi-FI" altLang="fi-FI" sz="2800">
                <a:solidFill>
                  <a:srgbClr val="FFC000"/>
                </a:solidFill>
                <a:latin typeface="Calibri" panose="020F0502020204030204" pitchFamily="34" charset="0"/>
                <a:cs typeface="Arial" panose="020B0604020202020204" pitchFamily="34" charset="0"/>
                <a:sym typeface="Calibri" panose="020F0502020204030204" pitchFamily="34" charset="0"/>
              </a:rPr>
              <a:t>Skeema 3</a:t>
            </a:r>
            <a:br>
              <a:rPr lang="fi-FI" altLang="fi-FI" sz="2800">
                <a:solidFill>
                  <a:srgbClr val="E36C09"/>
                </a:solidFill>
                <a:latin typeface="Calibri" panose="020F0502020204030204" pitchFamily="34" charset="0"/>
                <a:cs typeface="Arial" panose="020B0604020202020204" pitchFamily="34" charset="0"/>
                <a:sym typeface="Calibri" panose="020F0502020204030204" pitchFamily="34" charset="0"/>
              </a:rPr>
            </a:br>
            <a:r>
              <a:rPr lang="fi-FI" altLang="fi-FI" sz="2800">
                <a:latin typeface="Calibri" panose="020F0502020204030204" pitchFamily="34" charset="0"/>
                <a:cs typeface="Arial" panose="020B0604020202020204" pitchFamily="34" charset="0"/>
                <a:sym typeface="Calibri" panose="020F0502020204030204" pitchFamily="34" charset="0"/>
              </a:rPr>
              <a:t>Koko kurssin aineisto</a:t>
            </a:r>
            <a:br>
              <a:rPr lang="fi-FI" altLang="fi-FI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fi-FI" altLang="fi-FI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i-FI" altLang="fi-FI" sz="2800">
                <a:solidFill>
                  <a:srgbClr val="FFC000"/>
                </a:solidFill>
                <a:latin typeface="Calibri" panose="020F0502020204030204" pitchFamily="34" charset="0"/>
                <a:cs typeface="Arial" panose="020B0604020202020204" pitchFamily="34" charset="0"/>
                <a:sym typeface="Calibri" panose="020F0502020204030204" pitchFamily="34" charset="0"/>
              </a:rPr>
              <a:t>Mitä jäi mieleen?</a:t>
            </a:r>
            <a:br>
              <a:rPr lang="fi-FI" altLang="fi-FI" sz="2800">
                <a:solidFill>
                  <a:srgbClr val="FFC000"/>
                </a:solidFill>
                <a:latin typeface="Calibri" panose="020F0502020204030204" pitchFamily="34" charset="0"/>
                <a:cs typeface="Arial" panose="020B0604020202020204" pitchFamily="34" charset="0"/>
                <a:sym typeface="Calibri" panose="020F0502020204030204" pitchFamily="34" charset="0"/>
              </a:rPr>
            </a:br>
            <a:br>
              <a:rPr lang="fi-FI" altLang="fi-FI" sz="2800">
                <a:solidFill>
                  <a:srgbClr val="FFC000"/>
                </a:solidFill>
                <a:latin typeface="Calibri" panose="020F0502020204030204" pitchFamily="34" charset="0"/>
                <a:cs typeface="Arial" panose="020B0604020202020204" pitchFamily="34" charset="0"/>
                <a:sym typeface="Calibri" panose="020F0502020204030204" pitchFamily="34" charset="0"/>
              </a:rPr>
            </a:br>
            <a:r>
              <a:rPr lang="fi-FI" altLang="fi-FI" sz="2800">
                <a:latin typeface="Calibri" panose="020F0502020204030204" pitchFamily="34" charset="0"/>
                <a:cs typeface="Arial" panose="020B0604020202020204" pitchFamily="34" charset="0"/>
                <a:sym typeface="Calibri" panose="020F0502020204030204" pitchFamily="34" charset="0"/>
              </a:rPr>
              <a:t>VI Vaativa tiedonkäsittely on ihmiselle ominaista</a:t>
            </a:r>
            <a:endParaRPr lang="fi-FI" altLang="fi-FI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hape 276">
            <a:extLst>
              <a:ext uri="{FF2B5EF4-FFF2-40B4-BE49-F238E27FC236}">
                <a16:creationId xmlns:a16="http://schemas.microsoft.com/office/drawing/2014/main" id="{6795BA71-DC35-40A7-920F-3A6A3CC5941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989138" y="620713"/>
            <a:ext cx="8229600" cy="1143000"/>
          </a:xfrm>
        </p:spPr>
        <p:txBody>
          <a:bodyPr/>
          <a:lstStyle/>
          <a:p>
            <a:pPr>
              <a:spcBef>
                <a:spcPct val="0"/>
              </a:spcBef>
              <a:buClr>
                <a:srgbClr val="000000"/>
              </a:buClr>
              <a:buFont typeface="Calibri" panose="020F0502020204030204" pitchFamily="34" charset="0"/>
              <a:buNone/>
            </a:pPr>
            <a:r>
              <a:rPr lang="fi-FI" altLang="fi-FI" sz="36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Määrittele lyhyesti</a:t>
            </a:r>
          </a:p>
        </p:txBody>
      </p:sp>
      <p:sp>
        <p:nvSpPr>
          <p:cNvPr id="40963" name="Shape 277">
            <a:extLst>
              <a:ext uri="{FF2B5EF4-FFF2-40B4-BE49-F238E27FC236}">
                <a16:creationId xmlns:a16="http://schemas.microsoft.com/office/drawing/2014/main" id="{D38590CB-C229-4F46-8DBE-30E81DD536B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981200" y="1989139"/>
            <a:ext cx="8229600" cy="4137025"/>
          </a:xfrm>
        </p:spPr>
        <p:txBody>
          <a:bodyPr/>
          <a:lstStyle/>
          <a:p>
            <a:pPr marL="685800" indent="-457200">
              <a:lnSpc>
                <a:spcPct val="150000"/>
              </a:lnSpc>
              <a:spcBef>
                <a:spcPct val="0"/>
              </a:spcBef>
              <a:buClr>
                <a:srgbClr val="000000"/>
              </a:buClr>
              <a:buFontTx/>
              <a:buAutoNum type="alphaLcParenR"/>
            </a:pPr>
            <a:r>
              <a:rPr lang="fi-FI" altLang="fi-FI" sz="22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ajattelu</a:t>
            </a:r>
          </a:p>
          <a:p>
            <a:pPr marL="685800" indent="-457200">
              <a:lnSpc>
                <a:spcPct val="150000"/>
              </a:lnSpc>
              <a:spcBef>
                <a:spcPct val="0"/>
              </a:spcBef>
              <a:buClr>
                <a:srgbClr val="000000"/>
              </a:buClr>
              <a:buFontTx/>
              <a:buAutoNum type="alphaLcParenR"/>
            </a:pPr>
            <a:r>
              <a:rPr lang="fi-FI" altLang="fi-FI" sz="22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päättely</a:t>
            </a:r>
          </a:p>
          <a:p>
            <a:pPr marL="685800" indent="-457200">
              <a:lnSpc>
                <a:spcPct val="150000"/>
              </a:lnSpc>
              <a:spcBef>
                <a:spcPct val="0"/>
              </a:spcBef>
              <a:buClr>
                <a:srgbClr val="000000"/>
              </a:buClr>
              <a:buFontTx/>
              <a:buAutoNum type="alphaLcParenR"/>
            </a:pPr>
            <a:r>
              <a:rPr lang="fi-FI" altLang="fi-FI" sz="22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deduktiivinen päättely</a:t>
            </a:r>
          </a:p>
          <a:p>
            <a:pPr marL="685800" indent="-457200">
              <a:lnSpc>
                <a:spcPct val="150000"/>
              </a:lnSpc>
              <a:spcBef>
                <a:spcPct val="0"/>
              </a:spcBef>
              <a:buClr>
                <a:srgbClr val="000000"/>
              </a:buClr>
              <a:buFontTx/>
              <a:buAutoNum type="alphaLcParenR"/>
            </a:pPr>
            <a:r>
              <a:rPr lang="fi-FI" altLang="fi-FI" sz="22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induktiivinen päättely</a:t>
            </a:r>
          </a:p>
          <a:p>
            <a:pPr marL="685800" indent="-457200">
              <a:lnSpc>
                <a:spcPct val="150000"/>
              </a:lnSpc>
              <a:spcBef>
                <a:spcPct val="0"/>
              </a:spcBef>
              <a:buClr>
                <a:srgbClr val="000000"/>
              </a:buClr>
              <a:buFontTx/>
              <a:buAutoNum type="alphaLcParenR"/>
            </a:pPr>
            <a:r>
              <a:rPr lang="fi-FI" altLang="fi-FI" sz="22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päätöksenteko</a:t>
            </a:r>
          </a:p>
          <a:p>
            <a:pPr marL="685800" indent="-457200">
              <a:lnSpc>
                <a:spcPct val="150000"/>
              </a:lnSpc>
              <a:spcBef>
                <a:spcPct val="0"/>
              </a:spcBef>
              <a:buClr>
                <a:srgbClr val="000000"/>
              </a:buClr>
              <a:buFontTx/>
              <a:buAutoNum type="alphaLcParenR"/>
            </a:pPr>
            <a:r>
              <a:rPr lang="fi-FI" altLang="fi-FI" sz="22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ongelmanratkaisu</a:t>
            </a:r>
          </a:p>
          <a:p>
            <a:pPr marL="685800" indent="-457200">
              <a:lnSpc>
                <a:spcPct val="150000"/>
              </a:lnSpc>
              <a:spcBef>
                <a:spcPct val="0"/>
              </a:spcBef>
              <a:buClr>
                <a:srgbClr val="000000"/>
              </a:buClr>
              <a:buFontTx/>
              <a:buAutoNum type="alphaLcParenR"/>
            </a:pPr>
            <a:r>
              <a:rPr lang="fi-FI" altLang="fi-FI" sz="22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asiantuntijuus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hape 101">
            <a:extLst>
              <a:ext uri="{FF2B5EF4-FFF2-40B4-BE49-F238E27FC236}">
                <a16:creationId xmlns:a16="http://schemas.microsoft.com/office/drawing/2014/main" id="{882A4A30-CFB7-4C45-AC91-AF51ED0A3CB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782888" y="1916114"/>
            <a:ext cx="2952750" cy="1512887"/>
          </a:xfrm>
        </p:spPr>
        <p:txBody>
          <a:bodyPr vert="horz" lIns="91440" tIns="45700" rIns="91440" bIns="45700" rtlCol="0">
            <a:normAutofit lnSpcReduction="10000"/>
          </a:bodyPr>
          <a:lstStyle/>
          <a:p>
            <a:pPr marL="285750" indent="-285750">
              <a:spcBef>
                <a:spcPts val="475"/>
              </a:spcBef>
              <a:buClr>
                <a:srgbClr val="000000"/>
              </a:buClr>
              <a:buFontTx/>
              <a:buChar char="•"/>
            </a:pPr>
            <a:r>
              <a:rPr lang="fi-FI" altLang="fi-FI" sz="18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työmuisti</a:t>
            </a:r>
          </a:p>
          <a:p>
            <a:pPr marL="285750" indent="-285750">
              <a:spcBef>
                <a:spcPts val="475"/>
              </a:spcBef>
              <a:buClr>
                <a:srgbClr val="000000"/>
              </a:buClr>
              <a:buFontTx/>
              <a:buChar char="•"/>
            </a:pPr>
            <a:r>
              <a:rPr lang="fi-FI" altLang="fi-FI" sz="18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havaitseminen</a:t>
            </a:r>
          </a:p>
          <a:p>
            <a:pPr marL="285750" indent="-285750">
              <a:spcBef>
                <a:spcPts val="475"/>
              </a:spcBef>
              <a:buClr>
                <a:srgbClr val="000000"/>
              </a:buClr>
              <a:buFontTx/>
              <a:buChar char="•"/>
            </a:pPr>
            <a:r>
              <a:rPr lang="fi-FI" altLang="fi-FI" sz="18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tiedon tallentaminen</a:t>
            </a:r>
          </a:p>
          <a:p>
            <a:pPr marL="285750" indent="-285750">
              <a:spcBef>
                <a:spcPts val="475"/>
              </a:spcBef>
              <a:buClr>
                <a:srgbClr val="000000"/>
              </a:buClr>
              <a:buFontTx/>
              <a:buChar char="•"/>
            </a:pPr>
            <a:r>
              <a:rPr lang="fi-FI" altLang="fi-FI" sz="18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tiedon hakeminen</a:t>
            </a:r>
          </a:p>
          <a:p>
            <a:pPr marL="285750" indent="-285750">
              <a:spcBef>
                <a:spcPts val="475"/>
              </a:spcBef>
              <a:buClr>
                <a:srgbClr val="000000"/>
              </a:buClr>
              <a:buFontTx/>
              <a:buChar char="•"/>
            </a:pPr>
            <a:r>
              <a:rPr lang="fi-FI" altLang="fi-FI" sz="18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mind-body-ongelma</a:t>
            </a:r>
          </a:p>
          <a:p>
            <a:pPr marL="285750" indent="-285750">
              <a:spcBef>
                <a:spcPts val="475"/>
              </a:spcBef>
              <a:buClr>
                <a:srgbClr val="000000"/>
              </a:buClr>
              <a:buFontTx/>
              <a:buChar char="•"/>
            </a:pPr>
            <a:endParaRPr lang="fi-FI" altLang="fi-FI" sz="180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pic>
        <p:nvPicPr>
          <p:cNvPr id="15363" name="Shape 102">
            <a:extLst>
              <a:ext uri="{FF2B5EF4-FFF2-40B4-BE49-F238E27FC236}">
                <a16:creationId xmlns:a16="http://schemas.microsoft.com/office/drawing/2014/main" id="{736D8099-EB66-4A43-B196-FC05D3524492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1088" y="3857626"/>
            <a:ext cx="7200900" cy="2379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4" name="TextBox 1">
            <a:extLst>
              <a:ext uri="{FF2B5EF4-FFF2-40B4-BE49-F238E27FC236}">
                <a16:creationId xmlns:a16="http://schemas.microsoft.com/office/drawing/2014/main" id="{338EDA11-1B7C-42D1-8074-7F41ED64F0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7850" y="908050"/>
            <a:ext cx="87122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37931725" indent="-37474525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/>
            <a:r>
              <a:rPr lang="fi-FI" altLang="fi-FI" sz="2400">
                <a:latin typeface="Calibri" panose="020F0502020204030204" pitchFamily="34" charset="0"/>
                <a:sym typeface="Calibri" panose="020F0502020204030204" pitchFamily="34" charset="0"/>
              </a:rPr>
              <a:t>Selitä, miten yksilö käsittelee tietoa ja miten tiedonkäsittelyä voidaan tutkia. Käytä apunasi seuraavia käsitteitä ja kaavio</a:t>
            </a:r>
            <a:r>
              <a:rPr lang="fi-FI" altLang="fi-FI" sz="2400">
                <a:latin typeface="Calibri" panose="020F0502020204030204" pitchFamily="34" charset="0"/>
              </a:rPr>
              <a:t>ta.</a:t>
            </a:r>
          </a:p>
        </p:txBody>
      </p:sp>
      <p:sp>
        <p:nvSpPr>
          <p:cNvPr id="15365" name="TextBox 2">
            <a:extLst>
              <a:ext uri="{FF2B5EF4-FFF2-40B4-BE49-F238E27FC236}">
                <a16:creationId xmlns:a16="http://schemas.microsoft.com/office/drawing/2014/main" id="{5058D824-0E32-48A2-975C-353D1F8A19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24564" y="1919289"/>
            <a:ext cx="3527425" cy="175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37931725" indent="-37474525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fi-FI" altLang="fi-FI" sz="1800">
                <a:latin typeface="Calibri" panose="020F0502020204030204" pitchFamily="34" charset="0"/>
                <a:sym typeface="Calibri" panose="020F0502020204030204" pitchFamily="34" charset="0"/>
              </a:rPr>
              <a:t>tarkkaavaisuus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altLang="fi-FI" sz="1800">
                <a:latin typeface="Calibri" panose="020F0502020204030204" pitchFamily="34" charset="0"/>
                <a:sym typeface="Calibri" panose="020F0502020204030204" pitchFamily="34" charset="0"/>
              </a:rPr>
              <a:t>säilömuisti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altLang="fi-FI" sz="1800">
                <a:latin typeface="Calibri" panose="020F0502020204030204" pitchFamily="34" charset="0"/>
                <a:sym typeface="Calibri" panose="020F0502020204030204" pitchFamily="34" charset="0"/>
              </a:rPr>
              <a:t>aistit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altLang="fi-FI" sz="1800">
                <a:latin typeface="Calibri" panose="020F0502020204030204" pitchFamily="34" charset="0"/>
                <a:sym typeface="Calibri" panose="020F0502020204030204" pitchFamily="34" charset="0"/>
              </a:rPr>
              <a:t>oppiminen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altLang="fi-FI" sz="1800">
                <a:latin typeface="Calibri" panose="020F0502020204030204" pitchFamily="34" charset="0"/>
                <a:sym typeface="Calibri" panose="020F0502020204030204" pitchFamily="34" charset="0"/>
              </a:rPr>
              <a:t>tiedonkäsittely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altLang="fi-FI" sz="1800">
                <a:latin typeface="Calibri" panose="020F0502020204030204" pitchFamily="34" charset="0"/>
                <a:sym typeface="Calibri" panose="020F0502020204030204" pitchFamily="34" charset="0"/>
              </a:rPr>
              <a:t>kognitiivinen psykologia</a:t>
            </a:r>
            <a:endParaRPr lang="fi-FI" altLang="fi-FI" sz="18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hape 54">
            <a:extLst>
              <a:ext uri="{FF2B5EF4-FFF2-40B4-BE49-F238E27FC236}">
                <a16:creationId xmlns:a16="http://schemas.microsoft.com/office/drawing/2014/main" id="{3AC73637-3A86-488C-8CFE-E03849F9BAEC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2208214" y="1916113"/>
            <a:ext cx="7920037" cy="2736850"/>
          </a:xfrm>
        </p:spPr>
        <p:txBody>
          <a:bodyPr>
            <a:normAutofit fontScale="90000"/>
          </a:bodyPr>
          <a:lstStyle/>
          <a:p>
            <a:pPr eaLnBrk="1" hangingPunct="1">
              <a:spcBef>
                <a:spcPct val="0"/>
              </a:spcBef>
              <a:buClr>
                <a:srgbClr val="000000"/>
              </a:buClr>
              <a:buSzTx/>
            </a:pPr>
            <a:r>
              <a:rPr lang="fi-FI" altLang="fi-FI" sz="2800">
                <a:solidFill>
                  <a:srgbClr val="FFC000"/>
                </a:solidFill>
                <a:latin typeface="Calibri" panose="020F0502020204030204" pitchFamily="34" charset="0"/>
                <a:cs typeface="Arial" panose="020B0604020202020204" pitchFamily="34" charset="0"/>
                <a:sym typeface="Calibri" panose="020F0502020204030204" pitchFamily="34" charset="0"/>
              </a:rPr>
              <a:t>Skeema 3</a:t>
            </a:r>
            <a:br>
              <a:rPr lang="fi-FI" altLang="fi-FI" sz="2800">
                <a:solidFill>
                  <a:srgbClr val="E36C09"/>
                </a:solidFill>
                <a:latin typeface="Calibri" panose="020F0502020204030204" pitchFamily="34" charset="0"/>
                <a:cs typeface="Arial" panose="020B0604020202020204" pitchFamily="34" charset="0"/>
                <a:sym typeface="Calibri" panose="020F0502020204030204" pitchFamily="34" charset="0"/>
              </a:rPr>
            </a:br>
            <a:r>
              <a:rPr lang="fi-FI" altLang="fi-FI" sz="2800">
                <a:latin typeface="Calibri" panose="020F0502020204030204" pitchFamily="34" charset="0"/>
                <a:cs typeface="Arial" panose="020B0604020202020204" pitchFamily="34" charset="0"/>
                <a:sym typeface="Calibri" panose="020F0502020204030204" pitchFamily="34" charset="0"/>
              </a:rPr>
              <a:t>Koko kurssin aineisto</a:t>
            </a:r>
            <a:br>
              <a:rPr lang="fi-FI" altLang="fi-FI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fi-FI" altLang="fi-FI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i-FI" altLang="fi-FI" sz="2800">
                <a:solidFill>
                  <a:srgbClr val="FFC000"/>
                </a:solidFill>
                <a:latin typeface="Calibri" panose="020F0502020204030204" pitchFamily="34" charset="0"/>
                <a:cs typeface="Arial" panose="020B0604020202020204" pitchFamily="34" charset="0"/>
                <a:sym typeface="Calibri" panose="020F0502020204030204" pitchFamily="34" charset="0"/>
              </a:rPr>
              <a:t>Mitä jäi mieleen?</a:t>
            </a:r>
            <a:br>
              <a:rPr lang="fi-FI" altLang="fi-FI" sz="2800">
                <a:solidFill>
                  <a:srgbClr val="FFC000"/>
                </a:solidFill>
                <a:latin typeface="Calibri" panose="020F0502020204030204" pitchFamily="34" charset="0"/>
                <a:cs typeface="Arial" panose="020B0604020202020204" pitchFamily="34" charset="0"/>
                <a:sym typeface="Calibri" panose="020F0502020204030204" pitchFamily="34" charset="0"/>
              </a:rPr>
            </a:br>
            <a:br>
              <a:rPr lang="fi-FI" altLang="fi-FI" sz="2800">
                <a:solidFill>
                  <a:srgbClr val="FFC000"/>
                </a:solidFill>
                <a:latin typeface="Calibri" panose="020F0502020204030204" pitchFamily="34" charset="0"/>
                <a:cs typeface="Arial" panose="020B0604020202020204" pitchFamily="34" charset="0"/>
                <a:sym typeface="Calibri" panose="020F0502020204030204" pitchFamily="34" charset="0"/>
              </a:rPr>
            </a:br>
            <a:r>
              <a:rPr lang="fi-FI" altLang="fi-FI" sz="2800">
                <a:latin typeface="Calibri" panose="020F0502020204030204" pitchFamily="34" charset="0"/>
                <a:cs typeface="Arial" panose="020B0604020202020204" pitchFamily="34" charset="0"/>
                <a:sym typeface="Calibri" panose="020F0502020204030204" pitchFamily="34" charset="0"/>
              </a:rPr>
              <a:t>II Miten aivot toimivat?</a:t>
            </a:r>
            <a:endParaRPr lang="fi-FI" altLang="fi-FI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Shape 121" descr="Q:\Pub\Oppikirjat\Q_716\Skeema 3\Lopulliset kuvat\Luku 2\s. 28 - shutterstock_51148012.jpg">
            <a:extLst>
              <a:ext uri="{FF2B5EF4-FFF2-40B4-BE49-F238E27FC236}">
                <a16:creationId xmlns:a16="http://schemas.microsoft.com/office/drawing/2014/main" id="{D2A25DB8-2FDE-4877-99C7-87ACA31A5E85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07" r="17284"/>
          <a:stretch>
            <a:fillRect/>
          </a:stretch>
        </p:blipFill>
        <p:spPr bwMode="auto">
          <a:xfrm>
            <a:off x="5664201" y="2060575"/>
            <a:ext cx="4824413" cy="391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5" name="Shape 122">
            <a:extLst>
              <a:ext uri="{FF2B5EF4-FFF2-40B4-BE49-F238E27FC236}">
                <a16:creationId xmlns:a16="http://schemas.microsoft.com/office/drawing/2014/main" id="{EAF3AC29-B959-4590-95DF-E974F1417AF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992313" y="727075"/>
            <a:ext cx="8229600" cy="1143000"/>
          </a:xfrm>
        </p:spPr>
        <p:txBody>
          <a:bodyPr vert="horz" lIns="91440" tIns="45700" rIns="91440" bIns="45700" rtlCol="0" anchor="ctr">
            <a:normAutofit/>
          </a:bodyPr>
          <a:lstStyle/>
          <a:p>
            <a:pPr>
              <a:spcBef>
                <a:spcPct val="0"/>
              </a:spcBef>
              <a:buClr>
                <a:srgbClr val="EEFF41"/>
              </a:buClr>
              <a:buSzPct val="25000"/>
              <a:buFont typeface="Calibri" panose="020F0502020204030204" pitchFamily="34" charset="0"/>
              <a:buNone/>
            </a:pPr>
            <a:r>
              <a:rPr lang="fi-FI" altLang="fi-FI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Selitä omin sanoin</a:t>
            </a:r>
          </a:p>
        </p:txBody>
      </p:sp>
      <p:sp>
        <p:nvSpPr>
          <p:cNvPr id="18436" name="Shape 123">
            <a:extLst>
              <a:ext uri="{FF2B5EF4-FFF2-40B4-BE49-F238E27FC236}">
                <a16:creationId xmlns:a16="http://schemas.microsoft.com/office/drawing/2014/main" id="{761F3F11-B710-4C4A-BB4D-38F96521A97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208213" y="2060576"/>
            <a:ext cx="5194300" cy="3960813"/>
          </a:xfrm>
        </p:spPr>
        <p:txBody>
          <a:bodyPr vert="horz" lIns="91440" tIns="45700" rIns="91440" bIns="45700" rtlCol="0">
            <a:normAutofit/>
          </a:bodyPr>
          <a:lstStyle/>
          <a:p>
            <a:pPr marL="514350" indent="-514350">
              <a:spcBef>
                <a:spcPct val="0"/>
              </a:spcBef>
              <a:buClr>
                <a:srgbClr val="000000"/>
              </a:buClr>
              <a:buFont typeface="Calibri" panose="020F0502020204030204" pitchFamily="34" charset="0"/>
              <a:buAutoNum type="arabicPeriod"/>
            </a:pPr>
            <a:r>
              <a:rPr lang="fi-FI" altLang="fi-FI" sz="24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Miten hermosolu toimii?</a:t>
            </a:r>
          </a:p>
          <a:p>
            <a:pPr marL="514350" indent="-514350">
              <a:spcBef>
                <a:spcPct val="0"/>
              </a:spcBef>
              <a:buClr>
                <a:srgbClr val="000000"/>
              </a:buClr>
              <a:buFont typeface="Calibri" panose="020F0502020204030204" pitchFamily="34" charset="0"/>
              <a:buAutoNum type="arabicPeriod"/>
            </a:pPr>
            <a:endParaRPr lang="fi-FI" altLang="fi-FI" sz="240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  <a:p>
            <a:pPr marL="514350" indent="-514350">
              <a:spcBef>
                <a:spcPts val="675"/>
              </a:spcBef>
              <a:buClr>
                <a:srgbClr val="000000"/>
              </a:buClr>
              <a:buFont typeface="Calibri" panose="020F0502020204030204" pitchFamily="34" charset="0"/>
              <a:buAutoNum type="arabicPeriod"/>
            </a:pPr>
            <a:r>
              <a:rPr lang="fi-FI" altLang="fi-FI" sz="24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Minkälaisista osista hermosto koostuu?</a:t>
            </a:r>
          </a:p>
          <a:p>
            <a:pPr marL="514350" indent="-514350">
              <a:spcBef>
                <a:spcPts val="675"/>
              </a:spcBef>
              <a:buClr>
                <a:srgbClr val="000000"/>
              </a:buClr>
              <a:buFont typeface="Calibri" panose="020F0502020204030204" pitchFamily="34" charset="0"/>
              <a:buAutoNum type="arabicPeriod"/>
            </a:pPr>
            <a:endParaRPr lang="fi-FI" altLang="fi-FI" sz="240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  <a:p>
            <a:pPr marL="514350" indent="-514350">
              <a:spcBef>
                <a:spcPts val="675"/>
              </a:spcBef>
              <a:buClr>
                <a:srgbClr val="000000"/>
              </a:buClr>
              <a:buFont typeface="Calibri" panose="020F0502020204030204" pitchFamily="34" charset="0"/>
              <a:buAutoNum type="arabicPeriod"/>
            </a:pPr>
            <a:r>
              <a:rPr lang="fi-FI" altLang="fi-FI" sz="24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Mitkä ovat aivojen keskeiset rakenteet?</a:t>
            </a:r>
          </a:p>
          <a:p>
            <a:pPr marL="514350" indent="-514350">
              <a:spcBef>
                <a:spcPts val="675"/>
              </a:spcBef>
              <a:buClr>
                <a:srgbClr val="000000"/>
              </a:buClr>
              <a:buFont typeface="Calibri" panose="020F0502020204030204" pitchFamily="34" charset="0"/>
              <a:buAutoNum type="arabicPeriod"/>
            </a:pPr>
            <a:endParaRPr lang="fi-FI" altLang="fi-FI" sz="240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  <a:p>
            <a:pPr marL="514350" indent="-514350">
              <a:spcBef>
                <a:spcPts val="675"/>
              </a:spcBef>
              <a:buClr>
                <a:srgbClr val="000000"/>
              </a:buClr>
              <a:buFont typeface="Calibri" panose="020F0502020204030204" pitchFamily="34" charset="0"/>
              <a:buAutoNum type="arabicPeriod"/>
            </a:pPr>
            <a:r>
              <a:rPr lang="fi-FI" altLang="fi-FI" sz="24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Miten aivot toimivat?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hape 165">
            <a:extLst>
              <a:ext uri="{FF2B5EF4-FFF2-40B4-BE49-F238E27FC236}">
                <a16:creationId xmlns:a16="http://schemas.microsoft.com/office/drawing/2014/main" id="{7D0B89CD-CBCA-4082-9624-35DCA7FE950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847850" y="620713"/>
            <a:ext cx="8229600" cy="1143000"/>
          </a:xfrm>
        </p:spPr>
        <p:txBody>
          <a:bodyPr/>
          <a:lstStyle/>
          <a:p>
            <a:pPr>
              <a:spcBef>
                <a:spcPct val="0"/>
              </a:spcBef>
              <a:buClr>
                <a:srgbClr val="000000"/>
              </a:buClr>
              <a:buFont typeface="Calibri" panose="020F0502020204030204" pitchFamily="34" charset="0"/>
              <a:buNone/>
            </a:pPr>
            <a:r>
              <a:rPr lang="fi-FI" altLang="fi-FI" sz="40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Oikein vai väärin?</a:t>
            </a:r>
          </a:p>
        </p:txBody>
      </p:sp>
      <p:sp>
        <p:nvSpPr>
          <p:cNvPr id="24579" name="Shape 166">
            <a:extLst>
              <a:ext uri="{FF2B5EF4-FFF2-40B4-BE49-F238E27FC236}">
                <a16:creationId xmlns:a16="http://schemas.microsoft.com/office/drawing/2014/main" id="{446AC7B1-C672-4D53-BF7C-BBC8C0DF58A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992313" y="1763713"/>
            <a:ext cx="8496300" cy="4525962"/>
          </a:xfrm>
        </p:spPr>
        <p:txBody>
          <a:bodyPr/>
          <a:lstStyle/>
          <a:p>
            <a:pPr marL="44450" indent="-342900">
              <a:lnSpc>
                <a:spcPct val="150000"/>
              </a:lnSpc>
              <a:spcBef>
                <a:spcPct val="0"/>
              </a:spcBef>
              <a:buClr>
                <a:srgbClr val="000000"/>
              </a:buClr>
              <a:buFontTx/>
              <a:buAutoNum type="arabicPeriod"/>
            </a:pPr>
            <a:r>
              <a:rPr lang="fi-FI" altLang="fi-FI" sz="18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 panose="020B0604020202020204" pitchFamily="34" charset="0"/>
              </a:rPr>
              <a:t>Ihmisellä on yli 100 miljardia hermosolua.</a:t>
            </a:r>
          </a:p>
          <a:p>
            <a:pPr marL="44450" indent="-342900">
              <a:lnSpc>
                <a:spcPct val="150000"/>
              </a:lnSpc>
              <a:spcBef>
                <a:spcPct val="0"/>
              </a:spcBef>
              <a:buClr>
                <a:srgbClr val="000000"/>
              </a:buClr>
              <a:buFontTx/>
              <a:buAutoNum type="arabicPeriod"/>
            </a:pPr>
            <a:r>
              <a:rPr lang="fi-FI" altLang="fi-FI" sz="18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 panose="020B0604020202020204" pitchFamily="34" charset="0"/>
              </a:rPr>
              <a:t>Dopamiini säätelee vireyttä. </a:t>
            </a:r>
          </a:p>
          <a:p>
            <a:pPr marL="44450" indent="-342900">
              <a:spcBef>
                <a:spcPct val="0"/>
              </a:spcBef>
              <a:buClr>
                <a:srgbClr val="000000"/>
              </a:buClr>
              <a:buFontTx/>
              <a:buAutoNum type="arabicPeriod"/>
            </a:pPr>
            <a:r>
              <a:rPr lang="fi-FI" altLang="fi-FI" sz="18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 panose="020B0604020202020204" pitchFamily="34" charset="0"/>
              </a:rPr>
              <a:t>Ajallisella summautumisella tarkoitetaan soluun samanaikaisesti synapseista tulevia     impulsseja. </a:t>
            </a:r>
          </a:p>
          <a:p>
            <a:pPr marL="44450" indent="-342900">
              <a:lnSpc>
                <a:spcPct val="150000"/>
              </a:lnSpc>
              <a:spcBef>
                <a:spcPct val="0"/>
              </a:spcBef>
              <a:buClr>
                <a:srgbClr val="000000"/>
              </a:buClr>
              <a:buFontTx/>
              <a:buAutoNum type="arabicPeriod"/>
            </a:pPr>
            <a:r>
              <a:rPr lang="fi-FI" altLang="fi-FI" sz="18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 panose="020B0604020202020204" pitchFamily="34" charset="0"/>
              </a:rPr>
              <a:t>Hermoimpulssi on sähköinen. </a:t>
            </a:r>
          </a:p>
          <a:p>
            <a:pPr marL="44450" indent="-342900">
              <a:lnSpc>
                <a:spcPct val="150000"/>
              </a:lnSpc>
              <a:spcBef>
                <a:spcPct val="0"/>
              </a:spcBef>
              <a:buClr>
                <a:srgbClr val="000000"/>
              </a:buClr>
              <a:buFontTx/>
              <a:buAutoNum type="arabicPeriod"/>
            </a:pPr>
            <a:r>
              <a:rPr lang="fi-FI" altLang="fi-FI" sz="18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 panose="020B0604020202020204" pitchFamily="34" charset="0"/>
              </a:rPr>
              <a:t>Hermot ovat aksonikimppuja. </a:t>
            </a:r>
          </a:p>
          <a:p>
            <a:pPr marL="44450" indent="-342900">
              <a:lnSpc>
                <a:spcPct val="150000"/>
              </a:lnSpc>
              <a:spcBef>
                <a:spcPct val="0"/>
              </a:spcBef>
              <a:buClr>
                <a:srgbClr val="000000"/>
              </a:buClr>
              <a:buFontTx/>
              <a:buAutoNum type="arabicPeriod"/>
            </a:pPr>
            <a:r>
              <a:rPr lang="fi-FI" altLang="fi-FI" sz="18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 panose="020B0604020202020204" pitchFamily="34" charset="0"/>
              </a:rPr>
              <a:t>Autonominen hermosto säätelee sisäelinten toimintoja. </a:t>
            </a:r>
          </a:p>
          <a:p>
            <a:pPr marL="44450" indent="-342900">
              <a:lnSpc>
                <a:spcPct val="150000"/>
              </a:lnSpc>
              <a:spcBef>
                <a:spcPct val="0"/>
              </a:spcBef>
              <a:buClr>
                <a:srgbClr val="000000"/>
              </a:buClr>
              <a:buFontTx/>
              <a:buAutoNum type="arabicPeriod"/>
            </a:pPr>
            <a:r>
              <a:rPr lang="fi-FI" altLang="fi-FI" sz="18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 panose="020B0604020202020204" pitchFamily="34" charset="0"/>
              </a:rPr>
              <a:t>Sympaattinen hermosto aktivoituu, kun ihminen rentoutuu. </a:t>
            </a:r>
          </a:p>
          <a:p>
            <a:pPr marL="44450" indent="-342900">
              <a:lnSpc>
                <a:spcPct val="150000"/>
              </a:lnSpc>
              <a:spcBef>
                <a:spcPct val="0"/>
              </a:spcBef>
              <a:buClr>
                <a:srgbClr val="000000"/>
              </a:buClr>
              <a:buFontTx/>
              <a:buAutoNum type="arabicPeriod"/>
            </a:pPr>
            <a:r>
              <a:rPr lang="fi-FI" altLang="fi-FI" sz="18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 panose="020B0604020202020204" pitchFamily="34" charset="0"/>
              </a:rPr>
              <a:t>Pikkuaivoissa on jopa 70 % aivojen hermosoluista. </a:t>
            </a:r>
          </a:p>
          <a:p>
            <a:pPr marL="44450" indent="-342900">
              <a:lnSpc>
                <a:spcPct val="150000"/>
              </a:lnSpc>
              <a:spcBef>
                <a:spcPct val="0"/>
              </a:spcBef>
              <a:buClr>
                <a:srgbClr val="000000"/>
              </a:buClr>
              <a:buFontTx/>
              <a:buAutoNum type="arabicPeriod"/>
            </a:pPr>
            <a:r>
              <a:rPr lang="fi-FI" altLang="fi-FI" sz="18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 panose="020B0604020202020204" pitchFamily="34" charset="0"/>
              </a:rPr>
              <a:t>Hypotalamus säätelee muistin toimintaa. </a:t>
            </a:r>
          </a:p>
          <a:p>
            <a:pPr marL="44450" indent="-342900">
              <a:lnSpc>
                <a:spcPct val="150000"/>
              </a:lnSpc>
              <a:spcBef>
                <a:spcPct val="0"/>
              </a:spcBef>
              <a:buClr>
                <a:srgbClr val="000000"/>
              </a:buClr>
              <a:buFontTx/>
              <a:buAutoNum type="arabicPeriod"/>
            </a:pPr>
            <a:r>
              <a:rPr lang="fi-FI" altLang="fi-FI" sz="18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 panose="020B0604020202020204" pitchFamily="34" charset="0"/>
              </a:rPr>
              <a:t>Aivokuori kuuluu isoaivoihin. </a:t>
            </a:r>
          </a:p>
          <a:p>
            <a:pPr marL="44450" indent="-342900">
              <a:spcBef>
                <a:spcPct val="0"/>
              </a:spcBef>
              <a:buClr>
                <a:srgbClr val="000000"/>
              </a:buClr>
              <a:buNone/>
            </a:pPr>
            <a:endParaRPr lang="fi-FI" altLang="fi-FI" sz="180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hape 172">
            <a:extLst>
              <a:ext uri="{FF2B5EF4-FFF2-40B4-BE49-F238E27FC236}">
                <a16:creationId xmlns:a16="http://schemas.microsoft.com/office/drawing/2014/main" id="{088434BC-CE81-4B17-B52B-740EC560563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806575" y="549275"/>
            <a:ext cx="8229600" cy="1143000"/>
          </a:xfrm>
        </p:spPr>
        <p:txBody>
          <a:bodyPr/>
          <a:lstStyle/>
          <a:p>
            <a:pPr>
              <a:spcBef>
                <a:spcPct val="0"/>
              </a:spcBef>
              <a:buClr>
                <a:srgbClr val="000000"/>
              </a:buClr>
              <a:buFont typeface="Calibri" panose="020F0502020204030204" pitchFamily="34" charset="0"/>
              <a:buNone/>
            </a:pPr>
            <a:r>
              <a:rPr lang="fi-FI" altLang="fi-FI" sz="40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Oikein vai väärin?</a:t>
            </a:r>
          </a:p>
        </p:txBody>
      </p:sp>
      <p:sp>
        <p:nvSpPr>
          <p:cNvPr id="25603" name="Shape 173">
            <a:extLst>
              <a:ext uri="{FF2B5EF4-FFF2-40B4-BE49-F238E27FC236}">
                <a16:creationId xmlns:a16="http://schemas.microsoft.com/office/drawing/2014/main" id="{2B6504FC-2A5F-4565-962D-FD351FDD412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631950" y="1773239"/>
            <a:ext cx="8578850" cy="4352925"/>
          </a:xfrm>
        </p:spPr>
        <p:txBody>
          <a:bodyPr/>
          <a:lstStyle/>
          <a:p>
            <a:pPr marL="914400" indent="-298450">
              <a:lnSpc>
                <a:spcPct val="150000"/>
              </a:lnSpc>
              <a:spcBef>
                <a:spcPct val="0"/>
              </a:spcBef>
              <a:buClr>
                <a:srgbClr val="000000"/>
              </a:buClr>
              <a:buSzPct val="61000"/>
              <a:buNone/>
            </a:pPr>
            <a:r>
              <a:rPr lang="fi-FI" altLang="fi-FI" sz="18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 panose="020B0604020202020204" pitchFamily="34" charset="0"/>
              </a:rPr>
              <a:t>11.   Ihmisellä on kaksi hippokampusta. </a:t>
            </a:r>
          </a:p>
          <a:p>
            <a:pPr marL="914400" indent="-298450">
              <a:lnSpc>
                <a:spcPct val="150000"/>
              </a:lnSpc>
              <a:spcBef>
                <a:spcPct val="0"/>
              </a:spcBef>
              <a:buClr>
                <a:srgbClr val="000000"/>
              </a:buClr>
              <a:buSzPct val="61000"/>
              <a:buNone/>
            </a:pPr>
            <a:r>
              <a:rPr lang="fi-FI" altLang="fi-FI" sz="18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 panose="020B0604020202020204" pitchFamily="34" charset="0"/>
              </a:rPr>
              <a:t>12.   Näköaivokuori sijaitsee päälaenlohkossa. </a:t>
            </a:r>
          </a:p>
          <a:p>
            <a:pPr marL="914400" indent="-298450">
              <a:lnSpc>
                <a:spcPct val="150000"/>
              </a:lnSpc>
              <a:spcBef>
                <a:spcPct val="0"/>
              </a:spcBef>
              <a:buClr>
                <a:srgbClr val="000000"/>
              </a:buClr>
              <a:buSzPct val="61000"/>
              <a:buNone/>
            </a:pPr>
            <a:r>
              <a:rPr lang="fi-FI" altLang="fi-FI" sz="18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 panose="020B0604020202020204" pitchFamily="34" charset="0"/>
              </a:rPr>
              <a:t>13.   Limbinen järjestelmä vastaa tunteiden säätelystä. </a:t>
            </a:r>
          </a:p>
          <a:p>
            <a:pPr marL="914400" indent="-298450">
              <a:lnSpc>
                <a:spcPct val="150000"/>
              </a:lnSpc>
              <a:spcBef>
                <a:spcPct val="0"/>
              </a:spcBef>
              <a:buClr>
                <a:srgbClr val="000000"/>
              </a:buClr>
              <a:buSzPct val="61000"/>
              <a:buNone/>
            </a:pPr>
            <a:r>
              <a:rPr lang="fi-FI" altLang="fi-FI" sz="18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 panose="020B0604020202020204" pitchFamily="34" charset="0"/>
              </a:rPr>
              <a:t>14.   Oikea aivopuolisko säätelee kehon oikean puolen liikkeitä. </a:t>
            </a:r>
          </a:p>
          <a:p>
            <a:pPr marL="914400" indent="-298450">
              <a:lnSpc>
                <a:spcPct val="150000"/>
              </a:lnSpc>
              <a:spcBef>
                <a:spcPct val="0"/>
              </a:spcBef>
              <a:buClr>
                <a:srgbClr val="000000"/>
              </a:buClr>
              <a:buSzPct val="61000"/>
              <a:buNone/>
            </a:pPr>
            <a:r>
              <a:rPr lang="fi-FI" altLang="fi-FI" sz="18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 panose="020B0604020202020204" pitchFamily="34" charset="0"/>
              </a:rPr>
              <a:t>15.   Aivohalkiopotilaiden aivorunko on katkaistu. </a:t>
            </a:r>
          </a:p>
          <a:p>
            <a:pPr marL="914400" indent="-298450">
              <a:lnSpc>
                <a:spcPct val="150000"/>
              </a:lnSpc>
              <a:spcBef>
                <a:spcPct val="0"/>
              </a:spcBef>
              <a:buClr>
                <a:srgbClr val="000000"/>
              </a:buClr>
              <a:buSzPct val="61000"/>
              <a:buNone/>
            </a:pPr>
            <a:r>
              <a:rPr lang="fi-FI" altLang="fi-FI" sz="18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 panose="020B0604020202020204" pitchFamily="34" charset="0"/>
              </a:rPr>
              <a:t>16.   Yksittäisen hermosolun toiminnan mittaaminen ei ole mahdollista. </a:t>
            </a:r>
          </a:p>
          <a:p>
            <a:pPr marL="914400" indent="-298450">
              <a:lnSpc>
                <a:spcPct val="150000"/>
              </a:lnSpc>
              <a:spcBef>
                <a:spcPct val="0"/>
              </a:spcBef>
              <a:buClr>
                <a:srgbClr val="000000"/>
              </a:buClr>
              <a:buSzPct val="61000"/>
              <a:buNone/>
            </a:pPr>
            <a:r>
              <a:rPr lang="fi-FI" altLang="fi-FI" sz="18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 panose="020B0604020202020204" pitchFamily="34" charset="0"/>
              </a:rPr>
              <a:t>17.   PET-kuvausta varten ihmiseen ruiskutetaan radioaktiivista ainetta. </a:t>
            </a:r>
          </a:p>
          <a:p>
            <a:pPr marL="914400" indent="-298450">
              <a:lnSpc>
                <a:spcPct val="150000"/>
              </a:lnSpc>
              <a:spcBef>
                <a:spcPct val="0"/>
              </a:spcBef>
              <a:buClr>
                <a:srgbClr val="000000"/>
              </a:buClr>
              <a:buSzPct val="61000"/>
              <a:buNone/>
            </a:pPr>
            <a:r>
              <a:rPr lang="fi-FI" altLang="fi-FI" sz="18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 panose="020B0604020202020204" pitchFamily="34" charset="0"/>
              </a:rPr>
              <a:t>18.   TMS-menetelmällä voidaan muuntaa aivotoimintaa kokeellisesti. </a:t>
            </a:r>
          </a:p>
          <a:p>
            <a:pPr marL="914400" indent="-298450">
              <a:lnSpc>
                <a:spcPct val="150000"/>
              </a:lnSpc>
              <a:spcBef>
                <a:spcPct val="0"/>
              </a:spcBef>
              <a:buClr>
                <a:srgbClr val="000000"/>
              </a:buClr>
              <a:buSzPct val="61000"/>
              <a:buNone/>
            </a:pPr>
            <a:r>
              <a:rPr lang="fi-FI" altLang="fi-FI" sz="18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 panose="020B0604020202020204" pitchFamily="34" charset="0"/>
              </a:rPr>
              <a:t>19.   Hermosoluja ei enää synny ihmisen syntymän jälkeen. </a:t>
            </a:r>
          </a:p>
          <a:p>
            <a:pPr marL="914400" indent="-298450">
              <a:lnSpc>
                <a:spcPct val="150000"/>
              </a:lnSpc>
              <a:spcBef>
                <a:spcPct val="0"/>
              </a:spcBef>
              <a:buClr>
                <a:srgbClr val="000000"/>
              </a:buClr>
              <a:buSzPct val="61000"/>
              <a:buNone/>
            </a:pPr>
            <a:r>
              <a:rPr lang="fi-FI" altLang="fi-FI" sz="18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 panose="020B0604020202020204" pitchFamily="34" charset="0"/>
              </a:rPr>
              <a:t>20.   Oppiminen voi johtaa synaptisten yhteyksien karsiutumiseen. </a:t>
            </a:r>
          </a:p>
          <a:p>
            <a:pPr marL="914400" indent="-298450">
              <a:spcBef>
                <a:spcPct val="0"/>
              </a:spcBef>
              <a:buClr>
                <a:srgbClr val="000000"/>
              </a:buClr>
              <a:buNone/>
            </a:pPr>
            <a:endParaRPr lang="fi-FI" altLang="fi-FI" sz="180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hape 54">
            <a:extLst>
              <a:ext uri="{FF2B5EF4-FFF2-40B4-BE49-F238E27FC236}">
                <a16:creationId xmlns:a16="http://schemas.microsoft.com/office/drawing/2014/main" id="{236C311B-6013-41A2-8CB3-EB9BD0881B1E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2208214" y="1916113"/>
            <a:ext cx="7920037" cy="2736850"/>
          </a:xfrm>
        </p:spPr>
        <p:txBody>
          <a:bodyPr>
            <a:normAutofit fontScale="90000"/>
          </a:bodyPr>
          <a:lstStyle/>
          <a:p>
            <a:pPr eaLnBrk="1" hangingPunct="1">
              <a:spcBef>
                <a:spcPct val="0"/>
              </a:spcBef>
              <a:buClr>
                <a:srgbClr val="000000"/>
              </a:buClr>
              <a:buSzTx/>
            </a:pPr>
            <a:r>
              <a:rPr lang="fi-FI" altLang="fi-FI" sz="2800">
                <a:solidFill>
                  <a:srgbClr val="FFC000"/>
                </a:solidFill>
                <a:latin typeface="Calibri" panose="020F0502020204030204" pitchFamily="34" charset="0"/>
                <a:cs typeface="Arial" panose="020B0604020202020204" pitchFamily="34" charset="0"/>
                <a:sym typeface="Calibri" panose="020F0502020204030204" pitchFamily="34" charset="0"/>
              </a:rPr>
              <a:t>Skeema 3</a:t>
            </a:r>
            <a:br>
              <a:rPr lang="fi-FI" altLang="fi-FI" sz="2800">
                <a:solidFill>
                  <a:srgbClr val="E36C09"/>
                </a:solidFill>
                <a:latin typeface="Calibri" panose="020F0502020204030204" pitchFamily="34" charset="0"/>
                <a:cs typeface="Arial" panose="020B0604020202020204" pitchFamily="34" charset="0"/>
                <a:sym typeface="Calibri" panose="020F0502020204030204" pitchFamily="34" charset="0"/>
              </a:rPr>
            </a:br>
            <a:r>
              <a:rPr lang="fi-FI" altLang="fi-FI" sz="2800">
                <a:latin typeface="Calibri" panose="020F0502020204030204" pitchFamily="34" charset="0"/>
                <a:cs typeface="Arial" panose="020B0604020202020204" pitchFamily="34" charset="0"/>
                <a:sym typeface="Calibri" panose="020F0502020204030204" pitchFamily="34" charset="0"/>
              </a:rPr>
              <a:t>Koko kurssin aineisto</a:t>
            </a:r>
            <a:br>
              <a:rPr lang="fi-FI" altLang="fi-FI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fi-FI" altLang="fi-FI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i-FI" altLang="fi-FI" sz="2800">
                <a:solidFill>
                  <a:srgbClr val="FFC000"/>
                </a:solidFill>
                <a:latin typeface="Calibri" panose="020F0502020204030204" pitchFamily="34" charset="0"/>
                <a:cs typeface="Arial" panose="020B0604020202020204" pitchFamily="34" charset="0"/>
                <a:sym typeface="Calibri" panose="020F0502020204030204" pitchFamily="34" charset="0"/>
              </a:rPr>
              <a:t>Mitä jäi mieleen?</a:t>
            </a:r>
            <a:br>
              <a:rPr lang="fi-FI" altLang="fi-FI" sz="2800">
                <a:solidFill>
                  <a:srgbClr val="FFC000"/>
                </a:solidFill>
                <a:latin typeface="Calibri" panose="020F0502020204030204" pitchFamily="34" charset="0"/>
                <a:cs typeface="Arial" panose="020B0604020202020204" pitchFamily="34" charset="0"/>
                <a:sym typeface="Calibri" panose="020F0502020204030204" pitchFamily="34" charset="0"/>
              </a:rPr>
            </a:br>
            <a:br>
              <a:rPr lang="fi-FI" altLang="fi-FI" sz="2800">
                <a:solidFill>
                  <a:srgbClr val="FFC000"/>
                </a:solidFill>
                <a:latin typeface="Calibri" panose="020F0502020204030204" pitchFamily="34" charset="0"/>
                <a:cs typeface="Arial" panose="020B0604020202020204" pitchFamily="34" charset="0"/>
                <a:sym typeface="Calibri" panose="020F0502020204030204" pitchFamily="34" charset="0"/>
              </a:rPr>
            </a:br>
            <a:r>
              <a:rPr lang="fi-FI" altLang="fi-FI" sz="2800">
                <a:latin typeface="Calibri" panose="020F0502020204030204" pitchFamily="34" charset="0"/>
                <a:cs typeface="Arial" panose="020B0604020202020204" pitchFamily="34" charset="0"/>
                <a:sym typeface="Calibri" panose="020F0502020204030204" pitchFamily="34" charset="0"/>
              </a:rPr>
              <a:t>III Havainnot syntyvät aivoissa</a:t>
            </a:r>
            <a:endParaRPr lang="fi-FI" altLang="fi-FI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hape 199">
            <a:extLst>
              <a:ext uri="{FF2B5EF4-FFF2-40B4-BE49-F238E27FC236}">
                <a16:creationId xmlns:a16="http://schemas.microsoft.com/office/drawing/2014/main" id="{8AC45CFA-BA8A-439D-BEE3-F7AF4ED2FD8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252788" y="474663"/>
            <a:ext cx="5554662" cy="1143000"/>
          </a:xfrm>
        </p:spPr>
        <p:txBody>
          <a:bodyPr vert="horz" lIns="91440" tIns="45700" rIns="91440" bIns="45700" rtlCol="0" anchor="ctr">
            <a:normAutofit/>
          </a:bodyPr>
          <a:lstStyle/>
          <a:p>
            <a:pPr>
              <a:spcBef>
                <a:spcPct val="0"/>
              </a:spcBef>
              <a:buClr>
                <a:srgbClr val="EEFF41"/>
              </a:buClr>
              <a:buSzPct val="25000"/>
              <a:buFont typeface="Calibri" panose="020F0502020204030204" pitchFamily="34" charset="0"/>
              <a:buNone/>
            </a:pPr>
            <a:r>
              <a:rPr lang="fi-FI" altLang="fi-FI" sz="4000"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Yhdistä oikeat parit</a:t>
            </a:r>
          </a:p>
        </p:txBody>
      </p:sp>
      <p:sp>
        <p:nvSpPr>
          <p:cNvPr id="29699" name="Shape 200">
            <a:extLst>
              <a:ext uri="{FF2B5EF4-FFF2-40B4-BE49-F238E27FC236}">
                <a16:creationId xmlns:a16="http://schemas.microsoft.com/office/drawing/2014/main" id="{44A7DC2F-E3FC-42E8-9AED-E39D2C268BC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978025" y="1916113"/>
            <a:ext cx="4038600" cy="4565650"/>
          </a:xfrm>
        </p:spPr>
        <p:txBody>
          <a:bodyPr vert="horz" lIns="91440" tIns="45700" rIns="91440" bIns="45700" rtlCol="0">
            <a:normAutofit/>
          </a:bodyPr>
          <a:lstStyle/>
          <a:p>
            <a:pPr indent="-342900"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fi-FI" altLang="fi-FI" sz="23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Sensorisen deprivaation koe</a:t>
            </a:r>
          </a:p>
          <a:p>
            <a:pPr indent="-342900">
              <a:spcBef>
                <a:spcPts val="500"/>
              </a:spcBef>
              <a:buClr>
                <a:srgbClr val="000000"/>
              </a:buClr>
              <a:buFontTx/>
              <a:buChar char="•"/>
            </a:pPr>
            <a:r>
              <a:rPr lang="fi-FI" altLang="fi-FI" sz="23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Skeemat</a:t>
            </a:r>
          </a:p>
          <a:p>
            <a:pPr indent="-342900">
              <a:spcBef>
                <a:spcPts val="500"/>
              </a:spcBef>
              <a:buClr>
                <a:srgbClr val="000000"/>
              </a:buClr>
              <a:buFontTx/>
              <a:buChar char="•"/>
            </a:pPr>
            <a:r>
              <a:rPr lang="fi-FI" altLang="fi-FI" sz="23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Ärsykelähtöinen havainnointi</a:t>
            </a:r>
          </a:p>
          <a:p>
            <a:pPr indent="-342900">
              <a:spcBef>
                <a:spcPts val="500"/>
              </a:spcBef>
              <a:buClr>
                <a:srgbClr val="000000"/>
              </a:buClr>
              <a:buFontTx/>
              <a:buChar char="•"/>
            </a:pPr>
            <a:r>
              <a:rPr lang="fi-FI" altLang="fi-FI" sz="23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Konstanssi</a:t>
            </a:r>
          </a:p>
          <a:p>
            <a:pPr indent="-342900">
              <a:spcBef>
                <a:spcPts val="500"/>
              </a:spcBef>
              <a:buClr>
                <a:srgbClr val="000000"/>
              </a:buClr>
              <a:buFontTx/>
              <a:buChar char="•"/>
            </a:pPr>
            <a:r>
              <a:rPr lang="fi-FI" altLang="fi-FI" sz="23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Illuusio</a:t>
            </a:r>
          </a:p>
          <a:p>
            <a:pPr indent="-342900">
              <a:spcBef>
                <a:spcPts val="500"/>
              </a:spcBef>
              <a:buClr>
                <a:srgbClr val="000000"/>
              </a:buClr>
              <a:buFontTx/>
              <a:buChar char="•"/>
            </a:pPr>
            <a:r>
              <a:rPr lang="fi-FI" altLang="fi-FI" sz="23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Binokulaariset vihjeet</a:t>
            </a:r>
          </a:p>
          <a:p>
            <a:pPr indent="-342900">
              <a:spcBef>
                <a:spcPts val="500"/>
              </a:spcBef>
              <a:buClr>
                <a:srgbClr val="000000"/>
              </a:buClr>
              <a:buFontTx/>
              <a:buChar char="•"/>
            </a:pPr>
            <a:r>
              <a:rPr lang="fi-FI" altLang="fi-FI" sz="23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Mikä-rata</a:t>
            </a:r>
          </a:p>
          <a:p>
            <a:pPr indent="-342900">
              <a:spcBef>
                <a:spcPts val="500"/>
              </a:spcBef>
              <a:buClr>
                <a:srgbClr val="000000"/>
              </a:buClr>
              <a:buFontTx/>
              <a:buChar char="•"/>
            </a:pPr>
            <a:r>
              <a:rPr lang="fi-FI" altLang="fi-FI" sz="23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Kuinka-rata</a:t>
            </a:r>
          </a:p>
        </p:txBody>
      </p:sp>
      <p:sp>
        <p:nvSpPr>
          <p:cNvPr id="29700" name="Shape 201">
            <a:extLst>
              <a:ext uri="{FF2B5EF4-FFF2-40B4-BE49-F238E27FC236}">
                <a16:creationId xmlns:a16="http://schemas.microsoft.com/office/drawing/2014/main" id="{B33E0604-2C6E-4D92-AC66-A76BF07E679E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240463" y="1601789"/>
            <a:ext cx="4114800" cy="4968875"/>
          </a:xfrm>
        </p:spPr>
        <p:txBody>
          <a:bodyPr vert="horz" lIns="91440" tIns="45700" rIns="91440" bIns="45700" rtlCol="0">
            <a:normAutofit/>
          </a:bodyPr>
          <a:lstStyle/>
          <a:p>
            <a:pPr indent="-342900"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fi-FI" altLang="fi-FI" sz="20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Pysyvyysilmiö</a:t>
            </a:r>
          </a:p>
          <a:p>
            <a:pPr indent="-342900">
              <a:spcBef>
                <a:spcPts val="400"/>
              </a:spcBef>
              <a:buClr>
                <a:srgbClr val="000000"/>
              </a:buClr>
              <a:buFontTx/>
              <a:buChar char="•"/>
            </a:pPr>
            <a:r>
              <a:rPr lang="fi-FI" altLang="fi-FI" sz="20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Havainnon tunnistamiseen liittyvä rata aivoissa</a:t>
            </a:r>
          </a:p>
          <a:p>
            <a:pPr indent="-342900">
              <a:spcBef>
                <a:spcPts val="400"/>
              </a:spcBef>
              <a:buClr>
                <a:srgbClr val="000000"/>
              </a:buClr>
              <a:buFontTx/>
              <a:buChar char="•"/>
            </a:pPr>
            <a:r>
              <a:rPr lang="fi-FI" altLang="fi-FI" sz="20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Osoitti, että psyykkiset toiminnot vaativat vuorovaikutusta ympäristön kanssa</a:t>
            </a:r>
          </a:p>
          <a:p>
            <a:pPr indent="-342900">
              <a:spcBef>
                <a:spcPts val="400"/>
              </a:spcBef>
              <a:buClr>
                <a:srgbClr val="000000"/>
              </a:buClr>
              <a:buFontTx/>
              <a:buChar char="•"/>
            </a:pPr>
            <a:r>
              <a:rPr lang="fi-FI" altLang="fi-FI" sz="20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Kohteiden liikkeen, sijainnin ja etäisyyden havaitsemiseen keskittynyt rata aivoissa</a:t>
            </a:r>
          </a:p>
          <a:p>
            <a:pPr indent="-342900">
              <a:spcBef>
                <a:spcPts val="400"/>
              </a:spcBef>
              <a:buClr>
                <a:srgbClr val="000000"/>
              </a:buClr>
              <a:buFontTx/>
              <a:buChar char="•"/>
            </a:pPr>
            <a:r>
              <a:rPr lang="fi-FI" altLang="fi-FI" sz="20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Ohjaavat havaintojamme</a:t>
            </a:r>
          </a:p>
          <a:p>
            <a:pPr indent="-342900">
              <a:spcBef>
                <a:spcPts val="400"/>
              </a:spcBef>
              <a:buClr>
                <a:srgbClr val="000000"/>
              </a:buClr>
              <a:buFontTx/>
              <a:buChar char="•"/>
            </a:pPr>
            <a:r>
              <a:rPr lang="fi-FI" altLang="fi-FI" sz="20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Lähtee liikkeelle yksittäisistä piirteistä </a:t>
            </a:r>
          </a:p>
          <a:p>
            <a:pPr indent="-342900">
              <a:spcBef>
                <a:spcPts val="400"/>
              </a:spcBef>
              <a:buClr>
                <a:srgbClr val="000000"/>
              </a:buClr>
              <a:buFontTx/>
              <a:buChar char="•"/>
            </a:pPr>
            <a:r>
              <a:rPr lang="fi-FI" altLang="fi-FI" sz="20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Kahdella silmällä havaittavat vihjeet</a:t>
            </a:r>
          </a:p>
          <a:p>
            <a:pPr indent="-342900">
              <a:spcBef>
                <a:spcPts val="400"/>
              </a:spcBef>
              <a:buClr>
                <a:srgbClr val="000000"/>
              </a:buClr>
              <a:buFontTx/>
              <a:buChar char="•"/>
            </a:pPr>
            <a:r>
              <a:rPr lang="fi-FI" altLang="fi-FI" sz="20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Näköharha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hape 54">
            <a:extLst>
              <a:ext uri="{FF2B5EF4-FFF2-40B4-BE49-F238E27FC236}">
                <a16:creationId xmlns:a16="http://schemas.microsoft.com/office/drawing/2014/main" id="{080AC3B7-ED08-4ACD-BE4F-C389C4748728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2208214" y="1916113"/>
            <a:ext cx="7920037" cy="2736850"/>
          </a:xfrm>
        </p:spPr>
        <p:txBody>
          <a:bodyPr>
            <a:normAutofit fontScale="90000"/>
          </a:bodyPr>
          <a:lstStyle/>
          <a:p>
            <a:pPr eaLnBrk="1" hangingPunct="1">
              <a:spcBef>
                <a:spcPct val="0"/>
              </a:spcBef>
              <a:buClr>
                <a:srgbClr val="000000"/>
              </a:buClr>
              <a:buSzTx/>
            </a:pPr>
            <a:r>
              <a:rPr lang="fi-FI" altLang="fi-FI" sz="2800">
                <a:solidFill>
                  <a:srgbClr val="FFC000"/>
                </a:solidFill>
                <a:latin typeface="Calibri" panose="020F0502020204030204" pitchFamily="34" charset="0"/>
                <a:cs typeface="Arial" panose="020B0604020202020204" pitchFamily="34" charset="0"/>
                <a:sym typeface="Calibri" panose="020F0502020204030204" pitchFamily="34" charset="0"/>
              </a:rPr>
              <a:t>Skeema 3</a:t>
            </a:r>
            <a:br>
              <a:rPr lang="fi-FI" altLang="fi-FI" sz="2800">
                <a:solidFill>
                  <a:srgbClr val="E36C09"/>
                </a:solidFill>
                <a:latin typeface="Calibri" panose="020F0502020204030204" pitchFamily="34" charset="0"/>
                <a:cs typeface="Arial" panose="020B0604020202020204" pitchFamily="34" charset="0"/>
                <a:sym typeface="Calibri" panose="020F0502020204030204" pitchFamily="34" charset="0"/>
              </a:rPr>
            </a:br>
            <a:r>
              <a:rPr lang="fi-FI" altLang="fi-FI" sz="2800">
                <a:latin typeface="Calibri" panose="020F0502020204030204" pitchFamily="34" charset="0"/>
                <a:cs typeface="Arial" panose="020B0604020202020204" pitchFamily="34" charset="0"/>
                <a:sym typeface="Calibri" panose="020F0502020204030204" pitchFamily="34" charset="0"/>
              </a:rPr>
              <a:t>Koko kurssin aineisto</a:t>
            </a:r>
            <a:br>
              <a:rPr lang="fi-FI" altLang="fi-FI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fi-FI" altLang="fi-FI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i-FI" altLang="fi-FI" sz="2800">
                <a:solidFill>
                  <a:srgbClr val="FFC000"/>
                </a:solidFill>
                <a:latin typeface="Calibri" panose="020F0502020204030204" pitchFamily="34" charset="0"/>
                <a:cs typeface="Arial" panose="020B0604020202020204" pitchFamily="34" charset="0"/>
                <a:sym typeface="Calibri" panose="020F0502020204030204" pitchFamily="34" charset="0"/>
              </a:rPr>
              <a:t>Mitä jäi mieleen?</a:t>
            </a:r>
            <a:br>
              <a:rPr lang="fi-FI" altLang="fi-FI" sz="2800">
                <a:solidFill>
                  <a:srgbClr val="FFC000"/>
                </a:solidFill>
                <a:latin typeface="Calibri" panose="020F0502020204030204" pitchFamily="34" charset="0"/>
                <a:cs typeface="Arial" panose="020B0604020202020204" pitchFamily="34" charset="0"/>
                <a:sym typeface="Calibri" panose="020F0502020204030204" pitchFamily="34" charset="0"/>
              </a:rPr>
            </a:br>
            <a:br>
              <a:rPr lang="fi-FI" altLang="fi-FI" sz="2800">
                <a:solidFill>
                  <a:srgbClr val="FFC000"/>
                </a:solidFill>
                <a:latin typeface="Calibri" panose="020F0502020204030204" pitchFamily="34" charset="0"/>
                <a:cs typeface="Arial" panose="020B0604020202020204" pitchFamily="34" charset="0"/>
                <a:sym typeface="Calibri" panose="020F0502020204030204" pitchFamily="34" charset="0"/>
              </a:rPr>
            </a:br>
            <a:r>
              <a:rPr lang="fi-FI" altLang="fi-FI" sz="2800">
                <a:latin typeface="Calibri" panose="020F0502020204030204" pitchFamily="34" charset="0"/>
                <a:cs typeface="Arial" panose="020B0604020202020204" pitchFamily="34" charset="0"/>
                <a:sym typeface="Calibri" panose="020F0502020204030204" pitchFamily="34" charset="0"/>
              </a:rPr>
              <a:t>IV Tarkkaavaisuus on portti tietoisuuteen</a:t>
            </a:r>
            <a:endParaRPr lang="fi-FI" altLang="fi-FI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556</Words>
  <Application>Microsoft Office PowerPoint</Application>
  <PresentationFormat>Laajakuva</PresentationFormat>
  <Paragraphs>119</Paragraphs>
  <Slides>15</Slides>
  <Notes>15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Office-teema</vt:lpstr>
      <vt:lpstr>Skeema 3 Koko kurssin aineisto  Mitä jäi mieleen?  I Ihminen käsittelee jatkuvasti tietoa</vt:lpstr>
      <vt:lpstr>PowerPoint-esitys</vt:lpstr>
      <vt:lpstr>Skeema 3 Koko kurssin aineisto  Mitä jäi mieleen?  II Miten aivot toimivat?</vt:lpstr>
      <vt:lpstr>Selitä omin sanoin</vt:lpstr>
      <vt:lpstr>Oikein vai väärin?</vt:lpstr>
      <vt:lpstr>Oikein vai väärin?</vt:lpstr>
      <vt:lpstr>Skeema 3 Koko kurssin aineisto  Mitä jäi mieleen?  III Havainnot syntyvät aivoissa</vt:lpstr>
      <vt:lpstr>Yhdistä oikeat parit</vt:lpstr>
      <vt:lpstr>Skeema 3 Koko kurssin aineisto  Mitä jäi mieleen?  IV Tarkkaavaisuus on portti tietoisuuteen</vt:lpstr>
      <vt:lpstr>Oikein vai väärin?  Korjaa väärät väittämät.</vt:lpstr>
      <vt:lpstr>Oikein vai väärin? Korjaa väärät väittämät.</vt:lpstr>
      <vt:lpstr>Skeema 3 Koko kurssin aineisto  Mitä jäi mieleen?  V Mihin muistia tarvitaan?</vt:lpstr>
      <vt:lpstr>Ohjeet tehtävään</vt:lpstr>
      <vt:lpstr>Skeema 3 Koko kurssin aineisto  Mitä jäi mieleen?  VI Vaativa tiedonkäsittely on ihmiselle ominaista</vt:lpstr>
      <vt:lpstr>Määrittele lyhyesti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Skeema 3 Koko kurssin aineisto  Mitä jäi mieleen?  I Ihminen käsittelee jatkuvasti tietoa</dc:title>
  <dc:creator>Sanna Sainio</dc:creator>
  <cp:lastModifiedBy>Sanna Sainio</cp:lastModifiedBy>
  <cp:revision>2</cp:revision>
  <cp:lastPrinted>2021-09-21T06:48:36Z</cp:lastPrinted>
  <dcterms:created xsi:type="dcterms:W3CDTF">2021-09-21T06:43:04Z</dcterms:created>
  <dcterms:modified xsi:type="dcterms:W3CDTF">2021-09-21T06:57:24Z</dcterms:modified>
</cp:coreProperties>
</file>