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5"/>
  </p:notesMasterIdLst>
  <p:sldIdLst>
    <p:sldId id="256" r:id="rId5"/>
    <p:sldId id="273" r:id="rId6"/>
    <p:sldId id="276" r:id="rId7"/>
    <p:sldId id="274" r:id="rId8"/>
    <p:sldId id="280" r:id="rId9"/>
    <p:sldId id="282" r:id="rId10"/>
    <p:sldId id="283" r:id="rId11"/>
    <p:sldId id="284" r:id="rId12"/>
    <p:sldId id="285" r:id="rId13"/>
    <p:sldId id="28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4A067-66E8-4703-A305-9B878BC84AB9}" v="1" dt="2022-01-27T15:15:27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4" y="1834907"/>
            <a:ext cx="6293689" cy="234102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11.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päätöksenteko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6" descr="Logo, jossa lukee Mieli 3.&#10;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2642400"/>
            <a:ext cx="3967855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Päätöksenteko ja tunteet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1C5DF5F-62CA-470B-A62D-E4E95FF6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39" y="2140085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Aivojen tunnejärjestelmät vaikuttavat kaikkeen toimintaan 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Emootiot: </a:t>
            </a:r>
            <a:r>
              <a:rPr lang="fi-FI" dirty="0">
                <a:ea typeface="+mn-lt"/>
                <a:cs typeface="+mn-lt"/>
              </a:rPr>
              <a:t>tunteet 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tunteiden avulla muodostetaan automaattisesti nopeita arvioita asioista</a:t>
            </a:r>
            <a:endParaRPr lang="fi-FI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vaikuttavat päätöksentekoon ei-tietoisesti ja tietoisesti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Myönteiset tunteet helpottavat päätöksentekoa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Päätöksenteko epäselvien vaihtoehtojen välillä virittää epämiellyttäviä tunteita ja voi vaikeuttaa päätöksentekoa</a:t>
            </a: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360" y="6438278"/>
            <a:ext cx="3875798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 dirty="0"/>
              <a:t>© Sanoma Pro, Tekijät ● Mieli 3 tietoa käsittelevä ihminen, kuvat: </a:t>
            </a:r>
            <a:r>
              <a:rPr lang="fi-FI" dirty="0" err="1"/>
              <a:t>pexels</a:t>
            </a:r>
            <a:endParaRPr lang="fi-FI"/>
          </a:p>
        </p:txBody>
      </p:sp>
      <p:pic>
        <p:nvPicPr>
          <p:cNvPr id="5" name="Kuva 5" descr="Kuva, joka sisältää kohteen henkilö, seinä, sisä&#10;&#10;Kuvaus luotu automaattisesti">
            <a:extLst>
              <a:ext uri="{FF2B5EF4-FFF2-40B4-BE49-F238E27FC236}">
                <a16:creationId xmlns:a16="http://schemas.microsoft.com/office/drawing/2014/main" id="{9DD32AFE-BA35-4C8F-8E77-4DAAAE2F3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9" b="39216"/>
          <a:stretch/>
        </p:blipFill>
        <p:spPr>
          <a:xfrm>
            <a:off x="7862047" y="3361765"/>
            <a:ext cx="4312023" cy="3218336"/>
          </a:xfrm>
          <a:prstGeom prst="rect">
            <a:avLst/>
          </a:prstGeom>
        </p:spPr>
      </p:pic>
      <p:pic>
        <p:nvPicPr>
          <p:cNvPr id="6" name="Kuva 6" descr="Kuva, joka sisältää kohteen taivas, ulko, henkilö, vuori&#10;&#10;Kuvaus luotu automaattisesti">
            <a:extLst>
              <a:ext uri="{FF2B5EF4-FFF2-40B4-BE49-F238E27FC236}">
                <a16:creationId xmlns:a16="http://schemas.microsoft.com/office/drawing/2014/main" id="{A6C3F021-BB1C-4185-B238-01296EAB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47" y="345141"/>
            <a:ext cx="4312023" cy="28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päätöksenteko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4691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Päätöksenteko</a:t>
            </a:r>
            <a:r>
              <a:rPr lang="fi-FI" dirty="0">
                <a:ea typeface="+mn-lt"/>
                <a:cs typeface="+mn-lt"/>
              </a:rPr>
              <a:t>: tiedonkäsittelytoimintaa, jossa 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valitaan</a:t>
            </a:r>
            <a:r>
              <a:rPr lang="fi-FI" dirty="0">
                <a:ea typeface="+mn-lt"/>
                <a:cs typeface="+mn-lt"/>
              </a:rPr>
              <a:t> jokin toiminta, asia tai uskomus 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useiden vaihtoehtojen joukosta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ajattelun muoto</a:t>
            </a:r>
          </a:p>
          <a:p>
            <a:pPr marL="264795" lvl="1">
              <a:buFont typeface="Arial" panose="020B0604020202020204" pitchFamily="34" charset="0"/>
              <a:buChar char="•"/>
            </a:pP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Ajattelu</a:t>
            </a:r>
            <a:r>
              <a:rPr lang="fi-FI" dirty="0">
                <a:ea typeface="+mn-lt"/>
                <a:cs typeface="+mn-lt"/>
              </a:rPr>
              <a:t>: monimutkaista kognitiivista toimintaa, jossa käsitellään havainto- ja muistitietoa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 päätöksenteko, ongelmanratkaisu, päättely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ajattelun avulla muodostetaan malleja todellisuudesta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munkkirinkilä, donitsi, laatikko, erilainen&#10;&#10;Kuvaus luotu automaattisesti">
            <a:extLst>
              <a:ext uri="{FF2B5EF4-FFF2-40B4-BE49-F238E27FC236}">
                <a16:creationId xmlns:a16="http://schemas.microsoft.com/office/drawing/2014/main" id="{657720E8-9254-488C-9F0A-E16C7E6FC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Päätöksentekoon vaikuttavia tekijöitä</a:t>
            </a:r>
            <a:br>
              <a:rPr lang="fi-FI" dirty="0"/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D059635-1656-401B-8183-6872649D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1449536"/>
            <a:ext cx="5333691" cy="4961280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5806440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Kaksoisprosessointi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63" y="2050788"/>
            <a:ext cx="7258780" cy="44760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Kaksoisprosessointiteoriat: </a:t>
            </a:r>
            <a:r>
              <a:rPr lang="fi-FI" sz="2000" dirty="0">
                <a:ea typeface="+mn-lt"/>
                <a:cs typeface="+mn-lt"/>
              </a:rPr>
              <a:t>Teoriat, joiden mukaan ihminen prosessoi tietoa nopean ja hitaan ajattelun avulla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</a:t>
            </a:r>
            <a:r>
              <a:rPr lang="fi-FI" sz="2000" b="1" dirty="0">
                <a:ea typeface="+mn-lt"/>
                <a:cs typeface="+mn-lt"/>
              </a:rPr>
              <a:t>Nopea ajattelu:</a:t>
            </a:r>
            <a:r>
              <a:rPr lang="fi-FI" sz="2000" dirty="0">
                <a:ea typeface="+mn-lt"/>
                <a:cs typeface="+mn-lt"/>
              </a:rPr>
              <a:t> intuitiivista, automaattista, perustuu ei-tietoiseen tiedonkäsittelyyn, lajinkehityksellisesti vanhaa</a:t>
            </a:r>
            <a:endParaRPr lang="fi-FI" sz="2000" dirty="0"/>
          </a:p>
          <a:p>
            <a:pPr marL="264795" lvl="1">
              <a:buSzPct val="100000"/>
              <a:buFont typeface="Arial,Sans-Serif" panose="020B0602020104020603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intuitiivinen päätöksenteko</a:t>
            </a:r>
            <a:r>
              <a:rPr lang="fi-FI" dirty="0">
                <a:ea typeface="+mn-lt"/>
                <a:cs typeface="+mn-lt"/>
              </a:rPr>
              <a:t>: perustuu nopean ajattelun käyttämiseen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</a:t>
            </a:r>
            <a:r>
              <a:rPr lang="fi-FI" sz="2000" b="1" dirty="0">
                <a:ea typeface="+mn-lt"/>
                <a:cs typeface="+mn-lt"/>
              </a:rPr>
              <a:t>Hidas ajattelu:</a:t>
            </a:r>
            <a:r>
              <a:rPr lang="fi-FI" sz="2000" dirty="0">
                <a:ea typeface="+mn-lt"/>
                <a:cs typeface="+mn-lt"/>
              </a:rPr>
              <a:t> analyyttista, loogista, rationaalista, perustuu tietoiseen tiedonkäsittelyyn, lajinkehityksellisesti uutta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rationaalinen päätöksenteko:</a:t>
            </a:r>
            <a:r>
              <a:rPr lang="fi-FI" dirty="0">
                <a:ea typeface="+mn-lt"/>
                <a:cs typeface="+mn-lt"/>
              </a:rPr>
              <a:t> perustuu hitaan ajattelun käyttämiseen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Kaksoisprosessointi aiheuttaa ajattelun virheitä ja oikomisia 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1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istuminen&#10;&#10;Kuvaus luotu automaattisesti">
            <a:extLst>
              <a:ext uri="{FF2B5EF4-FFF2-40B4-BE49-F238E27FC236}">
                <a16:creationId xmlns:a16="http://schemas.microsoft.com/office/drawing/2014/main" id="{7BFF5D55-B2C9-44B9-93EE-F3C4EF9E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64" y="1908677"/>
            <a:ext cx="2970178" cy="44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5932" y="6405853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2A34E1C6-D637-4C8E-84BC-052365277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02" y="729575"/>
            <a:ext cx="10948048" cy="5401445"/>
          </a:xfrm>
        </p:spPr>
      </p:pic>
    </p:spTree>
    <p:extLst>
      <p:ext uri="{BB962C8B-B14F-4D97-AF65-F5344CB8AC3E}">
        <p14:creationId xmlns:p14="http://schemas.microsoft.com/office/powerpoint/2010/main" val="319571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heuristiikat</a:t>
            </a:r>
            <a:endParaRPr lang="fi-FI" dirty="0"/>
          </a:p>
        </p:txBody>
      </p:sp>
      <p:pic>
        <p:nvPicPr>
          <p:cNvPr id="6" name="Kuva 6" descr="Kuva, joka sisältää kohteen henkilö, pöytä, sisä&#10;&#10;Kuvaus luotu automaattisesti">
            <a:extLst>
              <a:ext uri="{FF2B5EF4-FFF2-40B4-BE49-F238E27FC236}">
                <a16:creationId xmlns:a16="http://schemas.microsoft.com/office/drawing/2014/main" id="{946CAD1F-D544-4C1E-8B87-48E2A71CE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r="55" b="17302"/>
          <a:stretch/>
        </p:blipFill>
        <p:spPr>
          <a:xfrm>
            <a:off x="8359579" y="1202710"/>
            <a:ext cx="3564133" cy="50613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532" y="1990165"/>
            <a:ext cx="7123903" cy="402336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Heuristiikka: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yksinkertainen periaate tai valmis ratkaisumalli, joka mahdollistaa nopean reagoinnin ongelmaan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ei-tietoisia ja automaattisia toimintatapoja; ajattelun oikopolkuja</a:t>
            </a:r>
          </a:p>
          <a:p>
            <a:pPr>
              <a:buSzTx/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Päästään yleensä varsin 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lyhyessä ajassa riittävän lähelle hyvää lopputulosta</a:t>
            </a:r>
          </a:p>
          <a:p>
            <a:pPr marL="264795" lvl="1">
              <a:buSzTx/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kuluttavat huomattavasti vähemmän kognitiivisia resursseja kuin hidas ajattelu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Erilaisia heuristiikkoja lukuisia, esim.: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ankkurointi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saatavuuden heuristiikka 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edustavuuden heuristiikka</a:t>
            </a:r>
          </a:p>
          <a:p>
            <a:pPr marL="0" indent="0">
              <a:buNone/>
            </a:pPr>
            <a:endParaRPr lang="fi-FI" sz="2400" b="1" dirty="0"/>
          </a:p>
          <a:p>
            <a:pPr>
              <a:buFont typeface="Arial" panose="020B0604020202020204" pitchFamily="34" charset="0"/>
              <a:buChar char="•"/>
            </a:pPr>
            <a:endParaRPr lang="fi-FI" sz="16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2" y="6488633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0539CB7B-5631-4C50-9E90-EDE000B99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377" y="627530"/>
            <a:ext cx="8479881" cy="5601147"/>
          </a:xfrm>
        </p:spPr>
      </p:pic>
    </p:spTree>
    <p:extLst>
      <p:ext uri="{BB962C8B-B14F-4D97-AF65-F5344CB8AC3E}">
        <p14:creationId xmlns:p14="http://schemas.microsoft.com/office/powerpoint/2010/main" val="197678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Kognitiiviset vinoumat</a:t>
            </a:r>
            <a:endParaRPr lang="fi-FI" dirty="0"/>
          </a:p>
        </p:txBody>
      </p:sp>
      <p:pic>
        <p:nvPicPr>
          <p:cNvPr id="7" name="Kuva 7" descr="Kuva, joka sisältää kohteen henkilö, puinen, puu&#10;&#10;Kuvaus luotu automaattisesti">
            <a:extLst>
              <a:ext uri="{FF2B5EF4-FFF2-40B4-BE49-F238E27FC236}">
                <a16:creationId xmlns:a16="http://schemas.microsoft.com/office/drawing/2014/main" id="{A974E5CE-9D80-4271-A603-D3F902DA5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6913"/>
          <a:stretch/>
        </p:blipFill>
        <p:spPr>
          <a:xfrm>
            <a:off x="1024128" y="2272562"/>
            <a:ext cx="3279572" cy="359476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58" y="2156298"/>
            <a:ext cx="6391337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Heuristiikkojen käyttäminen saattaa johtaa kognitiivisiin vinoumiin</a:t>
            </a:r>
            <a:endParaRPr lang="fi-FI" dirty="0">
              <a:highlight>
                <a:srgbClr val="FFFF00"/>
              </a:highlight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b="1" dirty="0">
                <a:highlight>
                  <a:srgbClr val="FFFF00"/>
                </a:highlight>
                <a:ea typeface="+mn-lt"/>
                <a:cs typeface="+mn-lt"/>
              </a:rPr>
              <a:t> Kognitiivinen vinouma:</a:t>
            </a:r>
            <a:r>
              <a:rPr lang="fi-FI" dirty="0">
                <a:highlight>
                  <a:srgbClr val="FFFF00"/>
                </a:highlight>
                <a:ea typeface="+mn-lt"/>
                <a:cs typeface="+mn-lt"/>
              </a:rPr>
              <a:t> taipumus painottaa tietoa, havaintoja ja tulkintoja yksinkertaistavalla tai virheellisellä tavalla 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Esimerkkejä kognitiivisista vinoumista: </a:t>
            </a:r>
            <a:endParaRPr lang="fi-FI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/>
              <a:t>ylivertaisuusvinouma </a:t>
            </a:r>
            <a:r>
              <a:rPr lang="fi-FI" dirty="0">
                <a:ea typeface="+mn-lt"/>
                <a:cs typeface="+mn-lt"/>
              </a:rPr>
              <a:t>(</a:t>
            </a:r>
            <a:r>
              <a:rPr lang="fi-FI" dirty="0" err="1">
                <a:ea typeface="+mn-lt"/>
                <a:cs typeface="+mn-lt"/>
              </a:rPr>
              <a:t>Dunning-Kruger</a:t>
            </a:r>
            <a:r>
              <a:rPr lang="fi-FI" dirty="0">
                <a:ea typeface="+mn-lt"/>
                <a:cs typeface="+mn-lt"/>
              </a:rPr>
              <a:t>- vaikutus)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vahvistusvinouma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kehysefekti 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/>
              <a:t> Myös asiantuntijoilla on kognitiivisia vinoumia </a:t>
            </a:r>
          </a:p>
          <a:p>
            <a:pPr>
              <a:buFont typeface="Arial" panose="020B0602020104020603" pitchFamily="34" charset="0"/>
              <a:buChar char="•"/>
            </a:pP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endParaRPr lang="fi-FI" b="1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6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5" name="Kuva 5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702FF6E-0B59-4EA8-BCCE-C0FE7ACD0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987" y="295835"/>
            <a:ext cx="6749673" cy="5950771"/>
          </a:xfrm>
        </p:spPr>
      </p:pic>
    </p:spTree>
    <p:extLst>
      <p:ext uri="{BB962C8B-B14F-4D97-AF65-F5344CB8AC3E}">
        <p14:creationId xmlns:p14="http://schemas.microsoft.com/office/powerpoint/2010/main" val="54798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7C68AB-BD61-4AB3-81A0-A25C317CB0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16817-7e29-4aa7-b7a6-c483eebecbb8"/>
    <ds:schemaRef ds:uri="807aa635-cdf8-4f87-acc5-eeaafee58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13351</TotalTime>
  <Words>383</Words>
  <Application>Microsoft Office PowerPoint</Application>
  <PresentationFormat>Laajakuva</PresentationFormat>
  <Paragraphs>51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7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11. päätöksenteko</vt:lpstr>
      <vt:lpstr>päätöksenteko</vt:lpstr>
      <vt:lpstr>Päätöksentekoon vaikuttavia tekijöitä </vt:lpstr>
      <vt:lpstr>Kaksoisprosessointi</vt:lpstr>
      <vt:lpstr>PowerPoint-esitys</vt:lpstr>
      <vt:lpstr>heuristiikat</vt:lpstr>
      <vt:lpstr>PowerPoint-esitys</vt:lpstr>
      <vt:lpstr>Kognitiiviset vinoumat</vt:lpstr>
      <vt:lpstr>PowerPoint-esitys</vt:lpstr>
      <vt:lpstr>Päätöksenteko ja tunteet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/>
  <cp:lastModifiedBy>Sanna Sainio</cp:lastModifiedBy>
  <cp:revision>1166</cp:revision>
  <dcterms:created xsi:type="dcterms:W3CDTF">2021-05-18T05:21:46Z</dcterms:created>
  <dcterms:modified xsi:type="dcterms:W3CDTF">2023-11-19T14:49:17Z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