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5"/>
  </p:notesMasterIdLst>
  <p:sldIdLst>
    <p:sldId id="256" r:id="rId5"/>
    <p:sldId id="273" r:id="rId6"/>
    <p:sldId id="274" r:id="rId7"/>
    <p:sldId id="277" r:id="rId8"/>
    <p:sldId id="279" r:id="rId9"/>
    <p:sldId id="278" r:id="rId10"/>
    <p:sldId id="280" r:id="rId11"/>
    <p:sldId id="281" r:id="rId12"/>
    <p:sldId id="283" r:id="rId13"/>
    <p:sldId id="28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DF79C0-2F49-46DB-A87C-CF63A4C00453}" v="2" dt="2022-01-27T14:57:38.5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3.10.2023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10/3/2023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10/3/2023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10/3/2023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10/3/2023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10/3/2023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1. </a:t>
            </a:r>
            <a:r>
              <a:rPr lang="en-US" sz="440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Mitä</a:t>
            </a: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</a:t>
            </a:r>
            <a:r>
              <a:rPr lang="en-US" sz="440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tiedonkäsittely</a:t>
            </a:r>
            <a:r>
              <a:rPr lang="en-US" sz="4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 on?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3 tietoa käsittelevä ihminen</a:t>
            </a:r>
            <a:endParaRPr lang="en-US"/>
          </a:p>
        </p:txBody>
      </p:sp>
      <p:pic>
        <p:nvPicPr>
          <p:cNvPr id="7" name="Kuva 6" descr="Logo, jossa lukee Mieli 3.&#10;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00" y="2642400"/>
            <a:ext cx="3967855" cy="155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518383" cy="1499616"/>
          </a:xfrm>
        </p:spPr>
        <p:txBody>
          <a:bodyPr>
            <a:normAutofit/>
          </a:bodyPr>
          <a:lstStyle/>
          <a:p>
            <a:r>
              <a:rPr lang="fi-FI"/>
              <a:t>Tiedonkäsittelyn tutkiminen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5559"/>
            <a:ext cx="10136691" cy="40170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</a:t>
            </a:r>
            <a:r>
              <a:rPr lang="fi-FI" sz="2400" dirty="0">
                <a:ea typeface="+mn-lt"/>
                <a:cs typeface="+mn-lt"/>
              </a:rPr>
              <a:t>Mielensisäiset toiminnot eivät ole suoraan havaittavissa tai mitattavissa</a:t>
            </a:r>
            <a:endParaRPr lang="fi-FI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kehitetty monia keinoja kerätä tietoa ihmismielen toiminnasta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Kokeellinen tutkimus</a:t>
            </a:r>
            <a:r>
              <a:rPr lang="fi-FI" sz="2400" dirty="0">
                <a:ea typeface="+mn-lt"/>
                <a:cs typeface="+mn-lt"/>
              </a:rPr>
              <a:t>: tutkimusote, jonka avulla pyritään selvittämään syy-seuraussuhteita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Ei-kokeellinen tutkimus</a:t>
            </a:r>
            <a:r>
              <a:rPr lang="fi-FI" sz="2400" dirty="0">
                <a:ea typeface="+mn-lt"/>
                <a:cs typeface="+mn-lt"/>
              </a:rPr>
              <a:t>: selvitetään eri ilmiöiden välisiä yhteyksiä tai kuvaillaan tutkittavaa ilmiötä seikkaperäisesti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Tapaustutkimus</a:t>
            </a:r>
            <a:r>
              <a:rPr lang="fi-FI" sz="2400" dirty="0">
                <a:ea typeface="+mn-lt"/>
                <a:cs typeface="+mn-lt"/>
              </a:rPr>
              <a:t>: tarkastellaan yksilöitä, ryhmiä tai organisaatioita niiden todellisessa ympäristössä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voivat olla kokeellista tai ei-kokeellista tutkimusta</a:t>
            </a: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127635" lvl="1" indent="0">
              <a:buNone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8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Kognitiivinen toiminta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85"/>
            <a:ext cx="6696486" cy="40170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Tiedonkäsittely</a:t>
            </a:r>
            <a:r>
              <a:rPr lang="fi-FI" sz="2400" dirty="0">
                <a:ea typeface="+mn-lt"/>
                <a:cs typeface="+mn-lt"/>
              </a:rPr>
              <a:t> (kognitiivinen toiminta): mielen toimintaa, joka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mahdollistaa</a:t>
            </a:r>
            <a:endParaRPr lang="fi-FI" dirty="0">
              <a:highlight>
                <a:srgbClr val="FFFF00"/>
              </a:highlight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tiedon vastaanottamisen, valikoimisen, tallentamisen </a:t>
            </a:r>
            <a:r>
              <a:rPr lang="fi-FI" sz="2400" dirty="0">
                <a:ea typeface="+mn-lt"/>
                <a:cs typeface="+mn-lt"/>
              </a:rPr>
              <a:t>ja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käsittelyn</a:t>
            </a:r>
            <a:r>
              <a:rPr lang="fi-FI" sz="2400" dirty="0">
                <a:ea typeface="+mn-lt"/>
                <a:cs typeface="+mn-lt"/>
              </a:rPr>
              <a:t> sekä tiedon käyttämisen oman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ajattelun ja toiminnan ohjaamiseen </a:t>
            </a:r>
            <a:r>
              <a:rPr lang="fi-FI" sz="2400" dirty="0">
                <a:ea typeface="+mn-lt"/>
                <a:cs typeface="+mn-lt"/>
              </a:rPr>
              <a:t>sekä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päämäärien toteuttamiseen</a:t>
            </a:r>
            <a:endParaRPr lang="fi-FI" sz="2400" dirty="0">
              <a:highlight>
                <a:srgbClr val="FF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</a:t>
            </a:r>
            <a:r>
              <a:rPr lang="fi-FI" sz="2400" dirty="0">
                <a:ea typeface="+mn-lt"/>
                <a:cs typeface="+mn-lt"/>
              </a:rPr>
              <a:t>Keskeisiä</a:t>
            </a:r>
            <a:r>
              <a:rPr lang="fi-FI" sz="2400" b="1" dirty="0">
                <a:ea typeface="+mn-lt"/>
                <a:cs typeface="+mn-lt"/>
              </a:rPr>
              <a:t> tiedonkäsittelytoimintoja</a:t>
            </a:r>
            <a:r>
              <a:rPr lang="fi-FI" sz="2400" dirty="0">
                <a:ea typeface="+mn-lt"/>
                <a:cs typeface="+mn-lt"/>
              </a:rPr>
              <a:t>:</a:t>
            </a:r>
            <a:endParaRPr lang="fi-FI" sz="24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tarkkaavaisuus, havaitseminen, muisti, kieli, toiminnanohjaus, ajattelu ja päätöksenteko</a:t>
            </a:r>
            <a:endParaRPr lang="fi-FI" sz="2400" dirty="0"/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400" dirty="0"/>
              <a:t>käytetään myös käsitettä </a:t>
            </a:r>
            <a:r>
              <a:rPr lang="fi-FI" sz="2400" b="1" dirty="0"/>
              <a:t>kognitiivinen toiminto</a:t>
            </a:r>
          </a:p>
          <a:p>
            <a:pPr>
              <a:buFont typeface="Tw Cen MT" panose="020B0604020202020204" pitchFamily="34" charset="0"/>
              <a:buChar char=" "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10" name="Kuva 9">
            <a:extLst>
              <a:ext uri="{FF2B5EF4-FFF2-40B4-BE49-F238E27FC236}">
                <a16:creationId xmlns:a16="http://schemas.microsoft.com/office/drawing/2014/main" id="{91104C94-626A-4804-80F8-2199511389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0614" y="2084832"/>
            <a:ext cx="4305984" cy="3787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9175281" cy="1499616"/>
          </a:xfrm>
        </p:spPr>
        <p:txBody>
          <a:bodyPr>
            <a:normAutofit/>
          </a:bodyPr>
          <a:lstStyle/>
          <a:p>
            <a:r>
              <a:rPr lang="fi-FI" dirty="0"/>
              <a:t>Tarkkaavaisuus, havaitseminen, muisti ja toiminnanohjaus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7657" y="2467551"/>
            <a:ext cx="7068280" cy="3989638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highlight>
                  <a:srgbClr val="FFFF00"/>
                </a:highlight>
                <a:ea typeface="+mn-lt"/>
                <a:cs typeface="+mn-lt"/>
              </a:rPr>
              <a:t>Tarkkaavaisuus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: </a:t>
            </a:r>
            <a:r>
              <a:rPr lang="fi-FI" sz="2400" dirty="0">
                <a:ea typeface="+mn-lt"/>
                <a:cs typeface="+mn-lt"/>
              </a:rPr>
              <a:t>ihminen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poimii </a:t>
            </a:r>
            <a:r>
              <a:rPr lang="fi-FI" sz="2400" dirty="0">
                <a:ea typeface="+mn-lt"/>
                <a:cs typeface="+mn-lt"/>
              </a:rPr>
              <a:t>valtavasta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ärsyketulvasta</a:t>
            </a:r>
            <a:r>
              <a:rPr lang="fi-FI" sz="2400" dirty="0">
                <a:ea typeface="+mn-lt"/>
                <a:cs typeface="+mn-lt"/>
              </a:rPr>
              <a:t> juuri sen hetkisen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toimintansa kannalta tärkeän tiedon käsiteltäväksi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Havaitseminen</a:t>
            </a:r>
            <a:r>
              <a:rPr lang="fi-FI" sz="2400" dirty="0">
                <a:ea typeface="+mn-lt"/>
                <a:cs typeface="+mn-lt"/>
              </a:rPr>
              <a:t>: muodostetaan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tietoinen käsitys </a:t>
            </a:r>
            <a:r>
              <a:rPr lang="fi-FI" sz="2400" dirty="0">
                <a:ea typeface="+mn-lt"/>
                <a:cs typeface="+mn-lt"/>
              </a:rPr>
              <a:t>jostakin asiasta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aistien avulla ja annetaan sille merkitys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highlight>
                  <a:srgbClr val="FFFF00"/>
                </a:highlight>
                <a:ea typeface="+mn-lt"/>
                <a:cs typeface="+mn-lt"/>
              </a:rPr>
              <a:t>Muisti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: tallennetaan, säilötään ja käsitellään tietoa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Toiminnanohjaus</a:t>
            </a:r>
            <a:r>
              <a:rPr lang="fi-FI" sz="2400" dirty="0">
                <a:ea typeface="+mn-lt"/>
                <a:cs typeface="+mn-lt"/>
              </a:rPr>
              <a:t>: kaikki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oman toiminnan ohjaamisen</a:t>
            </a:r>
            <a:r>
              <a:rPr lang="fi-FI" sz="2400" dirty="0">
                <a:ea typeface="+mn-lt"/>
                <a:cs typeface="+mn-lt"/>
              </a:rPr>
              <a:t>,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suunnittelun ja korjaamisen </a:t>
            </a:r>
            <a:r>
              <a:rPr lang="fi-FI" sz="2400" dirty="0">
                <a:ea typeface="+mn-lt"/>
                <a:cs typeface="+mn-lt"/>
              </a:rPr>
              <a:t>kannalta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olennaiset taidot</a:t>
            </a:r>
            <a:endParaRPr lang="fi-FI" sz="2400" dirty="0">
              <a:highlight>
                <a:srgbClr val="FFFF00"/>
              </a:highlight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7" name="Kuva 7" descr="Kuva, joka sisältää kohteen ulko, henkilö, puu, ratsastus&#10;&#10;Kuvaus luotu automaattisesti">
            <a:extLst>
              <a:ext uri="{FF2B5EF4-FFF2-40B4-BE49-F238E27FC236}">
                <a16:creationId xmlns:a16="http://schemas.microsoft.com/office/drawing/2014/main" id="{8EDCE46E-4FCA-415E-8A3A-43CA5DB86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5812" y="1618129"/>
            <a:ext cx="3056964" cy="4574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/>
              <a:t>Kieli, ajattelu ja päätöksenteko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444" y="2326404"/>
            <a:ext cx="6556639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Kieli</a:t>
            </a:r>
            <a:r>
              <a:rPr lang="fi-FI" sz="2400" dirty="0">
                <a:ea typeface="+mn-lt"/>
                <a:cs typeface="+mn-lt"/>
              </a:rPr>
              <a:t>: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symbolijärjestelmä</a:t>
            </a:r>
            <a:r>
              <a:rPr lang="fi-FI" sz="2400" dirty="0">
                <a:ea typeface="+mn-lt"/>
                <a:cs typeface="+mn-lt"/>
              </a:rPr>
              <a:t>, jonka avulla ihminen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jäsentää mielensisäistä kokemusmaailmaansa ja kommunikoi </a:t>
            </a:r>
            <a:r>
              <a:rPr lang="fi-FI" sz="2400" dirty="0">
                <a:ea typeface="+mn-lt"/>
                <a:cs typeface="+mn-lt"/>
              </a:rPr>
              <a:t>toisten kanssa</a:t>
            </a:r>
            <a:endParaRPr lang="fi-FI" sz="2400" b="1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Ajattelu</a:t>
            </a:r>
            <a:r>
              <a:rPr lang="fi-FI" sz="2400" dirty="0">
                <a:ea typeface="+mn-lt"/>
                <a:cs typeface="+mn-lt"/>
              </a:rPr>
              <a:t>:</a:t>
            </a:r>
            <a:r>
              <a:rPr lang="fi-FI" sz="2400" b="1" dirty="0">
                <a:ea typeface="+mn-lt"/>
                <a:cs typeface="+mn-lt"/>
              </a:rPr>
              <a:t> </a:t>
            </a:r>
            <a:r>
              <a:rPr lang="fi-FI" sz="2400" dirty="0">
                <a:ea typeface="+mn-lt"/>
                <a:cs typeface="+mn-lt"/>
              </a:rPr>
              <a:t>monimutkaista kognitiivista toimintaa, jossa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käsitellään havainto- ja muistitietoa</a:t>
            </a:r>
          </a:p>
          <a:p>
            <a:pPr>
              <a:buFont typeface="Arial,Sans-Serif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Päätöksenteko</a:t>
            </a:r>
            <a:r>
              <a:rPr lang="fi-FI" sz="2400" dirty="0">
                <a:ea typeface="+mn-lt"/>
                <a:cs typeface="+mn-lt"/>
              </a:rPr>
              <a:t>: tiedonkäsittelytoimintaa, jossa 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valitaan jokin</a:t>
            </a:r>
            <a:r>
              <a:rPr lang="fi-FI" sz="2400" dirty="0">
                <a:ea typeface="+mn-lt"/>
                <a:cs typeface="+mn-lt"/>
              </a:rPr>
              <a:t> toiminta, asia tai uskomus useiden 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vaihtoehtojen joukosta</a:t>
            </a:r>
            <a:endParaRPr lang="en-US" sz="2400" dirty="0">
              <a:highlight>
                <a:srgbClr val="FFFF00"/>
              </a:highlight>
              <a:ea typeface="+mn-lt"/>
              <a:cs typeface="+mn-lt"/>
            </a:endParaRPr>
          </a:p>
          <a:p>
            <a:pPr marL="264795" lvl="1">
              <a:buFont typeface="Arial,Sans-Serif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ajattelun muoto</a:t>
            </a: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  <p:pic>
        <p:nvPicPr>
          <p:cNvPr id="7" name="Kuva 7" descr="Kuva, joka sisältää kohteen henkilö, sisä, poika&#10;&#10;Kuvaus luotu automaattisesti">
            <a:extLst>
              <a:ext uri="{FF2B5EF4-FFF2-40B4-BE49-F238E27FC236}">
                <a16:creationId xmlns:a16="http://schemas.microsoft.com/office/drawing/2014/main" id="{D3B09E9A-4E4E-48DA-9F2F-8A6BE8EBA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283" y="2400103"/>
            <a:ext cx="4480110" cy="3357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31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5902061" cy="1499616"/>
          </a:xfrm>
        </p:spPr>
        <p:txBody>
          <a:bodyPr>
            <a:normAutofit/>
          </a:bodyPr>
          <a:lstStyle/>
          <a:p>
            <a:r>
              <a:rPr lang="fi-FI"/>
              <a:t>skeema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1995322"/>
            <a:ext cx="6696486" cy="4468221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Skeema</a:t>
            </a:r>
            <a:r>
              <a:rPr lang="fi-FI" sz="2400" dirty="0">
                <a:ea typeface="+mn-lt"/>
                <a:cs typeface="+mn-lt"/>
              </a:rPr>
              <a:t> (sisäinen malli): muistiin tallentunut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tietorakenne tai toimintamalli</a:t>
            </a:r>
            <a:r>
              <a:rPr lang="fi-FI" sz="2400" dirty="0">
                <a:ea typeface="+mn-lt"/>
                <a:cs typeface="+mn-lt"/>
              </a:rPr>
              <a:t>; tosimaailmasta tehty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pelkistys</a:t>
            </a:r>
            <a:endParaRPr lang="fi-FI" dirty="0">
              <a:highlight>
                <a:srgbClr val="FFFF00"/>
              </a:highlight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highlight>
                  <a:srgbClr val="FFFF00"/>
                </a:highlight>
                <a:ea typeface="+mn-lt"/>
                <a:cs typeface="+mn-lt"/>
              </a:rPr>
              <a:t>perustuvat kokemuksiin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highlight>
                  <a:srgbClr val="FFFF00"/>
                </a:highlight>
                <a:ea typeface="+mn-lt"/>
                <a:cs typeface="+mn-lt"/>
              </a:rPr>
              <a:t>muodostuvat automaattisesti</a:t>
            </a:r>
            <a:endParaRPr lang="fi-FI" sz="2000" dirty="0">
              <a:highlight>
                <a:srgbClr val="FFFF00"/>
              </a:highlight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highlight>
                  <a:srgbClr val="FFFF00"/>
                </a:highlight>
                <a:ea typeface="+mn-lt"/>
                <a:cs typeface="+mn-lt"/>
              </a:rPr>
              <a:t>helpottavat ja nopeuttavat tiedonkäsittelyä → toiminnalle välttämättömiä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highlight>
                  <a:srgbClr val="FFFF00"/>
                </a:highlight>
                <a:ea typeface="+mn-lt"/>
                <a:cs typeface="+mn-lt"/>
              </a:rPr>
              <a:t>toisaalta rajoittavat ajattelua</a:t>
            </a:r>
            <a:r>
              <a:rPr lang="fi-FI" sz="2000" dirty="0">
                <a:ea typeface="+mn-lt"/>
                <a:cs typeface="+mn-lt"/>
              </a:rPr>
              <a:t>, esim. stereotypiat ja ensivaikutelmat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Skripti:</a:t>
            </a:r>
            <a:r>
              <a:rPr lang="fi-FI" sz="2400" dirty="0">
                <a:ea typeface="+mn-lt"/>
                <a:cs typeface="+mn-lt"/>
              </a:rPr>
              <a:t> toiminnallinen, jotakin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tapahtuma­sarjaa koskeva skeema</a:t>
            </a:r>
            <a:endParaRPr lang="fi-FI" dirty="0">
              <a:highlight>
                <a:srgbClr val="FFFF00"/>
              </a:highlight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sisältää tietoa toiminnan vaiheista ja järjestyksestä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auttaa ennakoimaan tilanteita ja toimimaan niissä</a:t>
            </a: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B7CAFAA-5F40-4F64-8EEB-2E918A807408}"/>
              </a:ext>
            </a:extLst>
          </p:cNvPr>
          <p:cNvSpPr txBox="1"/>
          <p:nvPr/>
        </p:nvSpPr>
        <p:spPr>
          <a:xfrm>
            <a:off x="8917670" y="3247207"/>
            <a:ext cx="354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[Kuva tähän]</a:t>
            </a:r>
          </a:p>
        </p:txBody>
      </p:sp>
      <p:pic>
        <p:nvPicPr>
          <p:cNvPr id="7" name="Kuva 7" descr="Kuva, joka sisältää kohteen seinä, sisä, vaate, järjestetty&#10;&#10;Kuvaus luotu automaattisesti">
            <a:extLst>
              <a:ext uri="{FF2B5EF4-FFF2-40B4-BE49-F238E27FC236}">
                <a16:creationId xmlns:a16="http://schemas.microsoft.com/office/drawing/2014/main" id="{DA3882D7-18A6-4899-9430-2FF675647A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1343" y="1226716"/>
            <a:ext cx="3325905" cy="4976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264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>
            <a:normAutofit/>
          </a:bodyPr>
          <a:lstStyle/>
          <a:p>
            <a:r>
              <a:rPr lang="fi-FI"/>
              <a:t>Tietoinen ja ei-tietoinen tiedonkäsittely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2386" y="2326404"/>
            <a:ext cx="7274994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Tietoinen tiedonkäsittely: 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kyky havainnoida tahdonalaisesti ympäristöään sekä ohjata omaa tarkkaavai­suutta ja toimintaa</a:t>
            </a:r>
            <a:r>
              <a:rPr lang="fi-FI" sz="2400" dirty="0">
                <a:ea typeface="+mn-lt"/>
                <a:cs typeface="+mn-lt"/>
              </a:rPr>
              <a:t> (hidasta)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ea typeface="+mn-lt"/>
                <a:cs typeface="+mn-lt"/>
              </a:rPr>
              <a:t>Ei-tietoinen tiedonkäsittely</a:t>
            </a:r>
            <a:r>
              <a:rPr lang="fi-FI" sz="2400" dirty="0">
                <a:ea typeface="+mn-lt"/>
                <a:cs typeface="+mn-lt"/>
              </a:rPr>
              <a:t>: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toimintaa, jota ei käsitellä tietoisella tasolla</a:t>
            </a:r>
            <a:endParaRPr lang="fi-FI" dirty="0">
              <a:highlight>
                <a:srgbClr val="FFFF00"/>
              </a:highlight>
            </a:endParaRP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esim. usein skeemojen muodostuminen ja niiden hyödyntäminen tiedonkäsittelyssä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esim. rutiininomaiset ja automaattiseksi muut­tuneet tiedonkäsittelytoiminnot</a:t>
            </a:r>
            <a:endParaRPr lang="fi-FI" sz="2000" dirty="0"/>
          </a:p>
          <a:p>
            <a:pPr marL="264795" lvl="1">
              <a:buFont typeface="Wingdings 3" panose="020B0602020104020603" pitchFamily="34" charset="0"/>
              <a:buChar char=""/>
            </a:pPr>
            <a:endParaRPr lang="fi-FI" sz="2400" dirty="0"/>
          </a:p>
          <a:p>
            <a:pPr marL="0" indent="0">
              <a:buNone/>
            </a:pPr>
            <a:endParaRPr lang="fi-FI" sz="2400" dirty="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endParaRPr lang="fi-FI" sz="24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400" dirty="0">
              <a:ea typeface="+mn-lt"/>
              <a:cs typeface="+mn-lt"/>
            </a:endParaRP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</a:t>
            </a:r>
          </a:p>
        </p:txBody>
      </p:sp>
      <p:pic>
        <p:nvPicPr>
          <p:cNvPr id="5" name="Kuva 5" descr="Kuva, joka sisältää kohteen henkilö, sulje&#10;&#10;Kuvaus luotu automaattisesti">
            <a:extLst>
              <a:ext uri="{FF2B5EF4-FFF2-40B4-BE49-F238E27FC236}">
                <a16:creationId xmlns:a16="http://schemas.microsoft.com/office/drawing/2014/main" id="{5F71A033-067B-4881-9DEB-5102CE54B1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371" y="2133600"/>
            <a:ext cx="2877671" cy="431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0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0144" y="599810"/>
            <a:ext cx="5806440" cy="1499616"/>
          </a:xfrm>
        </p:spPr>
        <p:txBody>
          <a:bodyPr/>
          <a:lstStyle/>
          <a:p>
            <a:r>
              <a:rPr lang="fi-FI">
                <a:ea typeface="+mj-lt"/>
                <a:cs typeface="+mj-lt"/>
              </a:rPr>
              <a:t>Kaksoisprosessointi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07863" y="2050788"/>
            <a:ext cx="7258780" cy="447602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2020104020603" pitchFamily="34" charset="0"/>
              <a:buChar char="•"/>
            </a:pPr>
            <a:endParaRPr lang="fi-FI" sz="2400" b="1" dirty="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Kaksoisprosessointiteoriat:</a:t>
            </a:r>
            <a:r>
              <a:rPr lang="fi-FI" sz="2400" dirty="0">
                <a:ea typeface="+mn-lt"/>
                <a:cs typeface="+mn-lt"/>
              </a:rPr>
              <a:t> teoriat, joiden mukaan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ihminen prosessoi </a:t>
            </a:r>
            <a:r>
              <a:rPr lang="fi-FI" sz="2400" dirty="0">
                <a:ea typeface="+mn-lt"/>
                <a:cs typeface="+mn-lt"/>
              </a:rPr>
              <a:t>tietoa nopean ja hitaan ajattelun avulla</a:t>
            </a:r>
            <a:endParaRPr lang="fi-FI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highlight>
                  <a:srgbClr val="FFFF00"/>
                </a:highlight>
                <a:ea typeface="+mn-lt"/>
                <a:cs typeface="+mn-lt"/>
              </a:rPr>
              <a:t>Nopea ajattelu</a:t>
            </a:r>
            <a:r>
              <a:rPr lang="fi-FI" sz="2400" b="1" dirty="0">
                <a:ea typeface="+mn-lt"/>
                <a:cs typeface="+mn-lt"/>
              </a:rPr>
              <a:t>:</a:t>
            </a:r>
            <a:r>
              <a:rPr lang="fi-FI" sz="2400" dirty="0">
                <a:ea typeface="+mn-lt"/>
                <a:cs typeface="+mn-lt"/>
              </a:rPr>
              <a:t> intuitiivista, automaattista, perustuu ei-tietoiseen tiedonkäsittelyyn, lajinkehityksellisesti vanhaa</a:t>
            </a:r>
            <a:endParaRPr lang="fi-FI" sz="2400" dirty="0"/>
          </a:p>
          <a:p>
            <a:pPr>
              <a:buFont typeface="Arial" panose="020B0602020104020603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b="1" dirty="0">
                <a:highlight>
                  <a:srgbClr val="FFFF00"/>
                </a:highlight>
                <a:ea typeface="+mn-lt"/>
                <a:cs typeface="+mn-lt"/>
              </a:rPr>
              <a:t>Hidas ajattelu</a:t>
            </a:r>
            <a:r>
              <a:rPr lang="fi-FI" sz="2400" b="1" dirty="0">
                <a:ea typeface="+mn-lt"/>
                <a:cs typeface="+mn-lt"/>
              </a:rPr>
              <a:t>:</a:t>
            </a:r>
            <a:r>
              <a:rPr lang="fi-FI" sz="2400" dirty="0">
                <a:ea typeface="+mn-lt"/>
                <a:cs typeface="+mn-lt"/>
              </a:rPr>
              <a:t> analyyttista, loogista, rationaalista,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perustuu tietoiseen tiedonkäsittelyyn, lajinkehityksellisesti uutta</a:t>
            </a:r>
          </a:p>
          <a:p>
            <a:pPr marL="127635" lvl="1" indent="0">
              <a:buNone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18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pic>
        <p:nvPicPr>
          <p:cNvPr id="6" name="Kuva 6" descr="Kuva, joka sisältää kohteen seinä, sisä, henkilö&#10;&#10;Kuvaus luotu automaattisesti">
            <a:extLst>
              <a:ext uri="{FF2B5EF4-FFF2-40B4-BE49-F238E27FC236}">
                <a16:creationId xmlns:a16="http://schemas.microsoft.com/office/drawing/2014/main" id="{47F2F496-6BA3-4553-BB7A-C30B12DF48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018" y="2090284"/>
            <a:ext cx="3247464" cy="4526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30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518383" cy="1499616"/>
          </a:xfrm>
        </p:spPr>
        <p:txBody>
          <a:bodyPr>
            <a:normAutofit/>
          </a:bodyPr>
          <a:lstStyle/>
          <a:p>
            <a:r>
              <a:rPr lang="fi-FI"/>
              <a:t>Kognitiivinen psykologia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5559"/>
            <a:ext cx="6091369" cy="4017037"/>
          </a:xfrm>
        </p:spPr>
        <p:txBody>
          <a:bodyPr vert="horz" lIns="45720" tIns="45720" rIns="45720" bIns="45720" rtlCol="0" anchor="t">
            <a:noAutofit/>
          </a:bodyPr>
          <a:lstStyle/>
          <a:p>
            <a:pPr marL="0" indent="0">
              <a:buNone/>
            </a:pP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Tutkitaan mielen toimintaa ja ihmisen käyttäytymistä erilaisissa tiedonkäsittelyä vaativissa tehtävissä </a:t>
            </a:r>
            <a:r>
              <a:rPr lang="fi-FI" sz="2400" dirty="0">
                <a:ea typeface="+mn-lt"/>
                <a:cs typeface="+mn-lt"/>
                <a:sym typeface="Wingdings" panose="05000000000000000000" pitchFamily="2" charset="2"/>
              </a:rPr>
              <a:t> pyritään ymmärtämään ihmisen tiedonkäsittelyä</a:t>
            </a:r>
            <a:endParaRPr lang="fi-FI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Ns. kognitiivinen vallankumous 1950-60-luvulla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taustalla mm. turhautuminen behaviorismiin</a:t>
            </a:r>
          </a:p>
          <a:p>
            <a:pPr marL="0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127635" lvl="1" indent="0">
              <a:buNone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B7CAFAA-5F40-4F64-8EEB-2E918A807408}"/>
              </a:ext>
            </a:extLst>
          </p:cNvPr>
          <p:cNvSpPr txBox="1"/>
          <p:nvPr/>
        </p:nvSpPr>
        <p:spPr>
          <a:xfrm>
            <a:off x="8917670" y="3247207"/>
            <a:ext cx="354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[Kuva tähän]</a:t>
            </a:r>
          </a:p>
        </p:txBody>
      </p:sp>
      <p:pic>
        <p:nvPicPr>
          <p:cNvPr id="8" name="Kuva 8" descr="Kuva, joka sisältää kohteen henkilö, mies&#10;&#10;Kuvaus luotu automaattisesti">
            <a:extLst>
              <a:ext uri="{FF2B5EF4-FFF2-40B4-BE49-F238E27FC236}">
                <a16:creationId xmlns:a16="http://schemas.microsoft.com/office/drawing/2014/main" id="{D2D0C59C-3ED4-4BCE-B1FC-11F14BC7EB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2459" y="2468560"/>
            <a:ext cx="4849905" cy="3254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511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6518383" cy="1499616"/>
          </a:xfrm>
        </p:spPr>
        <p:txBody>
          <a:bodyPr>
            <a:normAutofit/>
          </a:bodyPr>
          <a:lstStyle/>
          <a:p>
            <a:r>
              <a:rPr lang="fi-FI"/>
              <a:t>Kognitiivinen neurotiede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085559"/>
            <a:ext cx="7021456" cy="4420448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</a:t>
            </a:r>
            <a:r>
              <a:rPr lang="fi-FI" sz="2400" dirty="0">
                <a:ea typeface="+mn-lt"/>
                <a:cs typeface="+mn-lt"/>
              </a:rPr>
              <a:t>selvittää erilaisten </a:t>
            </a:r>
            <a:r>
              <a:rPr lang="fi-FI" sz="2400" dirty="0">
                <a:highlight>
                  <a:srgbClr val="FFFF00"/>
                </a:highlight>
                <a:ea typeface="+mn-lt"/>
                <a:cs typeface="+mn-lt"/>
              </a:rPr>
              <a:t>aivotutkimusmenetelmien avulla aivojen tiedonkäsittelyä ja kognitiivisten toimintojen hermostollista perustaa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Syntyi aivotutkimusmenetelmien kehityksen myötä</a:t>
            </a:r>
            <a:endParaRPr lang="fi-FI" dirty="0">
              <a:ea typeface="+mn-lt"/>
              <a:cs typeface="+mn-lt"/>
            </a:endParaRP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000" dirty="0">
                <a:ea typeface="+mn-lt"/>
                <a:cs typeface="+mn-lt"/>
              </a:rPr>
              <a:t>mahdollisuus mielen ilmiöihin liittyvien aivotoimintojen mittaamiseen ja kuvantamiseen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>
                <a:ea typeface="+mn-lt"/>
                <a:cs typeface="+mn-lt"/>
              </a:rPr>
              <a:t> Yhdistetään esim. kognitiivisen psykologian, neuropsykologian ja biologian tuottamaa tietoa ihmisen tiedonkäsittelystä</a:t>
            </a:r>
            <a:endParaRPr lang="fi-FI" dirty="0">
              <a:ea typeface="+mn-lt"/>
              <a:cs typeface="+mn-lt"/>
            </a:endParaRPr>
          </a:p>
          <a:p>
            <a:pPr marL="0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  <a:p>
            <a:pPr marL="127635" lvl="1" indent="0">
              <a:buNone/>
            </a:pPr>
            <a:endParaRPr lang="fi-FI" sz="2000" dirty="0"/>
          </a:p>
          <a:p>
            <a:pPr>
              <a:buFont typeface="Arial" panose="020B0604020202020204" pitchFamily="34" charset="0"/>
              <a:buChar char="•"/>
            </a:pPr>
            <a:endParaRPr lang="fi-FI" sz="24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/>
              <a:t>© Sanoma Pro, Tekijät ● Mieli 3 tietoa käsittelevä ihminen, Kuva: </a:t>
            </a:r>
            <a:r>
              <a:rPr lang="fi-FI" err="1"/>
              <a:t>Pexels</a:t>
            </a:r>
            <a:endParaRPr lang="en-US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EB7CAFAA-5F40-4F64-8EEB-2E918A807408}"/>
              </a:ext>
            </a:extLst>
          </p:cNvPr>
          <p:cNvSpPr txBox="1"/>
          <p:nvPr/>
        </p:nvSpPr>
        <p:spPr>
          <a:xfrm>
            <a:off x="8917670" y="3247207"/>
            <a:ext cx="3549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[Kuva tähän]</a:t>
            </a:r>
          </a:p>
        </p:txBody>
      </p:sp>
      <p:pic>
        <p:nvPicPr>
          <p:cNvPr id="6" name="Kuva 6" descr="Kuva, joka sisältää kohteen teksti, sisä, erilainen, aseta&#10;&#10;Kuvaus luotu automaattisesti">
            <a:extLst>
              <a:ext uri="{FF2B5EF4-FFF2-40B4-BE49-F238E27FC236}">
                <a16:creationId xmlns:a16="http://schemas.microsoft.com/office/drawing/2014/main" id="{F433A4F1-4AE8-41A4-89CC-712F04B0819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477" r="389" b="-259"/>
          <a:stretch/>
        </p:blipFill>
        <p:spPr>
          <a:xfrm>
            <a:off x="8254254" y="1193098"/>
            <a:ext cx="3516415" cy="4976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1318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E9B2EBDD64CC4383B99224C2A6C036" ma:contentTypeVersion="10" ma:contentTypeDescription="Create a new document." ma:contentTypeScope="" ma:versionID="26dc4615e67a8739360fbd9cd42cef70">
  <xsd:schema xmlns:xsd="http://www.w3.org/2001/XMLSchema" xmlns:xs="http://www.w3.org/2001/XMLSchema" xmlns:p="http://schemas.microsoft.com/office/2006/metadata/properties" xmlns:ns2="42116817-7e29-4aa7-b7a6-c483eebecbb8" xmlns:ns3="807aa635-cdf8-4f87-acc5-eeaafee58acb" targetNamespace="http://schemas.microsoft.com/office/2006/metadata/properties" ma:root="true" ma:fieldsID="6387b232793b1c922b532bf527a3edad" ns2:_="" ns3:_="">
    <xsd:import namespace="42116817-7e29-4aa7-b7a6-c483eebecbb8"/>
    <xsd:import namespace="807aa635-cdf8-4f87-acc5-eeaafee58ac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116817-7e29-4aa7-b7a6-c483eebecb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7aa635-cdf8-4f87-acc5-eeaafee58ac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A939F47-A77E-4026-9001-7CBD0D8BB7B8}">
  <ds:schemaRefs>
    <ds:schemaRef ds:uri="42116817-7e29-4aa7-b7a6-c483eebecbb8"/>
    <ds:schemaRef ds:uri="807aa635-cdf8-4f87-acc5-eeaafee58ac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AACAE-6EB8-45E6-9D80-77184C5DED69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412</TotalTime>
  <Words>607</Words>
  <Application>Microsoft Office PowerPoint</Application>
  <PresentationFormat>Laajakuva</PresentationFormat>
  <Paragraphs>76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7" baseType="lpstr">
      <vt:lpstr>Arial</vt:lpstr>
      <vt:lpstr>Arial,Sans-Serif</vt:lpstr>
      <vt:lpstr>Calibri</vt:lpstr>
      <vt:lpstr>Tw Cen MT</vt:lpstr>
      <vt:lpstr>Tw Cen MT Condensed</vt:lpstr>
      <vt:lpstr>Wingdings 3</vt:lpstr>
      <vt:lpstr>Integraali</vt:lpstr>
      <vt:lpstr>1. Mitä tiedonkäsittely on?</vt:lpstr>
      <vt:lpstr>Kognitiivinen toiminta</vt:lpstr>
      <vt:lpstr>Tarkkaavaisuus, havaitseminen, muisti ja toiminnanohjaus</vt:lpstr>
      <vt:lpstr>Kieli, ajattelu ja päätöksenteko</vt:lpstr>
      <vt:lpstr>skeema</vt:lpstr>
      <vt:lpstr>Tietoinen ja ei-tietoinen tiedonkäsittely</vt:lpstr>
      <vt:lpstr>Kaksoisprosessointi</vt:lpstr>
      <vt:lpstr>Kognitiivinen psykologia</vt:lpstr>
      <vt:lpstr>Kognitiivinen neurotiede</vt:lpstr>
      <vt:lpstr>Tiedonkäsittelyn tutkiminen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Sainio Sanna</dc:creator>
  <cp:lastModifiedBy>Sanna Sainio</cp:lastModifiedBy>
  <cp:revision>2</cp:revision>
  <dcterms:created xsi:type="dcterms:W3CDTF">2021-05-18T05:21:46Z</dcterms:created>
  <dcterms:modified xsi:type="dcterms:W3CDTF">2023-10-03T15:20:12Z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0x010100CEE9B2EBDD64CC4383B99224C2A6C036</vt:lpwstr>
  </property>
</Properties>
</file>