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74" r:id="rId7"/>
    <p:sldId id="277" r:id="rId8"/>
    <p:sldId id="278" r:id="rId9"/>
    <p:sldId id="282" r:id="rId10"/>
    <p:sldId id="280" r:id="rId11"/>
    <p:sldId id="281" r:id="rId12"/>
    <p:sldId id="285" r:id="rId13"/>
    <p:sldId id="286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49"/>
  </p:normalViewPr>
  <p:slideViewPr>
    <p:cSldViewPr snapToGrid="0">
      <p:cViewPr varScale="1">
        <p:scale>
          <a:sx n="81" d="100"/>
          <a:sy n="81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001BD9AA-5A58-4A9E-8CE7-8066C2263BD5}"/>
    <pc:docChg chg="custSel modSld">
      <pc:chgData name="Nea Viljakainen" userId="31f03692-df5d-4046-a9e0-25d0beb92039" providerId="ADAL" clId="{001BD9AA-5A58-4A9E-8CE7-8066C2263BD5}" dt="2022-01-27T15:25:29.018" v="7" actId="20577"/>
      <pc:docMkLst>
        <pc:docMk/>
      </pc:docMkLst>
      <pc:sldChg chg="delSp mod">
        <pc:chgData name="Nea Viljakainen" userId="31f03692-df5d-4046-a9e0-25d0beb92039" providerId="ADAL" clId="{001BD9AA-5A58-4A9E-8CE7-8066C2263BD5}" dt="2022-01-27T15:24:50.323" v="4" actId="478"/>
        <pc:sldMkLst>
          <pc:docMk/>
          <pc:sldMk cId="2176725611" sldId="274"/>
        </pc:sldMkLst>
        <pc:spChg chg="del">
          <ac:chgData name="Nea Viljakainen" userId="31f03692-df5d-4046-a9e0-25d0beb92039" providerId="ADAL" clId="{001BD9AA-5A58-4A9E-8CE7-8066C2263BD5}" dt="2022-01-27T15:24:50.323" v="4" actId="478"/>
          <ac:spMkLst>
            <pc:docMk/>
            <pc:sldMk cId="2176725611" sldId="274"/>
            <ac:spMk id="8" creationId="{2A18F399-2AD6-B64B-A72C-2E478841849D}"/>
          </ac:spMkLst>
        </pc:spChg>
      </pc:sldChg>
      <pc:sldChg chg="delSp modSp mod">
        <pc:chgData name="Nea Viljakainen" userId="31f03692-df5d-4046-a9e0-25d0beb92039" providerId="ADAL" clId="{001BD9AA-5A58-4A9E-8CE7-8066C2263BD5}" dt="2022-01-27T15:25:29.018" v="7" actId="20577"/>
        <pc:sldMkLst>
          <pc:docMk/>
          <pc:sldMk cId="1334557841" sldId="278"/>
        </pc:sldMkLst>
        <pc:spChg chg="mod">
          <ac:chgData name="Nea Viljakainen" userId="31f03692-df5d-4046-a9e0-25d0beb92039" providerId="ADAL" clId="{001BD9AA-5A58-4A9E-8CE7-8066C2263BD5}" dt="2022-01-27T15:25:29.018" v="7" actId="20577"/>
          <ac:spMkLst>
            <pc:docMk/>
            <pc:sldMk cId="1334557841" sldId="278"/>
            <ac:spMk id="3" creationId="{852ED41E-AFA3-7E44-B34B-610010AA32E4}"/>
          </ac:spMkLst>
        </pc:spChg>
        <pc:spChg chg="del">
          <ac:chgData name="Nea Viljakainen" userId="31f03692-df5d-4046-a9e0-25d0beb92039" providerId="ADAL" clId="{001BD9AA-5A58-4A9E-8CE7-8066C2263BD5}" dt="2022-01-27T15:25:13.492" v="5" actId="478"/>
          <ac:spMkLst>
            <pc:docMk/>
            <pc:sldMk cId="1334557841" sldId="278"/>
            <ac:spMk id="8" creationId="{4F7E4F9E-4B51-6842-8F40-F27939473568}"/>
          </ac:spMkLst>
        </pc:spChg>
        <pc:picChg chg="mod">
          <ac:chgData name="Nea Viljakainen" userId="31f03692-df5d-4046-a9e0-25d0beb92039" providerId="ADAL" clId="{001BD9AA-5A58-4A9E-8CE7-8066C2263BD5}" dt="2022-01-27T15:25:15.441" v="6" actId="1076"/>
          <ac:picMkLst>
            <pc:docMk/>
            <pc:sldMk cId="1334557841" sldId="278"/>
            <ac:picMk id="7" creationId="{D7D5B179-CE5B-A743-9F7C-78B3E145400A}"/>
          </ac:picMkLst>
        </pc:picChg>
      </pc:sldChg>
      <pc:sldChg chg="delSp modSp mod">
        <pc:chgData name="Nea Viljakainen" userId="31f03692-df5d-4046-a9e0-25d0beb92039" providerId="ADAL" clId="{001BD9AA-5A58-4A9E-8CE7-8066C2263BD5}" dt="2022-01-27T15:23:59.201" v="3"/>
        <pc:sldMkLst>
          <pc:docMk/>
          <pc:sldMk cId="2534888280" sldId="286"/>
        </pc:sldMkLst>
        <pc:spChg chg="mod">
          <ac:chgData name="Nea Viljakainen" userId="31f03692-df5d-4046-a9e0-25d0beb92039" providerId="ADAL" clId="{001BD9AA-5A58-4A9E-8CE7-8066C2263BD5}" dt="2022-01-27T15:17:03.941" v="0" actId="20577"/>
          <ac:spMkLst>
            <pc:docMk/>
            <pc:sldMk cId="2534888280" sldId="286"/>
            <ac:spMk id="4" creationId="{4F087CEF-CC16-4E60-B7DF-228084523A11}"/>
          </ac:spMkLst>
        </pc:spChg>
        <pc:spChg chg="del mod">
          <ac:chgData name="Nea Viljakainen" userId="31f03692-df5d-4046-a9e0-25d0beb92039" providerId="ADAL" clId="{001BD9AA-5A58-4A9E-8CE7-8066C2263BD5}" dt="2022-01-27T15:23:59.201" v="3"/>
          <ac:spMkLst>
            <pc:docMk/>
            <pc:sldMk cId="2534888280" sldId="286"/>
            <ac:spMk id="10" creationId="{EAA6B139-5775-CD44-B12D-A641319B4E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9.11.2023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34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54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fi-FI" sz="6600" dirty="0"/>
              <a:t>8. Työmuistin toiminta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3 tietoa käsittelevä ihminen</a:t>
            </a:r>
            <a:endParaRPr lang="en-US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fi-FI" sz="4600"/>
              <a:t>Toiminnanohjaukset osat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20235" cy="3386138"/>
          </a:xfrm>
        </p:spPr>
        <p:txBody>
          <a:bodyPr vert="horz" lIns="45720" tIns="45720" rIns="45720" bIns="45720" rtlCol="0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Akira </a:t>
            </a:r>
            <a:r>
              <a:rPr lang="fi-FI" sz="2000" dirty="0" err="1">
                <a:ea typeface="+mn-lt"/>
                <a:cs typeface="+mn-lt"/>
              </a:rPr>
              <a:t>Miyaken</a:t>
            </a:r>
            <a:r>
              <a:rPr lang="fi-FI" sz="2000" dirty="0">
                <a:ea typeface="+mn-lt"/>
                <a:cs typeface="+mn-lt"/>
              </a:rPr>
              <a:t> teoria jakaa toiminnanohjauksen kolmeen osaan: vaihtaminen, päivittäminen ja inhibitio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Vaihtamisessa keskeisenä tarkkaavaisuuden toiminta, päivittämisessä työmuistin toiminta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BBACC64-0E5D-4640-8A45-8F4DCCCEE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3126716"/>
            <a:ext cx="8629649" cy="334398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253488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Muisti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5" y="2088444"/>
            <a:ext cx="6650477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Muisti on tiedonkäsittelytoiminto, joka käsittelee, tallentaa ja säilyttää tietoa.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muistiprosessit ovat tietoisia ja ei-tietoisia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Muistin toiminta auttaa ennakoimaan tulevaa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yksilö muistaa esimerkiksi mitä hänen tulee tehdä huomenna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170" y="6583680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2050" name="Picture 2" descr="Person Holding White and Black Card">
            <a:extLst>
              <a:ext uri="{FF2B5EF4-FFF2-40B4-BE49-F238E27FC236}">
                <a16:creationId xmlns:a16="http://schemas.microsoft.com/office/drawing/2014/main" id="{7E01E6CC-788E-5142-BAAE-31439FC45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83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fi-FI" dirty="0"/>
              <a:t>Muistin kolmivarastomalli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000" dirty="0">
                <a:ea typeface="+mn-lt"/>
                <a:cs typeface="+mn-lt"/>
              </a:rPr>
              <a:t>Tutkijat </a:t>
            </a:r>
            <a:r>
              <a:rPr lang="fi-FI" sz="2000" dirty="0" err="1">
                <a:ea typeface="+mn-lt"/>
                <a:cs typeface="+mn-lt"/>
              </a:rPr>
              <a:t>Atkins</a:t>
            </a:r>
            <a:r>
              <a:rPr lang="fi-FI" sz="2000" dirty="0">
                <a:ea typeface="+mn-lt"/>
                <a:cs typeface="+mn-lt"/>
              </a:rPr>
              <a:t> ja </a:t>
            </a:r>
            <a:r>
              <a:rPr lang="fi-FI" sz="2000" dirty="0" err="1">
                <a:ea typeface="+mn-lt"/>
                <a:cs typeface="+mn-lt"/>
              </a:rPr>
              <a:t>Shiffrin</a:t>
            </a:r>
            <a:r>
              <a:rPr lang="fi-FI" sz="2000" dirty="0">
                <a:ea typeface="+mn-lt"/>
                <a:cs typeface="+mn-lt"/>
              </a:rPr>
              <a:t> esittelivät teorian vuonna 1968</a:t>
            </a: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dirty="0">
                <a:ea typeface="+mn-lt"/>
                <a:cs typeface="+mn-lt"/>
              </a:rPr>
              <a:t>on 3 muistijärjestelmää: aistimuisti, työmuisti ja säilömuisti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Aistimuisti toimii ei-tietoisesti, työmuisti tietoisesti ja säilömuisti sekä tietoisesti että ei-tietoisesti</a:t>
            </a:r>
            <a:endParaRPr lang="fi-FI" sz="16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Unohtaminen</a:t>
            </a:r>
            <a:r>
              <a:rPr lang="fi-FI" sz="2000" dirty="0">
                <a:ea typeface="+mn-lt"/>
                <a:cs typeface="+mn-lt"/>
              </a:rPr>
              <a:t> osa kaikkia muistijärjestelmiä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0E07025-8CCC-4949-A75B-BCC176D5F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3" y="2551895"/>
            <a:ext cx="6692820" cy="2995035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42361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27838" cy="1490209"/>
          </a:xfrm>
        </p:spPr>
        <p:txBody>
          <a:bodyPr>
            <a:normAutofit/>
          </a:bodyPr>
          <a:lstStyle/>
          <a:p>
            <a:r>
              <a:rPr lang="fi-FI" sz="4800" dirty="0"/>
              <a:t>TYÖMUISTIN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69" y="2271828"/>
            <a:ext cx="6591697" cy="427140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Työmuisti</a:t>
            </a:r>
            <a:r>
              <a:rPr lang="fi-FI" sz="2000" dirty="0">
                <a:ea typeface="+mn-lt"/>
                <a:cs typeface="+mn-lt"/>
              </a:rPr>
              <a:t> käsittelee ja säilyttää tietyllä hetkellä mielessä tietoisesti olevaa 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Työmuistin sisällöt valikoidaan tarkkaavaisuuden avulla käsittelyyn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Työmuisti siirtää tietoa säilömuistiin pitkäkestoiseen tallennukseen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Tallennuksen kannalta on tärkeää, että tietoa on </a:t>
            </a:r>
            <a:r>
              <a:rPr lang="fi-FI" sz="2000" b="1" dirty="0">
                <a:ea typeface="+mn-lt"/>
                <a:cs typeface="+mn-lt"/>
              </a:rPr>
              <a:t>prosessoitu</a:t>
            </a:r>
            <a:r>
              <a:rPr lang="fi-FI" sz="2000" dirty="0">
                <a:ea typeface="+mn-lt"/>
                <a:cs typeface="+mn-lt"/>
              </a:rPr>
              <a:t> työmuistissa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prosessointi voi esimerkiksi tarkoittaa tiedon liittämistä aiempaan tietoon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kertaaminen on tallennuksen kannalta tärkeää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itselle merkitykselliset tiedot ja tapahtumat tallentuvat herkästi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91655" y="5721033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1026" name="Picture 2" descr="Black Click Pen on White Paper">
            <a:extLst>
              <a:ext uri="{FF2B5EF4-FFF2-40B4-BE49-F238E27FC236}">
                <a16:creationId xmlns:a16="http://schemas.microsoft.com/office/drawing/2014/main" id="{86B26E84-8A6C-0742-86E9-5109C56B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12" y="2492775"/>
            <a:ext cx="4842388" cy="32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Työmuistin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615" y="2280159"/>
            <a:ext cx="5152385" cy="417173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dirty="0" err="1">
                <a:ea typeface="+mn-lt"/>
                <a:cs typeface="+mn-lt"/>
              </a:rPr>
              <a:t>Baddeleyn</a:t>
            </a:r>
            <a:r>
              <a:rPr lang="fi-FI" sz="2000" dirty="0">
                <a:ea typeface="+mn-lt"/>
                <a:cs typeface="+mn-lt"/>
              </a:rPr>
              <a:t> ja </a:t>
            </a:r>
            <a:r>
              <a:rPr lang="fi-FI" sz="2000" dirty="0" err="1">
                <a:ea typeface="+mn-lt"/>
                <a:cs typeface="+mn-lt"/>
              </a:rPr>
              <a:t>Hitchin</a:t>
            </a:r>
            <a:r>
              <a:rPr lang="fi-FI" sz="2000" dirty="0">
                <a:ea typeface="+mn-lt"/>
                <a:cs typeface="+mn-lt"/>
              </a:rPr>
              <a:t> mallissa työmuisti jakautuu </a:t>
            </a:r>
            <a:r>
              <a:rPr lang="fi-FI" sz="2000">
                <a:ea typeface="+mn-lt"/>
                <a:cs typeface="+mn-lt"/>
              </a:rPr>
              <a:t>seuraaviin osiin:</a:t>
            </a: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Työmuistin keskusyksikkö</a:t>
            </a:r>
            <a:r>
              <a:rPr lang="fi-FI" sz="2000" dirty="0">
                <a:ea typeface="+mn-lt"/>
                <a:cs typeface="+mn-lt"/>
              </a:rPr>
              <a:t> säätelee työmuistin toimintaa tarkkaavaisuuden avulla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valikoi käsiteltävät asiat tietoiseen käsittelyyn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tärkeitä aivojen alueita otsalohkojen etuosat ja päälakilohkot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Näön työmuisti </a:t>
            </a:r>
            <a:r>
              <a:rPr lang="fi-FI" sz="2000" dirty="0">
                <a:ea typeface="+mn-lt"/>
                <a:cs typeface="+mn-lt"/>
              </a:rPr>
              <a:t>käsittelee näkötietoa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Kuullun työmuisti </a:t>
            </a:r>
            <a:r>
              <a:rPr lang="fi-FI" sz="2000" dirty="0">
                <a:ea typeface="+mn-lt"/>
                <a:cs typeface="+mn-lt"/>
              </a:rPr>
              <a:t>käsittelee kuultua tietoa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Episodinen puskuri </a:t>
            </a:r>
            <a:r>
              <a:rPr lang="fi-FI" sz="2000" dirty="0">
                <a:ea typeface="+mn-lt"/>
                <a:cs typeface="+mn-lt"/>
              </a:rPr>
              <a:t>yhdistää aistitietoja kokonaisiksi tapahtumiksi</a:t>
            </a:r>
            <a:endParaRPr lang="fi-FI" sz="20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117" y="645188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7D5B179-CE5B-A743-9F7C-78B3E1454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3" y="2084832"/>
            <a:ext cx="6466642" cy="45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fi-FI" dirty="0"/>
              <a:t>Työmuistin kesto ja kapasiteetti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2"/>
            <a:ext cx="6430665" cy="555339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 </a:t>
            </a:r>
            <a:r>
              <a:rPr lang="fi-FI" sz="2400" b="1" dirty="0"/>
              <a:t>Työmuistin kesto: </a:t>
            </a:r>
            <a:endParaRPr lang="fi-FI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ilman aktiivista kertausta tieto säilyy työmuistissa keskimäärin 20 sekuntia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Työmuistin kapasiteetti</a:t>
            </a:r>
            <a:r>
              <a:rPr lang="fi-FI" sz="2400" dirty="0">
                <a:ea typeface="+mn-lt"/>
                <a:cs typeface="+mn-lt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kapasiteetti keskimäärin noin neljä asiakokonaisuutta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kapasiteetissa yksilöllisiä ja synnynnäisiä eroja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</a:t>
            </a:r>
            <a:r>
              <a:rPr lang="fi-FI" sz="2400" b="1" dirty="0">
                <a:ea typeface="+mn-lt"/>
                <a:cs typeface="+mn-lt"/>
              </a:rPr>
              <a:t>Mieltämisyksikkö</a:t>
            </a:r>
            <a:r>
              <a:rPr lang="fi-FI" sz="2400" dirty="0">
                <a:ea typeface="+mn-lt"/>
                <a:cs typeface="+mn-lt"/>
              </a:rPr>
              <a:t> tarkoittaa useammasta erillisestä muistettavasta asiasta luotua laajempaa kokonaisuutta.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voidaan kiertää työmuistin rajallista kapasiteettia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Säilömuistissa olevat tiedot auttavat kiertämään työmuistin rajoituksia, esimerkiksi kokonaisuuksia ja skeemoja hyödyntämällä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9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Työmuisti ja 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73868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Tarkkaavaisuuden avulla valikoidaan työmuistiin käsiteltävät asiat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Tarkkaavaisuuden herpaantuminen häiritsee myös työmuistin toimintaa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työmuistin häiriintyminen liittyy usein tarkkaavaisuuteen, ei kapasiteettirajoitukseen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Kuten tarkkaavaisuutta, myös työmuistia voi siis mieltää rajallisena resurssina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 Monisuorittaminen ja tarkkaavaisuuden vaihtelu voivat kuormittaa työmuistin toimintaa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2816" y="6059328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3074" name="Picture 2" descr="Positive black boy doing homework in copybook">
            <a:extLst>
              <a:ext uri="{FF2B5EF4-FFF2-40B4-BE49-F238E27FC236}">
                <a16:creationId xmlns:a16="http://schemas.microsoft.com/office/drawing/2014/main" id="{AC89714D-5F83-174E-988D-15C3D701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732" y="3028951"/>
            <a:ext cx="4436268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9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Työmuistin hermostollinen perusta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800" b="1">
                <a:ea typeface="+mn-lt"/>
                <a:cs typeface="+mn-lt"/>
              </a:rPr>
              <a:t>Otsalohkojen </a:t>
            </a:r>
            <a:r>
              <a:rPr lang="fi-FI" sz="2800" b="1" dirty="0">
                <a:ea typeface="+mn-lt"/>
                <a:cs typeface="+mn-lt"/>
              </a:rPr>
              <a:t>etuosat ja myös päälakilohkon alueet </a:t>
            </a:r>
            <a:r>
              <a:rPr lang="fi-FI" sz="2800" dirty="0">
                <a:ea typeface="+mn-lt"/>
                <a:cs typeface="+mn-lt"/>
              </a:rPr>
              <a:t>tärkeitä työmuistin toiminnalle</a:t>
            </a: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otsalohkojen etuosat tärkeitä myös tarkkaavaisuudelle ja toiminnanohjaukselle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Aivokuoren aistialueet tärkeitä aistitiedon käsittelylle työmuistissa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Liikkeiden ja motoristen taitojen oppimiselle tärkeitä </a:t>
            </a:r>
            <a:r>
              <a:rPr lang="fi-FI" sz="2800" b="1" dirty="0">
                <a:ea typeface="+mn-lt"/>
                <a:cs typeface="+mn-lt"/>
              </a:rPr>
              <a:t>pikkuaivot</a:t>
            </a:r>
            <a:r>
              <a:rPr lang="fi-FI" sz="2800" dirty="0">
                <a:ea typeface="+mn-lt"/>
                <a:cs typeface="+mn-lt"/>
              </a:rPr>
              <a:t> ja </a:t>
            </a:r>
            <a:r>
              <a:rPr lang="fi-FI" sz="2800" b="1" dirty="0">
                <a:ea typeface="+mn-lt"/>
                <a:cs typeface="+mn-lt"/>
              </a:rPr>
              <a:t>tyvitumakkeet</a:t>
            </a:r>
            <a:endParaRPr lang="en-US" sz="2400" b="1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252811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Toiminnanohjaus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Toiminnanohjaus tarkoittaa kaikkia oman toiminnan ohjaamisen, suunnittelun ja korjaamisen kannalta olennaisia taitoja. 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Toiminnanohjaus, työmuisti ja tarkkaavaisuus läheisesti yhteydessä toisiinsa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Jotta työmuisti toimii tehokkaasti, yksilön on voitava keskittää tarkkaavaisuutensa oleellisiin asioihin </a:t>
            </a:r>
          </a:p>
          <a:p>
            <a:pPr marL="447675" lvl="2">
              <a:buSzPct val="100000"/>
              <a:buFont typeface="Arial,Sans-Serif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Samalla hänen pitää ohjata toimintaansa ja jättää epäoleelliset asiat huomiotta toiminnanohjauksen avulla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4098" name="Picture 2" descr="Man Walking on Train Rail">
            <a:extLst>
              <a:ext uri="{FF2B5EF4-FFF2-40B4-BE49-F238E27FC236}">
                <a16:creationId xmlns:a16="http://schemas.microsoft.com/office/drawing/2014/main" id="{4617B086-18ED-644C-92EE-2D664E3EE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49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674EE-9C70-4B65-87AA-3E21011DC85E}">
  <ds:schemaRefs>
    <ds:schemaRef ds:uri="42116817-7e29-4aa7-b7a6-c483eebecbb8"/>
    <ds:schemaRef ds:uri="807aa635-cdf8-4f87-acc5-eeaafee58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purl.org/dc/elements/1.1/"/>
    <ds:schemaRef ds:uri="http://purl.org/dc/terms/"/>
    <ds:schemaRef ds:uri="42116817-7e29-4aa7-b7a6-c483eebecbb8"/>
    <ds:schemaRef ds:uri="807aa635-cdf8-4f87-acc5-eeaafee58acb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223</TotalTime>
  <Words>529</Words>
  <Application>Microsoft Office PowerPoint</Application>
  <PresentationFormat>Laajakuva</PresentationFormat>
  <Paragraphs>68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8. Työmuistin toiminta</vt:lpstr>
      <vt:lpstr>Muisti</vt:lpstr>
      <vt:lpstr>Muistin kolmivarastomalli</vt:lpstr>
      <vt:lpstr>TYÖMUISTIN toiminta</vt:lpstr>
      <vt:lpstr>Työmuistin rakenne</vt:lpstr>
      <vt:lpstr>Työmuistin kesto ja kapasiteetti</vt:lpstr>
      <vt:lpstr>Työmuisti ja tarkkaavaisuus</vt:lpstr>
      <vt:lpstr>Työmuistin hermostollinen perusta</vt:lpstr>
      <vt:lpstr>Toiminnanohjaus</vt:lpstr>
      <vt:lpstr>Toiminnanohjaukset osat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/>
  <cp:lastModifiedBy>Sanna Sainio</cp:lastModifiedBy>
  <cp:revision>528</cp:revision>
  <cp:lastPrinted>2023-11-09T13:54:50Z</cp:lastPrinted>
  <dcterms:created xsi:type="dcterms:W3CDTF">2021-05-18T05:21:46Z</dcterms:created>
  <dcterms:modified xsi:type="dcterms:W3CDTF">2023-11-09T13:55:48Z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