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2"/>
  </p:notesMasterIdLst>
  <p:sldIdLst>
    <p:sldId id="256" r:id="rId5"/>
    <p:sldId id="279" r:id="rId6"/>
    <p:sldId id="280" r:id="rId7"/>
    <p:sldId id="281" r:id="rId8"/>
    <p:sldId id="282" r:id="rId9"/>
    <p:sldId id="283" r:id="rId10"/>
    <p:sldId id="28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1.11.2023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6.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Havaitsemisen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perusteet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3 tietoa käsittelevä ihminen</a:t>
            </a:r>
            <a:endParaRPr lang="en-US" dirty="0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 dirty="0"/>
              <a:t>Aistiminen ja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7863" y="2602021"/>
            <a:ext cx="7258780" cy="3989638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Aistiminen: </a:t>
            </a:r>
            <a:r>
              <a:rPr lang="fi-FI" sz="2400" dirty="0">
                <a:ea typeface="+mn-lt"/>
                <a:cs typeface="+mn-lt"/>
              </a:rPr>
              <a:t>aistitiedon vastaanottamista aistielimellä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aistinelin ottaa vastaan </a:t>
            </a:r>
            <a:r>
              <a:rPr lang="fi-FI" sz="2000" b="1" dirty="0">
                <a:ea typeface="+mn-lt"/>
                <a:cs typeface="+mn-lt"/>
              </a:rPr>
              <a:t>ärsykkeitä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ärsyke tarkoittaa mitä tahansa aistitietoa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aistinreseptori: </a:t>
            </a:r>
            <a:r>
              <a:rPr lang="fi-FI" sz="2000" dirty="0">
                <a:ea typeface="+mn-lt"/>
                <a:cs typeface="+mn-lt"/>
              </a:rPr>
              <a:t>solu, joka ottaa vastaan ärsykkeen ja muuttaa sen hermoimpulsseiksi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Havaitseminen: </a:t>
            </a:r>
            <a:r>
              <a:rPr lang="fi-FI" sz="2400" dirty="0">
                <a:ea typeface="+mn-lt"/>
                <a:cs typeface="+mn-lt"/>
              </a:rPr>
              <a:t>merkityksen tai tulkinnan antamista aistitiedolle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Kuusi aistia: </a:t>
            </a:r>
            <a:r>
              <a:rPr lang="fi-FI" sz="2400" dirty="0">
                <a:ea typeface="+mn-lt"/>
                <a:cs typeface="+mn-lt"/>
              </a:rPr>
              <a:t>aistit ovat näkö, kuulo, maku, haju, tunto ja tasapainoaisti</a:t>
            </a: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210" y="2199582"/>
            <a:ext cx="266700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7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Aistiminen aivoissa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Aistinelimestä aivojen syviin osiin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aistitieto kulkee aistinelimen aistireseptorista ensin aivojen syviin osiin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talamus</a:t>
            </a:r>
            <a:r>
              <a:rPr lang="fi-FI" dirty="0">
                <a:ea typeface="+mn-lt"/>
                <a:cs typeface="+mn-lt"/>
              </a:rPr>
              <a:t>: väliasema aivokuoren ja aivojen syvempien osien välillä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hajuaistitieto kulkee suoraan aistinelimestä aivokuorelle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Aivojen syvistä osista aivokuorelle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Talamuksesta on hermoyhteydet aivokuoren </a:t>
            </a:r>
            <a:r>
              <a:rPr lang="fi-FI" b="1" dirty="0"/>
              <a:t>ensisijaisille aistialueille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</a:t>
            </a:r>
            <a:r>
              <a:rPr lang="fi-FI" dirty="0"/>
              <a:t>Aivokuoren alapuoliset osat ovat tärkeitä havainnon kannalta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Mantelitumake on tärkeä havainnon tunnesisällön käsittelemisessä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4830" y="1979619"/>
            <a:ext cx="1028700" cy="38957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3530" y="1989144"/>
            <a:ext cx="33147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477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Sama aistimus, eri havainto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dirty="0">
                <a:ea typeface="+mn-lt"/>
                <a:cs typeface="+mn-lt"/>
              </a:rPr>
              <a:t>Vaikka aistimus on sama, ihmisten havainto voi olla eri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b="1" dirty="0">
                <a:ea typeface="+mn-lt"/>
                <a:cs typeface="+mn-lt"/>
              </a:rPr>
              <a:t>Havaintokehä</a:t>
            </a:r>
            <a:r>
              <a:rPr lang="fi-FI" dirty="0">
                <a:ea typeface="+mn-lt"/>
                <a:cs typeface="+mn-lt"/>
              </a:rPr>
              <a:t>: aistitietoa tulkitaan aktiivisen </a:t>
            </a:r>
            <a:r>
              <a:rPr lang="fi-FI" b="1" dirty="0">
                <a:ea typeface="+mn-lt"/>
                <a:cs typeface="+mn-lt"/>
              </a:rPr>
              <a:t>skeeman</a:t>
            </a:r>
            <a:r>
              <a:rPr lang="fi-FI" dirty="0">
                <a:ea typeface="+mn-lt"/>
                <a:cs typeface="+mn-lt"/>
              </a:rPr>
              <a:t> mukaisesti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havainto on tulkinta aistitiedosta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</a:t>
            </a:r>
            <a:r>
              <a:rPr lang="fi-FI" b="1" dirty="0" err="1"/>
              <a:t>Ulric</a:t>
            </a:r>
            <a:r>
              <a:rPr lang="fi-FI" b="1" dirty="0"/>
              <a:t> </a:t>
            </a:r>
            <a:r>
              <a:rPr lang="fi-FI" b="1" dirty="0" err="1"/>
              <a:t>Neisserin</a:t>
            </a:r>
            <a:r>
              <a:rPr lang="fi-FI" b="1" dirty="0"/>
              <a:t> havaintokehän kolme vaihetta:</a:t>
            </a:r>
          </a:p>
          <a:p>
            <a:pPr marL="630936" lvl="1" indent="-457200">
              <a:buFont typeface="+mj-lt"/>
              <a:buAutoNum type="arabicPeriod"/>
            </a:pPr>
            <a:r>
              <a:rPr lang="fi-FI" dirty="0"/>
              <a:t>aktiiviset skeemat suuntaavat tarkkaavaisuutta ja ohjaavat tiedonhakua etsimään skeemaa tukevaa tietoa</a:t>
            </a:r>
          </a:p>
          <a:p>
            <a:pPr marL="630936" lvl="1" indent="-457200">
              <a:buFont typeface="+mj-lt"/>
              <a:buAutoNum type="arabicPeriod"/>
            </a:pPr>
            <a:r>
              <a:rPr lang="fi-FI" dirty="0"/>
              <a:t>uutta tietoa tulkitaan aktiivisten skeemojen mukaisesti</a:t>
            </a:r>
          </a:p>
          <a:p>
            <a:pPr marL="630936" lvl="1" indent="-457200">
              <a:buFont typeface="+mj-lt"/>
              <a:buAutoNum type="arabicPeriod"/>
            </a:pPr>
            <a:r>
              <a:rPr lang="fi-FI" dirty="0"/>
              <a:t>jos uusi tieto tukee aktiivista skeemaa, se vahvistuu; jos tieto on skeeman kanssa ristiriidassa, skeema saattaa vaihtua</a:t>
            </a:r>
          </a:p>
          <a:p>
            <a:pPr marL="630936" lvl="1" indent="-457200">
              <a:buFont typeface="+mj-lt"/>
              <a:buAutoNum type="arabicPeriod"/>
            </a:pPr>
            <a:endParaRPr lang="fi-FI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0614" y="1682750"/>
            <a:ext cx="427672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986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Ärsykelähtöinen ja skeemalähtöinen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326404"/>
            <a:ext cx="9560993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Ärsykelähtöinen prosessointi (</a:t>
            </a:r>
            <a:r>
              <a:rPr lang="fi-FI" sz="2400" b="1" dirty="0" err="1"/>
              <a:t>bottom-up</a:t>
            </a:r>
            <a:r>
              <a:rPr lang="fi-FI" sz="2400" b="1" dirty="0"/>
              <a:t> –prosessointi): </a:t>
            </a:r>
            <a:r>
              <a:rPr lang="fi-FI" sz="2400" dirty="0"/>
              <a:t>tiedon käsittely ilman valmista tai sopivaa skeemaa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Skeemalähtöinen prosessointi (top-</a:t>
            </a:r>
            <a:r>
              <a:rPr lang="fi-FI" sz="2400" b="1" dirty="0" err="1"/>
              <a:t>down</a:t>
            </a:r>
            <a:r>
              <a:rPr lang="fi-FI" sz="2400" b="1" dirty="0"/>
              <a:t> –prosessointi): </a:t>
            </a:r>
            <a:r>
              <a:rPr lang="fi-FI" sz="2400" dirty="0"/>
              <a:t>tiedon käsittely, joka lähtee liikkeelle sisäisistä malleista tai skeemoista</a:t>
            </a:r>
            <a:endParaRPr lang="fi-FI" sz="24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ärsykelähtöistä prosessointia tarvitaan tilanteissa, joissa aistitieto on vierasta tai sitä ei osata luokitella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 skeemalähtöistä prosessointia tarvitaan aistitiedon luokitteluun ja antamaan aistitiedolle tulkinta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</p:spTree>
    <p:extLst>
      <p:ext uri="{BB962C8B-B14F-4D97-AF65-F5344CB8AC3E}">
        <p14:creationId xmlns:p14="http://schemas.microsoft.com/office/powerpoint/2010/main" val="2377909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Moniaistinen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Moniaistinen havaitseminen: </a:t>
            </a:r>
            <a:r>
              <a:rPr lang="fi-FI" dirty="0">
                <a:ea typeface="+mn-lt"/>
                <a:cs typeface="+mn-lt"/>
              </a:rPr>
              <a:t>havaitseminen monen aistin avulla samanaikaisesti</a:t>
            </a:r>
            <a:endParaRPr lang="fi-FI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nopeuttaa havaitsemista ja havaintotarkkuutta etenkin epäselvissä tilanteissa: esimerkiksi meluisassa ruokalassa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Suurin osa arkisista havainnoista on moniaistisia: ruoka tuoksuu ja maistuu, keskustellessa toisen ihmisen puhe nähdään ja kuullaan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</a:t>
            </a:r>
            <a:r>
              <a:rPr lang="fi-FI" b="1" dirty="0" err="1"/>
              <a:t>McGurk</a:t>
            </a:r>
            <a:r>
              <a:rPr lang="fi-FI" b="1" dirty="0"/>
              <a:t>-efekti:</a:t>
            </a:r>
            <a:r>
              <a:rPr lang="fi-FI" dirty="0"/>
              <a:t> ristiriitainen näkö- ja kuulotieto saavat aikaan havainnon, joka ei vastaa kumpaakaan aistitietoa 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1" y="2286085"/>
            <a:ext cx="3980930" cy="260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779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Aistipuutokset ja aistien menettäminen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85"/>
            <a:ext cx="7288599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Aistipuutos: </a:t>
            </a:r>
            <a:r>
              <a:rPr lang="fi-FI" dirty="0">
                <a:ea typeface="+mn-lt"/>
                <a:cs typeface="+mn-lt"/>
              </a:rPr>
              <a:t>tilanne, jossa aisti ei toimi tyypilliseen tapaan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aistipuutos voi olla synnynnäinen tai jonkin vamman seuraus</a:t>
            </a:r>
            <a:r>
              <a:rPr lang="fi-FI" b="1" dirty="0">
                <a:ea typeface="+mn-lt"/>
                <a:cs typeface="+mn-lt"/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b="1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Kompensaatio: </a:t>
            </a:r>
            <a:r>
              <a:rPr lang="fi-FI" dirty="0">
                <a:ea typeface="+mn-lt"/>
                <a:cs typeface="+mn-lt"/>
              </a:rPr>
              <a:t>puuttuvan toiminnon, kuten aistin, korvaaminen muilla toiminnoilla tai aisteilla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esimerkiksi pistekirjoitus: lukeminen tuntoaistilla näköaistin sijaan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Aistipuutos aivoissa: muut aistit ottavat käyttöön aivoalueet, joita jokin toinen aisti ei käytä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Syntymäsokeilla takaraivolohkojen näköaivokuori usein kehittyy käsittelemään kuulotietoa</a:t>
            </a:r>
            <a:endParaRPr lang="fi-FI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573" y="1162119"/>
            <a:ext cx="3115279" cy="467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5260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AACAE-6EB8-45E6-9D80-77184C5DED69}">
  <ds:schemaRefs>
    <ds:schemaRef ds:uri="42116817-7e29-4aa7-b7a6-c483eebecbb8"/>
    <ds:schemaRef ds:uri="http://purl.org/dc/terms/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37229A-6943-4959-BD34-9C4BCB343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13397</TotalTime>
  <Words>471</Words>
  <Application>Microsoft Office PowerPoint</Application>
  <PresentationFormat>Laajakuva</PresentationFormat>
  <Paragraphs>54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Tw Cen MT Condensed</vt:lpstr>
      <vt:lpstr>Wingdings 3</vt:lpstr>
      <vt:lpstr>Integraali</vt:lpstr>
      <vt:lpstr>6. Havaitsemisen perusteet</vt:lpstr>
      <vt:lpstr>Aistiminen ja havaitseminen</vt:lpstr>
      <vt:lpstr>Aistiminen aivoissa</vt:lpstr>
      <vt:lpstr>Sama aistimus, eri havainto</vt:lpstr>
      <vt:lpstr>Ärsykelähtöinen ja skeemalähtöinen havaitseminen</vt:lpstr>
      <vt:lpstr>Moniaistinen havaitseminen</vt:lpstr>
      <vt:lpstr>Aistipuutokset ja aistien menettäminen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Partanen, Eino J</dc:creator>
  <cp:lastModifiedBy>Sanna Sainio</cp:lastModifiedBy>
  <cp:revision>666</cp:revision>
  <dcterms:created xsi:type="dcterms:W3CDTF">2021-05-18T05:21:46Z</dcterms:created>
  <dcterms:modified xsi:type="dcterms:W3CDTF">2023-11-01T14:12:12Z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