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5"/>
  </p:notesMasterIdLst>
  <p:sldIdLst>
    <p:sldId id="256" r:id="rId5"/>
    <p:sldId id="273" r:id="rId6"/>
    <p:sldId id="274" r:id="rId7"/>
    <p:sldId id="277" r:id="rId8"/>
    <p:sldId id="278" r:id="rId9"/>
    <p:sldId id="276" r:id="rId10"/>
    <p:sldId id="282" r:id="rId11"/>
    <p:sldId id="280" r:id="rId12"/>
    <p:sldId id="284" r:id="rId13"/>
    <p:sldId id="28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1D77F8-FF05-4998-B1D0-32DE981BD74C}" v="20" dt="2022-01-27T16:57:04.9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0BE48-E4BF-415A-9219-2695FA2D5D60}" type="datetimeFigureOut">
              <a:rPr lang="fi-FI" smtClean="0"/>
              <a:t>31.10.2023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5F2F8-4BFD-42AD-A2D3-03024F43B8B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043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45F2F8-4BFD-42AD-A2D3-03024F43B8B6}" type="slidenum">
              <a:rPr lang="fi-FI" smtClean="0"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3581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45F2F8-4BFD-42AD-A2D3-03024F43B8B6}" type="slidenum">
              <a:rPr lang="fi-FI" smtClean="0"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6303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3A0B2C-D2E3-4EBB-9D29-6E1D7EF51402}" type="datetime1">
              <a:rPr lang="en-US" smtClean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19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BFBE-ED4A-49B3-8CF2-71B16D2FBFF7}" type="datetime1">
              <a:rPr lang="en-US" smtClean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7834-8D20-4628-9DB5-F4F9C9A2E20A}" type="datetime1">
              <a:rPr lang="en-US" smtClean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4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BEAF-6588-4B56-9159-A9C659AA5420}" type="datetime1">
              <a:rPr lang="en-US" smtClean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3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4E11-7B9F-4675-88EB-6ADBCB86B04E}" type="datetime1">
              <a:rPr lang="en-US" smtClean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2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0EB-3ED8-49FE-8ADC-4C2A8C6109B5}" type="datetime1">
              <a:rPr lang="en-US" smtClean="0"/>
              <a:t>10/31/2023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5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1BC4-FAE0-42BA-8F3A-3225962DB9D8}" type="datetime1">
              <a:rPr lang="en-US" smtClean="0"/>
              <a:t>10/31/2023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2 Kehittyvä ihminen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8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DF27-0B0C-4655-A362-EB43717F08F5}" type="datetime1">
              <a:rPr lang="en-US" smtClean="0"/>
              <a:t>10/31/2023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2 Kehittyvä ihminen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3BE0-8B4C-4B67-BEBC-D7A372458030}" type="datetime1">
              <a:rPr lang="en-US" smtClean="0"/>
              <a:t>10/31/2023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2 Kehittyvä ihminen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0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9B4-0592-4CF2-A891-88EF580F41E3}" type="datetime1">
              <a:rPr lang="en-US" smtClean="0"/>
              <a:t>10/31/2023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4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A319-85C9-41D9-AC37-640CA490AA1D}" type="datetime1">
              <a:rPr lang="en-US" smtClean="0"/>
              <a:t>10/31/2023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39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3D1478-D419-4D74-9895-567795DF00D5}" type="datetime1">
              <a:rPr lang="en-US" smtClean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fi-FI" dirty="0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0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70784CE-9DD4-4C2D-88B9-D219730A4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8134" y="1834907"/>
            <a:ext cx="6293689" cy="2341020"/>
          </a:xfrm>
        </p:spPr>
        <p:txBody>
          <a:bodyPr anchor="b">
            <a:normAutofit/>
          </a:bodyPr>
          <a:lstStyle/>
          <a:p>
            <a:pPr algn="l"/>
            <a:r>
              <a:rPr lang="fi-FI" sz="6600" dirty="0"/>
              <a:t>5. tarkkaavaisuus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0A410A-1838-4131-95A6-2BE4F8D41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09640" y="4388141"/>
            <a:ext cx="5852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80E3AA-5F2B-49D9-9BA5-74D9B579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3 tietoa käsittelevä ihminen</a:t>
            </a:r>
            <a:endParaRPr lang="en-US" dirty="0"/>
          </a:p>
        </p:txBody>
      </p:sp>
      <p:pic>
        <p:nvPicPr>
          <p:cNvPr id="7" name="Kuva 6" descr="Logo, jossa lukee Mieli 3.&#10;">
            <a:extLst>
              <a:ext uri="{FF2B5EF4-FFF2-40B4-BE49-F238E27FC236}">
                <a16:creationId xmlns:a16="http://schemas.microsoft.com/office/drawing/2014/main" id="{0DAAF39F-07AD-4781-8266-0F71D1A05D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00" y="2642400"/>
            <a:ext cx="3967855" cy="1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C3F21C-B44C-452A-BFE8-066C611EA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Tarkkaamattomuussokeus ja muutossokeus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2AA181-FECC-4143-86D5-AF0EF2857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 marL="264795" lvl="1">
              <a:buSzPct val="100000"/>
              <a:buFont typeface="Arial,Sans-Serif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Tarkkaamattomuussokeus:</a:t>
            </a:r>
            <a:r>
              <a:rPr lang="fi-FI" sz="2400" dirty="0">
                <a:ea typeface="+mn-lt"/>
                <a:cs typeface="+mn-lt"/>
              </a:rPr>
              <a:t> kyvyttömyys havaita näkökentässä olevia odottamattomia ärsykkeitä, koska tarkkaavaisuus on suunnattu muualle </a:t>
            </a:r>
            <a:endParaRPr lang="fi-FI" dirty="0"/>
          </a:p>
          <a:p>
            <a:pPr marL="447675" lvl="2">
              <a:buSzPct val="100000"/>
              <a:buFont typeface="Arial,Sans-Serif" panose="020B0602020104020603" pitchFamily="34" charset="0"/>
              <a:buChar char="•"/>
            </a:pPr>
            <a:r>
              <a:rPr lang="fi-FI" sz="2000" dirty="0"/>
              <a:t>tutkittu esim. Näkymätön Gorilla-tutkimuksilla (Simons &amp; Chabris)</a:t>
            </a:r>
          </a:p>
          <a:p>
            <a:pPr marL="264795" lvl="1">
              <a:buSzPct val="100000"/>
              <a:buFont typeface="Arial,Sans-Serif" panose="020B0602020104020603" pitchFamily="34" charset="0"/>
              <a:buChar char="•"/>
            </a:pPr>
            <a:endParaRPr lang="fi-FI" sz="2400" dirty="0">
              <a:ea typeface="+mn-lt"/>
              <a:cs typeface="+mn-lt"/>
            </a:endParaRPr>
          </a:p>
          <a:p>
            <a:pPr marL="264795" lvl="1">
              <a:buFont typeface="Arial,Sans-Serif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Muutossokeus:</a:t>
            </a:r>
            <a:r>
              <a:rPr lang="fi-FI" sz="2400" dirty="0">
                <a:ea typeface="+mn-lt"/>
                <a:cs typeface="+mn-lt"/>
              </a:rPr>
              <a:t> kyvyttömyys havaita suuriakin muutoksia näkökentässä, jos ne tapahtuvat lyhyen häiriön aikana</a:t>
            </a:r>
            <a:endParaRPr lang="en-US" sz="2400" dirty="0">
              <a:ea typeface="+mn-lt"/>
              <a:cs typeface="+mn-lt"/>
            </a:endParaRPr>
          </a:p>
          <a:p>
            <a:pPr marL="447675" lvl="2">
              <a:buFont typeface="Arial,Sans-Serif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esim. silmien räpäytys, pään asennon korjaaminen</a:t>
            </a:r>
            <a:endParaRPr lang="fi-FI" dirty="0">
              <a:ea typeface="+mn-lt"/>
              <a:cs typeface="+mn-lt"/>
            </a:endParaRPr>
          </a:p>
          <a:p>
            <a:pPr marL="447675" lvl="2">
              <a:buFont typeface="Arial,Sans-Serif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aivot eivät rekisteröi näkökentässä tapahtunutta muutosta</a:t>
            </a:r>
            <a:endParaRPr lang="en-US" sz="2000" dirty="0">
              <a:ea typeface="+mn-lt"/>
              <a:cs typeface="+mn-lt"/>
            </a:endParaRPr>
          </a:p>
          <a:p>
            <a:pPr marL="264795" lvl="1">
              <a:buFont typeface="Arial,Sans-Serif" panose="020B0602020104020603" pitchFamily="34" charset="0"/>
              <a:buChar char="•"/>
            </a:pPr>
            <a:endParaRPr lang="fi-FI" sz="24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F087CEF-CC16-4E60-B7DF-228084523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ea typeface="+mj-lt"/>
                <a:cs typeface="+mj-lt"/>
              </a:rPr>
              <a:t>© SANOMA PRO, TEKIJÄT ● MIELI 3 TIETOA KÄSITTELEVÄ IHMINEN, KUVA: PEXELS</a:t>
            </a:r>
          </a:p>
        </p:txBody>
      </p:sp>
    </p:spTree>
    <p:extLst>
      <p:ext uri="{BB962C8B-B14F-4D97-AF65-F5344CB8AC3E}">
        <p14:creationId xmlns:p14="http://schemas.microsoft.com/office/powerpoint/2010/main" val="2528113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tarkkaavaisuus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575" y="2088444"/>
            <a:ext cx="6650477" cy="4023360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 </a:t>
            </a:r>
            <a:r>
              <a:rPr lang="fi-FI" sz="2800" dirty="0">
                <a:ea typeface="+mn-lt"/>
                <a:cs typeface="+mn-lt"/>
              </a:rPr>
              <a:t> </a:t>
            </a:r>
            <a:r>
              <a:rPr lang="fi-FI" sz="2800" b="1" dirty="0">
                <a:ea typeface="+mn-lt"/>
                <a:cs typeface="+mn-lt"/>
              </a:rPr>
              <a:t>Tarkkaavaisuuden</a:t>
            </a:r>
            <a:r>
              <a:rPr lang="fi-FI" sz="2800" dirty="0">
                <a:ea typeface="+mn-lt"/>
                <a:cs typeface="+mn-lt"/>
              </a:rPr>
              <a:t> avulla poimitaan ärsyketulvasta senhetkisen toiminnan kannalta tärkeä tieto käsiteltäväksi</a:t>
            </a:r>
            <a:endParaRPr lang="fi-FI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 Kohteena ulkoiset tai sisäiset ärsykkeet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 Tarkkaavaisuuteen vaikuttavat esim. motivaatio, skeemat, vireystila</a:t>
            </a:r>
            <a:endParaRPr lang="fi-FI" sz="2800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>
              <a:ea typeface="+mn-lt"/>
              <a:cs typeface="+mn-lt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6085" y="6454491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3 tietoa käsittelevä ihminen, Kuva: Pexels</a:t>
            </a:r>
            <a:endParaRPr lang="en-US" dirty="0"/>
          </a:p>
        </p:txBody>
      </p:sp>
      <p:pic>
        <p:nvPicPr>
          <p:cNvPr id="6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A2ED161-1A9F-4B13-8F50-A6C2255A61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91" b="1284"/>
          <a:stretch/>
        </p:blipFill>
        <p:spPr>
          <a:xfrm>
            <a:off x="7973798" y="10"/>
            <a:ext cx="4217856" cy="686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81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Tahaton tarkkaavaisuus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79038"/>
            <a:ext cx="5902061" cy="4138882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 </a:t>
            </a:r>
            <a:r>
              <a:rPr lang="fi-FI" sz="2400" b="1" dirty="0">
                <a:ea typeface="+mn-lt"/>
                <a:cs typeface="+mn-lt"/>
              </a:rPr>
              <a:t>Tahaton tarkkaavaisuus</a:t>
            </a:r>
            <a:r>
              <a:rPr lang="fi-FI" sz="2400" dirty="0">
                <a:ea typeface="+mn-lt"/>
                <a:cs typeface="+mn-lt"/>
              </a:rPr>
              <a:t>: Passiivista, ulkoisten ärsykkeiden ohjaamaa tarkkaavaisuutta</a:t>
            </a:r>
            <a:endParaRPr lang="fi-FI" sz="2400" dirty="0"/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automaattista ja nopeaa</a:t>
            </a:r>
            <a:r>
              <a:rPr lang="fi-FI" sz="2400" dirty="0">
                <a:ea typeface="+mn-lt"/>
                <a:cs typeface="+mn-lt"/>
              </a:rPr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Orientaatioreaktio (orientaatiorefleksi)</a:t>
            </a:r>
            <a:r>
              <a:rPr lang="fi-FI" sz="2400" dirty="0">
                <a:ea typeface="+mn-lt"/>
                <a:cs typeface="+mn-lt"/>
              </a:rPr>
              <a:t>: tarkkaavaisuus suuntautuu automaattisesti kohti yllättävää tai uutta ärsykettä</a:t>
            </a:r>
            <a:endParaRPr lang="fi-FI" sz="2400" dirty="0"/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dirty="0"/>
              <a:t>esim. kova ääni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 Ollut evoluutiossa tärkeä ihmislajin selviytymisen kannalta</a:t>
            </a:r>
          </a:p>
          <a:p>
            <a:pPr marL="127635" lvl="1" indent="0">
              <a:buNone/>
            </a:pPr>
            <a:endParaRPr lang="fi-FI" sz="1600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pic>
        <p:nvPicPr>
          <p:cNvPr id="5" name="Kuva 5" descr="Kuva, joka sisältää kohteen ulko, ulkokäyttöön tarkoitettu esine, lumi, auringonlasku&#10;&#10;Kuvaus luotu automaattisesti">
            <a:extLst>
              <a:ext uri="{FF2B5EF4-FFF2-40B4-BE49-F238E27FC236}">
                <a16:creationId xmlns:a16="http://schemas.microsoft.com/office/drawing/2014/main" id="{7B70F090-CF70-4985-BF0A-9A0CCEAC0C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12"/>
          <a:stretch/>
        </p:blipFill>
        <p:spPr>
          <a:xfrm>
            <a:off x="7552267" y="640080"/>
            <a:ext cx="3999654" cy="5577840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87118" y="6489519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3 tietoa käsittelevä ihminen, Kuva: Pexels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725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127838" cy="1490209"/>
          </a:xfrm>
        </p:spPr>
        <p:txBody>
          <a:bodyPr>
            <a:normAutofit/>
          </a:bodyPr>
          <a:lstStyle/>
          <a:p>
            <a:r>
              <a:rPr lang="fi-FI" sz="4800" dirty="0"/>
              <a:t>Tahdonalainen </a:t>
            </a:r>
            <a:br>
              <a:rPr lang="fi-FI" sz="4800" dirty="0"/>
            </a:br>
            <a:r>
              <a:rPr lang="fi-FI" sz="4800" dirty="0"/>
              <a:t>tarkkaavaisuus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67186"/>
            <a:ext cx="5902061" cy="4138882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</a:t>
            </a:r>
            <a:r>
              <a:rPr lang="fi-FI" sz="2800" b="1" dirty="0">
                <a:ea typeface="+mn-lt"/>
                <a:cs typeface="+mn-lt"/>
              </a:rPr>
              <a:t>Tahdonalainen tarkkaavaisuus</a:t>
            </a:r>
            <a:endParaRPr lang="fi-FI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 Tarkkaavaisuuden kohde valikoidaan aktiivisesti ja tietoisesti toiminnan tavoitteiden mukaan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 Edellyttää enemmän tiedonkäsittelyn kapasiteettia kuin tahaton tarkkaavaisuus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800" dirty="0">
                <a:ea typeface="+mn-lt"/>
                <a:cs typeface="+mn-lt"/>
              </a:rPr>
              <a:t> Tahdonalaisen tarkkaavaisuuden alalajeja:</a:t>
            </a:r>
            <a:endParaRPr lang="fi-FI" sz="2800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3 tietoa käsittelevä ihminen, Kuva: Pexels</a:t>
            </a:r>
            <a:endParaRPr lang="en-US" dirty="0"/>
          </a:p>
        </p:txBody>
      </p:sp>
      <p:pic>
        <p:nvPicPr>
          <p:cNvPr id="5" name="Kuva 5" descr="Kuva, joka sisältää kohteen henkilö, asettaminen, urheilu&#10;&#10;Kuvaus luotu automaattisesti">
            <a:extLst>
              <a:ext uri="{FF2B5EF4-FFF2-40B4-BE49-F238E27FC236}">
                <a16:creationId xmlns:a16="http://schemas.microsoft.com/office/drawing/2014/main" id="{25276B2A-A995-4CE3-8028-3755EAB553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7" r="-2" b="-2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1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fi-FI" dirty="0"/>
              <a:t>Valikoiva tarkkaavaisuus</a:t>
            </a:r>
          </a:p>
        </p:txBody>
      </p:sp>
      <p:pic>
        <p:nvPicPr>
          <p:cNvPr id="6" name="Kuva 6" descr="Kuva, joka sisältää kohteen lattia, sisä, tuoli, eläminen&#10;&#10;Kuvaus luotu automaattisesti">
            <a:extLst>
              <a:ext uri="{FF2B5EF4-FFF2-40B4-BE49-F238E27FC236}">
                <a16:creationId xmlns:a16="http://schemas.microsoft.com/office/drawing/2014/main" id="{4478AF75-EF3B-4F56-8D89-87F1B3AB1B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7" t="13347" r="-597" b="13745"/>
          <a:stretch/>
        </p:blipFill>
        <p:spPr>
          <a:xfrm>
            <a:off x="1081373" y="2086316"/>
            <a:ext cx="3601365" cy="3938967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1264" y="2101054"/>
            <a:ext cx="6454343" cy="4208306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</a:t>
            </a:r>
            <a:r>
              <a:rPr lang="fi-FI" sz="2000" b="1" dirty="0">
                <a:ea typeface="+mn-lt"/>
                <a:cs typeface="+mn-lt"/>
              </a:rPr>
              <a:t>Valikoiva tarkkaavaisuus:</a:t>
            </a:r>
            <a:r>
              <a:rPr lang="fi-FI" sz="2000" dirty="0">
                <a:ea typeface="+mn-lt"/>
                <a:cs typeface="+mn-lt"/>
              </a:rPr>
              <a:t> tietoiseen käsittelyyn valikoidaan aktiivisesti jotain tietoa ja muu tieto jätetään huomioimatta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</a:t>
            </a:r>
            <a:r>
              <a:rPr lang="fi-FI" sz="2000" b="1" dirty="0">
                <a:ea typeface="+mn-lt"/>
                <a:cs typeface="+mn-lt"/>
              </a:rPr>
              <a:t>Tarkkaavuustila</a:t>
            </a:r>
            <a:r>
              <a:rPr lang="fi-FI" sz="2000" dirty="0">
                <a:ea typeface="+mn-lt"/>
                <a:cs typeface="+mn-lt"/>
              </a:rPr>
              <a:t>: aivot alkavat tukea valikoivaa tarkkaavuustilaa, kun ihminen keskittyy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</a:t>
            </a:r>
            <a:r>
              <a:rPr lang="fi-FI" sz="2000" b="1" dirty="0">
                <a:ea typeface="+mn-lt"/>
                <a:cs typeface="+mn-lt"/>
              </a:rPr>
              <a:t>Valppaus</a:t>
            </a:r>
            <a:r>
              <a:rPr lang="fi-FI" sz="2000" dirty="0">
                <a:ea typeface="+mn-lt"/>
                <a:cs typeface="+mn-lt"/>
              </a:rPr>
              <a:t>: tarkkaavaisuuden ylläpitäminen pitkäaikaista keskittymistä vaativassa tehtävässä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Valikoivaa tarkkaavaisuutta kuuloaistissa tutkittu dikoottisen kuuntelun kokeella (Cherry)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4117" y="6451889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3 tietoa käsittelevä ihminen, Kuva: Pexels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557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C8E8E0-C9B0-6147-A985-0C2384FA1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Dikoottisen kuuntelun koeasetelma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C069A6-26FE-404D-A0B2-F8A48E5CB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3 tietoa käsittelevä ihminen</a:t>
            </a:r>
            <a:endParaRPr lang="en-US" dirty="0"/>
          </a:p>
        </p:txBody>
      </p:sp>
      <p:pic>
        <p:nvPicPr>
          <p:cNvPr id="8" name="Sisällön paikkamerkki 7" descr="Kuva, joka sisältää kohteen teksti, henkilö&#10;&#10;Kuvaus luotu automaattisesti">
            <a:extLst>
              <a:ext uri="{FF2B5EF4-FFF2-40B4-BE49-F238E27FC236}">
                <a16:creationId xmlns:a16="http://schemas.microsoft.com/office/drawing/2014/main" id="{B820473F-54DE-47FE-903E-1F815B84E5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807" y="2061236"/>
            <a:ext cx="7264130" cy="4247489"/>
          </a:xfrm>
        </p:spPr>
      </p:pic>
    </p:spTree>
    <p:extLst>
      <p:ext uri="{BB962C8B-B14F-4D97-AF65-F5344CB8AC3E}">
        <p14:creationId xmlns:p14="http://schemas.microsoft.com/office/powerpoint/2010/main" val="4005425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fi-FI" dirty="0"/>
              <a:t>jaettu tarkkaavaisuus</a:t>
            </a:r>
          </a:p>
        </p:txBody>
      </p:sp>
      <p:pic>
        <p:nvPicPr>
          <p:cNvPr id="6" name="Kuva 6" descr="Kuva, joka sisältää kohteen henkilö, kannettava, tietokone, mies&#10;&#10;Kuvaus luotu automaattisesti">
            <a:extLst>
              <a:ext uri="{FF2B5EF4-FFF2-40B4-BE49-F238E27FC236}">
                <a16:creationId xmlns:a16="http://schemas.microsoft.com/office/drawing/2014/main" id="{4A6586E4-7AC2-4580-897C-B19B30CE6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87" y="2158026"/>
            <a:ext cx="2529086" cy="3789319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9207" y="2083340"/>
            <a:ext cx="7775867" cy="4023360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 </a:t>
            </a:r>
            <a:r>
              <a:rPr lang="fi-FI" sz="2000" b="1" dirty="0"/>
              <a:t>Jaettu tarkkaavaisuus:</a:t>
            </a:r>
            <a:r>
              <a:rPr lang="fi-FI" sz="2000" dirty="0"/>
              <a:t> tarkkaavaisuutta jaetaan kahteen tai useampaan toimintaan samanaikaisesti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monisuorittaminen</a:t>
            </a:r>
            <a:r>
              <a:rPr lang="fi-FI" dirty="0">
                <a:ea typeface="+mn-lt"/>
                <a:cs typeface="+mn-lt"/>
              </a:rPr>
              <a:t> (multitasking)</a:t>
            </a:r>
            <a:endParaRPr lang="fi-FI" dirty="0"/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Onko todellisuudessa vain nopeaa tarkkaavaisuuden siirtoa kohteiden välillä?</a:t>
            </a: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1800" dirty="0">
                <a:ea typeface="+mn-lt"/>
                <a:cs typeface="+mn-lt"/>
              </a:rPr>
              <a:t> </a:t>
            </a:r>
            <a:r>
              <a:rPr lang="fi-FI" sz="2000" dirty="0">
                <a:ea typeface="+mn-lt"/>
                <a:cs typeface="+mn-lt"/>
              </a:rPr>
              <a:t>Tietynlaisissa tehtävissä kuormittaa tiedonkäsittelyä ja otsalohkoja</a:t>
            </a:r>
          </a:p>
          <a:p>
            <a:pPr marL="264795" lvl="1">
              <a:buFont typeface="Wingdings 3" panose="020B0604020202020204" pitchFamily="34" charset="0"/>
              <a:buChar char=""/>
            </a:pPr>
            <a:r>
              <a:rPr lang="fi-FI" dirty="0"/>
              <a:t>Esim. uuden asian opettelu, </a:t>
            </a:r>
            <a:r>
              <a:rPr lang="fi-FI" dirty="0">
                <a:ea typeface="+mn-lt"/>
                <a:cs typeface="+mn-lt"/>
              </a:rPr>
              <a:t>monimutkaiset toiminnot, puheen kuuntelu ja lukeminen samanaikaisesti</a:t>
            </a:r>
          </a:p>
          <a:p>
            <a:pPr marL="447675" lvl="2">
              <a:buFont typeface="Wingdings 3" panose="020B0604020202020204" pitchFamily="34" charset="0"/>
              <a:buChar char=""/>
            </a:pPr>
            <a:r>
              <a:rPr lang="fi-FI" dirty="0">
                <a:ea typeface="+mn-lt"/>
                <a:cs typeface="+mn-lt"/>
              </a:rPr>
              <a:t>puhe häiritsee helposti keskittymistä johonkin muuhun; aktivoi automaattisesti aivojen puheen käsittelyn verkostoja</a:t>
            </a:r>
            <a:endParaRPr lang="fi-FI" dirty="0"/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Toimintojen </a:t>
            </a:r>
            <a:r>
              <a:rPr lang="fi-FI" sz="2000" b="1" dirty="0">
                <a:ea typeface="+mn-lt"/>
                <a:cs typeface="+mn-lt"/>
              </a:rPr>
              <a:t>automatisoituminen</a:t>
            </a:r>
            <a:r>
              <a:rPr lang="fi-FI" sz="2000" dirty="0">
                <a:ea typeface="+mn-lt"/>
                <a:cs typeface="+mn-lt"/>
              </a:rPr>
              <a:t> mahdollistaa jossain määrin rinnakkaisten toimintojen samanaikaisen tekemisen</a:t>
            </a: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automatisoituneet toiminnot eivät sido tarkkaavaisuutta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5421" y="6438278"/>
            <a:ext cx="5901459" cy="27432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i-FI" dirty="0"/>
              <a:t>© Sanoma Pro, Tekijät ● Mieli 3 tietoa käsittelevä ihminen, Kuva: Pexels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992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 dirty="0"/>
              <a:t>Tarkkaavaisuus ja aivotoiminta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738688" cy="4023360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0" indent="0">
              <a:buNone/>
            </a:pPr>
            <a:endParaRPr lang="fi-FI" sz="20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</a:t>
            </a:r>
            <a:r>
              <a:rPr lang="fi-FI" sz="2000" b="1" dirty="0">
                <a:ea typeface="+mn-lt"/>
                <a:cs typeface="+mn-lt"/>
              </a:rPr>
              <a:t>Otsalohkot</a:t>
            </a:r>
            <a:r>
              <a:rPr lang="fi-FI" sz="2000" dirty="0">
                <a:ea typeface="+mn-lt"/>
                <a:cs typeface="+mn-lt"/>
              </a:rPr>
              <a:t> keskeiset: tarkkaavaisuuden säätely tapahtuu otsalohkojen varassa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Tarkkaavaisuuden suuntaaminen, ylläpitäminen ja jakaminen vaativat useiden aivoalueiden yhteistyötä</a:t>
            </a:r>
            <a:endParaRPr lang="fi-FI" dirty="0">
              <a:ea typeface="+mn-lt"/>
              <a:cs typeface="+mn-lt"/>
            </a:endParaRP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tarkkaavaisuuden eri vaiheet aktivoivat useita eri aivoalueita, mm. tarkkaavaisuuden kohdentaminen päälakilohkoja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Ärsykkeistä riippuen aktivaatio lisääntyy myös </a:t>
            </a:r>
            <a:r>
              <a:rPr lang="fi-FI" sz="2000" b="1" dirty="0">
                <a:ea typeface="+mn-lt"/>
                <a:cs typeface="+mn-lt"/>
              </a:rPr>
              <a:t>ensisijaisilla aistialueilla </a:t>
            </a:r>
            <a:r>
              <a:rPr lang="fi-FI" sz="2000" dirty="0">
                <a:ea typeface="+mn-lt"/>
                <a:cs typeface="+mn-lt"/>
              </a:rPr>
              <a:t>(esim. kuulo-, näkö- ja tuntoaivokuori) tai </a:t>
            </a:r>
            <a:r>
              <a:rPr lang="fi-FI" sz="2000" b="1" dirty="0">
                <a:ea typeface="+mn-lt"/>
                <a:cs typeface="+mn-lt"/>
              </a:rPr>
              <a:t>liikeaivokuorella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0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20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2000" dirty="0">
              <a:ea typeface="+mn-lt"/>
              <a:cs typeface="+mn-lt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9083" y="6437930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3 tietoa käsittelevä ihminen</a:t>
            </a:r>
            <a:endParaRPr lang="en-US" dirty="0"/>
          </a:p>
        </p:txBody>
      </p:sp>
      <p:pic>
        <p:nvPicPr>
          <p:cNvPr id="6" name="Kuva 5" descr="Kuva, joka sisältää kohteen sininen&#10;&#10;Kuvaus luotu automaattisesti">
            <a:extLst>
              <a:ext uri="{FF2B5EF4-FFF2-40B4-BE49-F238E27FC236}">
                <a16:creationId xmlns:a16="http://schemas.microsoft.com/office/drawing/2014/main" id="{1F24DD82-47B8-4678-9B7D-0B7B47F7EB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461" y="65198"/>
            <a:ext cx="2347411" cy="2592266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5F31405C-6160-4465-AC21-980E3DCAB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469" y="2786034"/>
            <a:ext cx="4314519" cy="360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97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 dirty="0"/>
              <a:t>Näön tarkkaavaisuuden järjestelmät 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 vert="horz" lIns="45720" tIns="45720" rIns="45720" bIns="45720" rtlCol="0"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Näön tarkkaavaisuuden malli (Corbetta &amp; Shulman)</a:t>
            </a:r>
            <a:endParaRPr lang="fi-FI"/>
          </a:p>
          <a:p>
            <a:pPr>
              <a:buFont typeface="Arial,Sans-Serif" panose="020B0604020202020204" pitchFamily="34" charset="0"/>
              <a:buChar char="•"/>
            </a:pPr>
            <a:r>
              <a:rPr lang="fi-FI">
                <a:ea typeface="+mn-lt"/>
                <a:cs typeface="+mn-lt"/>
              </a:rPr>
              <a:t> </a:t>
            </a:r>
            <a:r>
              <a:rPr lang="fi-FI" b="1">
                <a:ea typeface="+mn-lt"/>
                <a:cs typeface="+mn-lt"/>
              </a:rPr>
              <a:t>Dorsaalinen järjestelmä:</a:t>
            </a:r>
            <a:r>
              <a:rPr lang="fi-FI">
                <a:ea typeface="+mn-lt"/>
                <a:cs typeface="+mn-lt"/>
              </a:rPr>
              <a:t> tahdonalaisen tarkkaavaisuuden ohjaamiseen liittyy aktivaatiota otsa- ja päälakilohkojen yläosien alueilla </a:t>
            </a:r>
            <a:endParaRPr lang="en-US">
              <a:ea typeface="+mn-lt"/>
              <a:cs typeface="+mn-lt"/>
            </a:endParaRPr>
          </a:p>
          <a:p>
            <a:pPr>
              <a:buFont typeface="Arial,Sans-Serif" panose="020B0604020202020204" pitchFamily="34" charset="0"/>
              <a:buChar char="•"/>
            </a:pPr>
            <a:r>
              <a:rPr lang="fi-FI" b="1">
                <a:ea typeface="+mn-lt"/>
                <a:cs typeface="+mn-lt"/>
              </a:rPr>
              <a:t> Ventraalinen järjestelmä</a:t>
            </a:r>
            <a:r>
              <a:rPr lang="fi-FI">
                <a:ea typeface="+mn-lt"/>
                <a:cs typeface="+mn-lt"/>
              </a:rPr>
              <a:t>: tahattoman tarkkaavaisuuden ohjaamiseen liittyy aktivaatiota etenkin oikean aivopuoliskon ohimo- ja päälakilohkon liittymäkohdassa sekä otsalohkon alaosan alueella</a:t>
            </a:r>
          </a:p>
          <a:p>
            <a:pPr marL="0" indent="0">
              <a:buNone/>
            </a:pPr>
            <a:endParaRPr lang="fi-FI">
              <a:ea typeface="+mn-lt"/>
              <a:cs typeface="+mn-lt"/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C0B7153D-3EE8-4B02-AD4F-74C865432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666" y="3124097"/>
            <a:ext cx="2576886" cy="334660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D63BA71A-5D0D-40C5-B6C3-E20ED39AFF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219" y="56301"/>
            <a:ext cx="3273780" cy="2889111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3 tietoa käsittelevä ihminen, Kuva: Pexels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0161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Violetti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E9B2EBDD64CC4383B99224C2A6C036" ma:contentTypeVersion="10" ma:contentTypeDescription="Create a new document." ma:contentTypeScope="" ma:versionID="26dc4615e67a8739360fbd9cd42cef70">
  <xsd:schema xmlns:xsd="http://www.w3.org/2001/XMLSchema" xmlns:xs="http://www.w3.org/2001/XMLSchema" xmlns:p="http://schemas.microsoft.com/office/2006/metadata/properties" xmlns:ns2="42116817-7e29-4aa7-b7a6-c483eebecbb8" xmlns:ns3="807aa635-cdf8-4f87-acc5-eeaafee58acb" targetNamespace="http://schemas.microsoft.com/office/2006/metadata/properties" ma:root="true" ma:fieldsID="6387b232793b1c922b532bf527a3edad" ns2:_="" ns3:_="">
    <xsd:import namespace="42116817-7e29-4aa7-b7a6-c483eebecbb8"/>
    <xsd:import namespace="807aa635-cdf8-4f87-acc5-eeaafee58a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16817-7e29-4aa7-b7a6-c483eebec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aa635-cdf8-4f87-acc5-eeaafee58ac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1674EE-9C70-4B65-87AA-3E21011DC85E}">
  <ds:schemaRefs>
    <ds:schemaRef ds:uri="42116817-7e29-4aa7-b7a6-c483eebecbb8"/>
    <ds:schemaRef ds:uri="807aa635-cdf8-4f87-acc5-eeaafee58ac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A1AACAE-6EB8-45E6-9D80-77184C5DED6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2127A92-08DC-4A74-B605-4922F83495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41</TotalTime>
  <Words>521</Words>
  <Application>Microsoft Office PowerPoint</Application>
  <PresentationFormat>Laajakuva</PresentationFormat>
  <Paragraphs>61</Paragraphs>
  <Slides>10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7" baseType="lpstr">
      <vt:lpstr>Arial</vt:lpstr>
      <vt:lpstr>Arial,Sans-Serif</vt:lpstr>
      <vt:lpstr>Calibri</vt:lpstr>
      <vt:lpstr>Tw Cen MT</vt:lpstr>
      <vt:lpstr>Tw Cen MT Condensed</vt:lpstr>
      <vt:lpstr>Wingdings 3</vt:lpstr>
      <vt:lpstr>Integraali</vt:lpstr>
      <vt:lpstr>5. tarkkaavaisuus</vt:lpstr>
      <vt:lpstr>tarkkaavaisuus</vt:lpstr>
      <vt:lpstr>Tahaton tarkkaavaisuus</vt:lpstr>
      <vt:lpstr>Tahdonalainen  tarkkaavaisuus</vt:lpstr>
      <vt:lpstr>Valikoiva tarkkaavaisuus</vt:lpstr>
      <vt:lpstr>Dikoottisen kuuntelun koeasetelma</vt:lpstr>
      <vt:lpstr>jaettu tarkkaavaisuus</vt:lpstr>
      <vt:lpstr>Tarkkaavaisuus ja aivotoiminta</vt:lpstr>
      <vt:lpstr>Näön tarkkaavaisuuden järjestelmät </vt:lpstr>
      <vt:lpstr>Tarkkaamattomuussokeus ja muutossokeus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</dc:title>
  <dc:creator>Sainio Sanna</dc:creator>
  <cp:lastModifiedBy>Sanna Sainio</cp:lastModifiedBy>
  <cp:revision>521</cp:revision>
  <dcterms:created xsi:type="dcterms:W3CDTF">2021-05-18T05:21:46Z</dcterms:created>
  <dcterms:modified xsi:type="dcterms:W3CDTF">2023-10-31T12:02:02Z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0x010100CEE9B2EBDD64CC4383B99224C2A6C036</vt:lpwstr>
  </property>
</Properties>
</file>