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notesMasterIdLst>
    <p:notesMasterId r:id="rId13"/>
  </p:notesMasterIdLst>
  <p:sldIdLst>
    <p:sldId id="256" r:id="rId5"/>
    <p:sldId id="279" r:id="rId6"/>
    <p:sldId id="281" r:id="rId7"/>
    <p:sldId id="282" r:id="rId8"/>
    <p:sldId id="283" r:id="rId9"/>
    <p:sldId id="284" r:id="rId10"/>
    <p:sldId id="285" r:id="rId11"/>
    <p:sldId id="28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5" autoAdjust="0"/>
    <p:restoredTop sz="94660"/>
  </p:normalViewPr>
  <p:slideViewPr>
    <p:cSldViewPr snapToGrid="0">
      <p:cViewPr varScale="1">
        <p:scale>
          <a:sx n="82" d="100"/>
          <a:sy n="82" d="100"/>
        </p:scale>
        <p:origin x="4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90BE48-E4BF-415A-9219-2695FA2D5D60}" type="datetimeFigureOut">
              <a:rPr lang="fi-FI" smtClean="0"/>
              <a:t>18.10.2023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45F2F8-4BFD-42AD-A2D3-03024F43B8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604313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BF3A0B2C-D2E3-4EBB-9D29-6E1D7EF51402}" type="datetime1">
              <a:rPr lang="en-US" smtClean="0"/>
              <a:t>10/18/2023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1192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BBFBE-ED4A-49B3-8CF2-71B16D2FBFF7}" type="datetime1">
              <a:rPr lang="en-US" smtClean="0"/>
              <a:t>10/18/2023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7724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77834-8D20-4628-9DB5-F4F9C9A2E20A}" type="datetime1">
              <a:rPr lang="en-US" smtClean="0"/>
              <a:t>10/18/2023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3249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CBEAF-6588-4B56-9159-A9C659AA5420}" type="datetime1">
              <a:rPr lang="en-US" smtClean="0"/>
              <a:t>10/18/2023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4630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24E11-7B9F-4675-88EB-6ADBCB86B04E}" type="datetime1">
              <a:rPr lang="en-US" smtClean="0"/>
              <a:t>10/18/2023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3722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C10EB-3ED8-49FE-8ADC-4C2A8C6109B5}" type="datetime1">
              <a:rPr lang="en-US" smtClean="0"/>
              <a:t>10/18/2023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5050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B1BC4-FAE0-42BA-8F3A-3225962DB9D8}" type="datetime1">
              <a:rPr lang="en-US" smtClean="0"/>
              <a:t>10/18/2023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5086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BDF27-0B0C-4655-A362-EB43717F08F5}" type="datetime1">
              <a:rPr lang="en-US" smtClean="0"/>
              <a:t>10/18/2023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5560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43BE0-8B4C-4B67-BEBC-D7A372458030}" type="datetime1">
              <a:rPr lang="en-US" smtClean="0"/>
              <a:t>10/18/2023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6100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AA9B4-0592-4CF2-A891-88EF580F41E3}" type="datetime1">
              <a:rPr lang="en-US" smtClean="0"/>
              <a:t>10/18/2023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6047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6A319-85C9-41D9-AC37-640CA490AA1D}" type="datetime1">
              <a:rPr lang="en-US" smtClean="0"/>
              <a:t>10/18/2023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1399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33D1478-D419-4D74-9895-567795DF00D5}" type="datetime1">
              <a:rPr lang="en-US" smtClean="0"/>
              <a:t>10/18/2023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8400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070784CE-9DD4-4C2D-88B9-D219730A47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274" y="0"/>
            <a:ext cx="12188726" cy="68589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58134" y="1834907"/>
            <a:ext cx="6293689" cy="2341020"/>
          </a:xfrm>
        </p:spPr>
        <p:txBody>
          <a:bodyPr anchor="b">
            <a:normAutofit/>
          </a:bodyPr>
          <a:lstStyle/>
          <a:p>
            <a:pPr algn="l"/>
            <a:r>
              <a:rPr lang="en-US" sz="5400" dirty="0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4. </a:t>
            </a:r>
            <a:r>
              <a:rPr lang="en-US" sz="5400" dirty="0" err="1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tiedonkäsittely-toimintojen</a:t>
            </a:r>
            <a:r>
              <a:rPr lang="en-US" sz="5400" dirty="0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 ja </a:t>
            </a:r>
            <a:r>
              <a:rPr lang="en-US" sz="5400" dirty="0" err="1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hermoston</a:t>
            </a:r>
            <a:r>
              <a:rPr lang="en-US" sz="5400" dirty="0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 </a:t>
            </a:r>
            <a:r>
              <a:rPr lang="en-US" sz="5400" dirty="0" err="1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tutkiminen</a:t>
            </a:r>
            <a:endParaRPr lang="en-US" sz="5400" dirty="0">
              <a:solidFill>
                <a:schemeClr val="tx1">
                  <a:lumMod val="85000"/>
                  <a:lumOff val="15000"/>
                </a:schemeClr>
              </a:solidFill>
              <a:cs typeface="Calibri Light"/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640A410A-1838-4131-95A6-2BE4F8D412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309640" y="4388141"/>
            <a:ext cx="585216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A80E3AA-5F2B-49D9-9BA5-74D9B5799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© Sanoma Pro, Tekijät ● Mieli 3 tietoa käsittelevä ihminen</a:t>
            </a:r>
            <a:endParaRPr lang="en-US" dirty="0"/>
          </a:p>
        </p:txBody>
      </p:sp>
      <p:pic>
        <p:nvPicPr>
          <p:cNvPr id="7" name="Kuva 6" descr="Logo, jossa lukee Mieli 3.&#10;">
            <a:extLst>
              <a:ext uri="{FF2B5EF4-FFF2-40B4-BE49-F238E27FC236}">
                <a16:creationId xmlns:a16="http://schemas.microsoft.com/office/drawing/2014/main" id="{0DAAF39F-07AD-4781-8266-0F71D1A05DC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600" y="2642400"/>
            <a:ext cx="3967855" cy="155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Kvantitatiiviset aineistonkeruumenetelmät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7" y="2084832"/>
            <a:ext cx="9720073" cy="4023360"/>
          </a:xfrm>
        </p:spPr>
        <p:txBody>
          <a:bodyPr>
            <a:normAutofit/>
          </a:bodyPr>
          <a:lstStyle/>
          <a:p>
            <a:pPr>
              <a:buFont typeface="Arial" panose="020B0602020104020603" pitchFamily="34" charset="0"/>
              <a:buChar char="•"/>
            </a:pPr>
            <a:r>
              <a:rPr lang="fi-FI" sz="2400" dirty="0"/>
              <a:t> </a:t>
            </a:r>
            <a:r>
              <a:rPr lang="fi-FI" sz="2400" b="1" dirty="0"/>
              <a:t>Kyselyt:</a:t>
            </a:r>
            <a:r>
              <a:rPr lang="fi-FI" sz="2400" dirty="0"/>
              <a:t> valmiita kysymys- tai väittämäsarjoja</a:t>
            </a:r>
          </a:p>
          <a:p>
            <a:pPr>
              <a:buFont typeface="Arial" panose="020B0602020104020603" pitchFamily="34" charset="0"/>
              <a:buChar char="•"/>
            </a:pPr>
            <a:r>
              <a:rPr lang="fi-FI" sz="2400" b="1" dirty="0"/>
              <a:t> Psykologiset testit: </a:t>
            </a:r>
            <a:r>
              <a:rPr lang="fi-FI" sz="2400" dirty="0"/>
              <a:t>samanlaisena toistettava sarja tehtäviä</a:t>
            </a:r>
          </a:p>
          <a:p>
            <a:pPr lvl="1">
              <a:buFont typeface="Arial" panose="020B0602020104020603" pitchFamily="34" charset="0"/>
              <a:buChar char="•"/>
            </a:pPr>
            <a:r>
              <a:rPr lang="fi-FI" sz="1600" dirty="0"/>
              <a:t>vain psykologien käytössä</a:t>
            </a:r>
          </a:p>
          <a:p>
            <a:pPr lvl="1">
              <a:buFont typeface="Arial" panose="020B0602020104020603" pitchFamily="34" charset="0"/>
              <a:buChar char="•"/>
            </a:pPr>
            <a:r>
              <a:rPr lang="fi-FI" sz="1600" dirty="0"/>
              <a:t>sisältää usein normiaineiston, johon ihmisen pärjäämistä verrataan</a:t>
            </a:r>
          </a:p>
          <a:p>
            <a:pPr>
              <a:buFont typeface="Arial" panose="020B0602020104020603" pitchFamily="34" charset="0"/>
              <a:buChar char="•"/>
            </a:pPr>
            <a:r>
              <a:rPr lang="fi-FI" sz="2400" b="1" dirty="0"/>
              <a:t> </a:t>
            </a:r>
            <a:r>
              <a:rPr lang="fi-FI" sz="2400" b="1" dirty="0" err="1"/>
              <a:t>Behavioraaliset</a:t>
            </a:r>
            <a:r>
              <a:rPr lang="fi-FI" sz="2400" b="1" dirty="0"/>
              <a:t> menetelmät:</a:t>
            </a:r>
            <a:r>
              <a:rPr lang="fi-FI" sz="2400" dirty="0"/>
              <a:t> testit, joissa mitataan usein tarkkuutta tai reaktioaikaa</a:t>
            </a:r>
          </a:p>
          <a:p>
            <a:pPr lvl="1">
              <a:buFont typeface="Arial" panose="020B0602020104020603" pitchFamily="34" charset="0"/>
              <a:buChar char="•"/>
            </a:pPr>
            <a:r>
              <a:rPr lang="fi-FI" sz="1600" dirty="0"/>
              <a:t>esitetään usein tietokoneella</a:t>
            </a:r>
          </a:p>
          <a:p>
            <a:pPr>
              <a:buFont typeface="Arial" panose="020B0602020104020603" pitchFamily="34" charset="0"/>
              <a:buChar char="•"/>
            </a:pPr>
            <a:r>
              <a:rPr lang="fi-FI" sz="2400" dirty="0"/>
              <a:t> </a:t>
            </a:r>
            <a:r>
              <a:rPr lang="fi-FI" sz="2400" b="1" dirty="0"/>
              <a:t>Aivotutkimusmenetelmät:</a:t>
            </a:r>
            <a:r>
              <a:rPr lang="fi-FI" sz="2400" dirty="0"/>
              <a:t> menetelmät, joilla tutkitaan aivojen rakennetta tai toimintaa</a:t>
            </a:r>
          </a:p>
          <a:p>
            <a:pPr lvl="1">
              <a:buFont typeface="Arial" panose="020B0602020104020603" pitchFamily="34" charset="0"/>
              <a:buChar char="•"/>
            </a:pPr>
            <a:r>
              <a:rPr lang="fi-FI" sz="1600" dirty="0"/>
              <a:t>käytetään usein </a:t>
            </a:r>
            <a:r>
              <a:rPr lang="fi-FI" sz="1600" dirty="0" err="1"/>
              <a:t>behavioraalisten</a:t>
            </a:r>
            <a:r>
              <a:rPr lang="fi-FI" sz="1600" dirty="0"/>
              <a:t> menetelmien kanssa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© Sanoma Pro, Tekijät ● Mieli 3 tietoa käsittelevä ihminen</a:t>
            </a:r>
          </a:p>
        </p:txBody>
      </p:sp>
    </p:spTree>
    <p:extLst>
      <p:ext uri="{BB962C8B-B14F-4D97-AF65-F5344CB8AC3E}">
        <p14:creationId xmlns:p14="http://schemas.microsoft.com/office/powerpoint/2010/main" val="20733741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5902061" cy="1499616"/>
          </a:xfrm>
        </p:spPr>
        <p:txBody>
          <a:bodyPr>
            <a:normAutofit/>
          </a:bodyPr>
          <a:lstStyle/>
          <a:p>
            <a:r>
              <a:rPr lang="fi-FI" dirty="0"/>
              <a:t>Kyselyt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6337" y="2037498"/>
            <a:ext cx="10706955" cy="3826537"/>
          </a:xfrm>
        </p:spPr>
        <p:txBody>
          <a:bodyPr vert="horz" lIns="45720" tIns="45720" rIns="45720" bIns="45720" rtlCol="0" anchor="t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b="1" dirty="0">
                <a:ea typeface="+mn-lt"/>
                <a:cs typeface="+mn-lt"/>
              </a:rPr>
              <a:t> Mitta-asteikko:</a:t>
            </a:r>
            <a:r>
              <a:rPr lang="fi-FI" dirty="0">
                <a:ea typeface="+mn-lt"/>
                <a:cs typeface="+mn-lt"/>
              </a:rPr>
              <a:t> tapa, jolla vastaukset pisteytetään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000" dirty="0"/>
              <a:t> </a:t>
            </a:r>
            <a:r>
              <a:rPr lang="fi-FI" b="1" dirty="0"/>
              <a:t>Pituus:</a:t>
            </a:r>
            <a:endParaRPr lang="fi-FI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fi-FI" dirty="0"/>
              <a:t>yksi kysymys ei aina anna hyvää kuvaa mitattavasta ilmiöstä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err="1"/>
              <a:t>monimutkaista</a:t>
            </a:r>
            <a:r>
              <a:rPr lang="en-US" dirty="0"/>
              <a:t> </a:t>
            </a:r>
            <a:r>
              <a:rPr lang="en-US" dirty="0" err="1"/>
              <a:t>ilmiötä</a:t>
            </a:r>
            <a:r>
              <a:rPr lang="en-US" dirty="0"/>
              <a:t> </a:t>
            </a:r>
            <a:r>
              <a:rPr lang="en-US" dirty="0" err="1"/>
              <a:t>kysyttävä</a:t>
            </a:r>
            <a:r>
              <a:rPr lang="en-US" dirty="0"/>
              <a:t> </a:t>
            </a:r>
            <a:r>
              <a:rPr lang="en-US" dirty="0" err="1"/>
              <a:t>monella</a:t>
            </a:r>
            <a:r>
              <a:rPr lang="en-US" dirty="0"/>
              <a:t> </a:t>
            </a:r>
            <a:r>
              <a:rPr lang="en-US" dirty="0" err="1"/>
              <a:t>kysymyksellä</a:t>
            </a:r>
            <a:r>
              <a:rPr lang="en-US" dirty="0"/>
              <a:t> (</a:t>
            </a:r>
            <a:r>
              <a:rPr lang="en-US" dirty="0" err="1"/>
              <a:t>esim</a:t>
            </a:r>
            <a:r>
              <a:rPr lang="en-US" dirty="0"/>
              <a:t>. </a:t>
            </a:r>
            <a:r>
              <a:rPr lang="en-US" dirty="0" err="1"/>
              <a:t>sanavaraston</a:t>
            </a:r>
            <a:r>
              <a:rPr lang="en-US" dirty="0"/>
              <a:t> </a:t>
            </a:r>
            <a:r>
              <a:rPr lang="en-US" dirty="0" err="1"/>
              <a:t>koko</a:t>
            </a:r>
            <a:r>
              <a:rPr lang="en-US" dirty="0"/>
              <a:t>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err="1"/>
              <a:t>yksinkertaisempaa</a:t>
            </a:r>
            <a:r>
              <a:rPr lang="en-US" dirty="0"/>
              <a:t> </a:t>
            </a:r>
            <a:r>
              <a:rPr lang="en-US" dirty="0" err="1"/>
              <a:t>ilmiötä</a:t>
            </a:r>
            <a:r>
              <a:rPr lang="en-US" dirty="0"/>
              <a:t> </a:t>
            </a:r>
            <a:r>
              <a:rPr lang="en-US" dirty="0" err="1"/>
              <a:t>voidaan</a:t>
            </a:r>
            <a:r>
              <a:rPr lang="en-US" dirty="0"/>
              <a:t> </a:t>
            </a:r>
            <a:r>
              <a:rPr lang="en-US" dirty="0" err="1"/>
              <a:t>kysyä</a:t>
            </a:r>
            <a:r>
              <a:rPr lang="en-US" dirty="0"/>
              <a:t> </a:t>
            </a:r>
            <a:r>
              <a:rPr lang="en-US" dirty="0" err="1"/>
              <a:t>yhdellä</a:t>
            </a:r>
            <a:r>
              <a:rPr lang="en-US" dirty="0"/>
              <a:t> </a:t>
            </a:r>
            <a:r>
              <a:rPr lang="en-US" dirty="0" err="1"/>
              <a:t>kysymyksellä</a:t>
            </a:r>
            <a:r>
              <a:rPr lang="en-US" dirty="0"/>
              <a:t> (</a:t>
            </a:r>
            <a:r>
              <a:rPr lang="en-US" dirty="0" err="1"/>
              <a:t>esim</a:t>
            </a:r>
            <a:r>
              <a:rPr lang="en-US" dirty="0"/>
              <a:t>. </a:t>
            </a:r>
            <a:r>
              <a:rPr lang="en-US" dirty="0" err="1"/>
              <a:t>päänsärky</a:t>
            </a:r>
            <a:r>
              <a:rPr lang="en-US" dirty="0"/>
              <a:t>)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fi-FI" sz="2000" b="1" dirty="0"/>
              <a:t> Esimerkki: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902532" y="6568514"/>
            <a:ext cx="5901459" cy="274320"/>
          </a:xfrm>
        </p:spPr>
        <p:txBody>
          <a:bodyPr>
            <a:normAutofit/>
          </a:bodyPr>
          <a:lstStyle/>
          <a:p>
            <a:r>
              <a:rPr lang="fi-FI" dirty="0"/>
              <a:t>© Sanoma Pro, Tekijät ● Mieli 3 tietoa käsittelevä ihminen, Kuva: Mieli 3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27914" y="4243375"/>
            <a:ext cx="5997302" cy="2175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03505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5902061" cy="1499616"/>
          </a:xfrm>
        </p:spPr>
        <p:txBody>
          <a:bodyPr>
            <a:normAutofit fontScale="90000"/>
          </a:bodyPr>
          <a:lstStyle/>
          <a:p>
            <a:r>
              <a:rPr lang="fi-FI" dirty="0"/>
              <a:t>Psykologiset testit ja </a:t>
            </a:r>
            <a:r>
              <a:rPr lang="fi-FI" dirty="0" err="1"/>
              <a:t>behavioraaliset</a:t>
            </a:r>
            <a:r>
              <a:rPr lang="fi-FI" dirty="0"/>
              <a:t> menetelmät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6899" y="2338691"/>
            <a:ext cx="7050105" cy="3826537"/>
          </a:xfrm>
        </p:spPr>
        <p:txBody>
          <a:bodyPr vert="horz" lIns="45720" tIns="45720" rIns="45720" bIns="45720" rtlCol="0" anchor="t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b="1" dirty="0">
                <a:ea typeface="+mn-lt"/>
                <a:cs typeface="+mn-lt"/>
              </a:rPr>
              <a:t> Psykologinen testi: </a:t>
            </a:r>
            <a:r>
              <a:rPr lang="fi-FI" dirty="0">
                <a:ea typeface="+mn-lt"/>
                <a:cs typeface="+mn-lt"/>
              </a:rPr>
              <a:t>testi, joka on vain psykologin käytössä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b="1" dirty="0">
                <a:ea typeface="+mn-lt"/>
                <a:cs typeface="+mn-lt"/>
              </a:rPr>
              <a:t>normiaineiston</a:t>
            </a:r>
            <a:r>
              <a:rPr lang="fi-FI" dirty="0">
                <a:ea typeface="+mn-lt"/>
                <a:cs typeface="+mn-lt"/>
              </a:rPr>
              <a:t> avulla verrataan ihmisen suoriutumista saman ikäryhmän muihin ihmisiin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dirty="0">
                <a:ea typeface="+mn-lt"/>
                <a:cs typeface="+mn-lt"/>
              </a:rPr>
              <a:t>käytetään etenkin potilastyössä</a:t>
            </a:r>
          </a:p>
          <a:p>
            <a:pPr lvl="1">
              <a:buFont typeface="Arial" panose="020B0604020202020204" pitchFamily="34" charset="0"/>
              <a:buChar char="•"/>
            </a:pPr>
            <a:endParaRPr lang="fi-FI" dirty="0">
              <a:ea typeface="+mn-lt"/>
              <a:cs typeface="+mn-l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i-FI" b="1" dirty="0">
                <a:ea typeface="+mn-lt"/>
                <a:cs typeface="+mn-lt"/>
              </a:rPr>
              <a:t> </a:t>
            </a:r>
            <a:r>
              <a:rPr lang="fi-FI" b="1" dirty="0" err="1">
                <a:ea typeface="+mn-lt"/>
                <a:cs typeface="+mn-lt"/>
              </a:rPr>
              <a:t>Behavioraalinen</a:t>
            </a:r>
            <a:r>
              <a:rPr lang="fi-FI" b="1" dirty="0">
                <a:ea typeface="+mn-lt"/>
                <a:cs typeface="+mn-lt"/>
              </a:rPr>
              <a:t> testi</a:t>
            </a:r>
            <a:r>
              <a:rPr lang="fi-FI" dirty="0">
                <a:ea typeface="+mn-lt"/>
                <a:cs typeface="+mn-lt"/>
              </a:rPr>
              <a:t>: testi, joka mittaa usein nopeutta, tarkkuutta tai reaktioaikaa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dirty="0">
                <a:ea typeface="+mn-lt"/>
                <a:cs typeface="+mn-lt"/>
              </a:rPr>
              <a:t>ei yleensä ole normitettu (testille ei ole normiaineistoa)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dirty="0">
                <a:ea typeface="+mn-lt"/>
                <a:cs typeface="+mn-lt"/>
              </a:rPr>
              <a:t>käytetään usein aivotutkimusmenetelmien kanssa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dirty="0">
                <a:ea typeface="+mn-lt"/>
                <a:cs typeface="+mn-lt"/>
              </a:rPr>
              <a:t>käytetään usein myös potilastyössä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endParaRPr lang="fi-FI" sz="2000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579937" y="6568513"/>
            <a:ext cx="5901459" cy="274320"/>
          </a:xfrm>
        </p:spPr>
        <p:txBody>
          <a:bodyPr>
            <a:normAutofit/>
          </a:bodyPr>
          <a:lstStyle/>
          <a:p>
            <a:r>
              <a:rPr lang="fi-FI" dirty="0"/>
              <a:t>© Sanoma Pro, Tekijät ● Mieli 3 tietoa käsittelevä ihminen, Kuva: Eino Partanen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19170" y="2339302"/>
            <a:ext cx="3546999" cy="3620567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0"/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28405" y="1959557"/>
            <a:ext cx="3658018" cy="250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62555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5902061" cy="1499616"/>
          </a:xfrm>
        </p:spPr>
        <p:txBody>
          <a:bodyPr>
            <a:normAutofit/>
          </a:bodyPr>
          <a:lstStyle/>
          <a:p>
            <a:r>
              <a:rPr lang="fi-FI" dirty="0"/>
              <a:t>Aivojen rakenteen tutkimusmenetelmät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7650" y="2202044"/>
            <a:ext cx="7350438" cy="3826537"/>
          </a:xfrm>
        </p:spPr>
        <p:txBody>
          <a:bodyPr vert="horz" lIns="45720" tIns="45720" rIns="45720" bIns="45720" rtlCol="0" anchor="t">
            <a:noAutofit/>
          </a:bodyPr>
          <a:lstStyle/>
          <a:p>
            <a:pPr>
              <a:buFont typeface="Arial" panose="020B0602020104020603" pitchFamily="34" charset="0"/>
              <a:buChar char="•"/>
            </a:pPr>
            <a:r>
              <a:rPr lang="fi-FI" sz="2400" b="1" dirty="0"/>
              <a:t> Tietokonetomografia (TT-kuvaus): </a:t>
            </a:r>
            <a:r>
              <a:rPr lang="fi-FI" sz="2400" dirty="0"/>
              <a:t>aivojen röntgenkuva</a:t>
            </a:r>
          </a:p>
          <a:p>
            <a:pPr lvl="1">
              <a:buFont typeface="Arial" panose="020B0602020104020603" pitchFamily="34" charset="0"/>
              <a:buChar char="•"/>
            </a:pPr>
            <a:r>
              <a:rPr lang="fi-FI" sz="2000" dirty="0"/>
              <a:t>nopea, mutta käyttää röntgensäteilyä</a:t>
            </a:r>
          </a:p>
          <a:p>
            <a:pPr lvl="1">
              <a:buFont typeface="Arial" panose="020B0602020104020603" pitchFamily="34" charset="0"/>
              <a:buChar char="•"/>
            </a:pPr>
            <a:r>
              <a:rPr lang="fi-FI" sz="2000" dirty="0"/>
              <a:t>ei yleensä käytetä tutkimuksessa vaan potilastyössä</a:t>
            </a:r>
          </a:p>
          <a:p>
            <a:pPr>
              <a:buFont typeface="Arial" panose="020B0602020104020603" pitchFamily="34" charset="0"/>
              <a:buChar char="•"/>
            </a:pPr>
            <a:r>
              <a:rPr lang="fi-FI" sz="2800" b="1" dirty="0"/>
              <a:t> </a:t>
            </a:r>
            <a:r>
              <a:rPr lang="fi-FI" sz="2400" b="1" dirty="0"/>
              <a:t>Magneettikuvaus (MRI-kuvaus): </a:t>
            </a:r>
            <a:r>
              <a:rPr lang="fi-FI" sz="2400" dirty="0"/>
              <a:t>aivojen rakenteen kuvantaminen</a:t>
            </a:r>
          </a:p>
          <a:p>
            <a:pPr lvl="1">
              <a:buFont typeface="Arial" panose="020B0602020104020603" pitchFamily="34" charset="0"/>
              <a:buChar char="•"/>
            </a:pPr>
            <a:r>
              <a:rPr lang="fi-FI" sz="2000" dirty="0"/>
              <a:t>perustuu vesimolekyylien liikkeeseen voimakkaassa magneettikentässä</a:t>
            </a:r>
          </a:p>
          <a:p>
            <a:pPr lvl="1">
              <a:buFont typeface="Arial" panose="020B0602020104020603" pitchFamily="34" charset="0"/>
              <a:buChar char="•"/>
            </a:pPr>
            <a:r>
              <a:rPr lang="fi-FI" sz="2000" dirty="0"/>
              <a:t>tarkkuus parhaimmillaan jopa muutaman millimetrin luokkaa</a:t>
            </a:r>
          </a:p>
          <a:p>
            <a:pPr lvl="1">
              <a:buFont typeface="Arial" panose="020B0602020104020603" pitchFamily="34" charset="0"/>
              <a:buChar char="•"/>
            </a:pPr>
            <a:r>
              <a:rPr lang="fi-FI" sz="2000" dirty="0"/>
              <a:t>tarkkuus näkyy magneettikuvan pikselien koossa</a:t>
            </a:r>
          </a:p>
          <a:p>
            <a:pPr lvl="1">
              <a:buFont typeface="Arial" panose="020B0602020104020603" pitchFamily="34" charset="0"/>
              <a:buChar char="•"/>
            </a:pPr>
            <a:endParaRPr lang="fi-FI" sz="1600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96000" y="6396785"/>
            <a:ext cx="5901459" cy="274320"/>
          </a:xfrm>
        </p:spPr>
        <p:txBody>
          <a:bodyPr>
            <a:normAutofit/>
          </a:bodyPr>
          <a:lstStyle/>
          <a:p>
            <a:r>
              <a:rPr lang="fi-FI" dirty="0"/>
              <a:t>© Sanoma Pro, Tekijät ● Mieli 3 tietoa käsittelevä ihminen, Kuva: Eino Partanen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86439" y="1304692"/>
            <a:ext cx="3415990" cy="4723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92425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3E3C91-84B1-0F47-B458-2BD07DE19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9378" y="567385"/>
            <a:ext cx="9543482" cy="1499616"/>
          </a:xfrm>
        </p:spPr>
        <p:txBody>
          <a:bodyPr/>
          <a:lstStyle/>
          <a:p>
            <a:r>
              <a:rPr lang="fi-FI" dirty="0"/>
              <a:t>Aivojen toiminnan tutkimusmenetelmät: PET ja </a:t>
            </a:r>
            <a:r>
              <a:rPr lang="fi-FI" cap="none" dirty="0" err="1"/>
              <a:t>f</a:t>
            </a:r>
            <a:r>
              <a:rPr lang="fi-FI" dirty="0" err="1"/>
              <a:t>mri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2ED41E-AFA3-7E44-B34B-610010AA3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3181" y="2326404"/>
            <a:ext cx="9858107" cy="4005851"/>
          </a:xfrm>
        </p:spPr>
        <p:txBody>
          <a:bodyPr vert="horz" lIns="45720" tIns="45720" rIns="45720" bIns="45720" rtlCol="0" anchor="t">
            <a:normAutofit/>
          </a:bodyPr>
          <a:lstStyle/>
          <a:p>
            <a:pPr>
              <a:buFont typeface="Arial" panose="020B0602020104020603" pitchFamily="34" charset="0"/>
              <a:buChar char="•"/>
            </a:pPr>
            <a:r>
              <a:rPr lang="fi-FI" sz="2400" dirty="0"/>
              <a:t> </a:t>
            </a:r>
            <a:r>
              <a:rPr lang="fi-FI" sz="2400" b="1" dirty="0"/>
              <a:t>Hermosolujen hapen- tai energiankulutusta mittaavat menetelmät</a:t>
            </a:r>
          </a:p>
          <a:p>
            <a:pPr lvl="1">
              <a:buFont typeface="Arial" panose="020B0602020104020603" pitchFamily="34" charset="0"/>
              <a:buChar char="•"/>
            </a:pPr>
            <a:r>
              <a:rPr lang="fi-FI" dirty="0"/>
              <a:t>aktivoituessaan hermosolu kuluttaa happea ja energiaa </a:t>
            </a:r>
          </a:p>
          <a:p>
            <a:pPr>
              <a:buFont typeface="Arial" panose="020B0602020104020603" pitchFamily="34" charset="0"/>
              <a:buChar char="•"/>
            </a:pPr>
            <a:r>
              <a:rPr lang="fi-FI" sz="2400" dirty="0"/>
              <a:t> </a:t>
            </a:r>
            <a:r>
              <a:rPr lang="fi-FI" sz="2400" b="1" dirty="0"/>
              <a:t>PET (positroniemissiotomografia): </a:t>
            </a:r>
            <a:r>
              <a:rPr lang="fi-FI" sz="2400" dirty="0"/>
              <a:t>mittaa glukoosin kulutusta hermosoluissa</a:t>
            </a:r>
          </a:p>
          <a:p>
            <a:pPr lvl="1">
              <a:buFont typeface="Arial" panose="020B0602020104020603" pitchFamily="34" charset="0"/>
              <a:buChar char="•"/>
            </a:pPr>
            <a:r>
              <a:rPr lang="fi-FI" dirty="0">
                <a:ea typeface="+mn-lt"/>
                <a:cs typeface="+mn-lt"/>
              </a:rPr>
              <a:t>koehenkilön vereen ruiskutetaan radioaktiivista glukoosia, jonka hajoamisen PET-laite havaitsee</a:t>
            </a:r>
          </a:p>
          <a:p>
            <a:pPr>
              <a:buFont typeface="Arial" panose="020B0602020104020603" pitchFamily="34" charset="0"/>
              <a:buChar char="•"/>
            </a:pPr>
            <a:r>
              <a:rPr lang="fi-FI" sz="2400" dirty="0">
                <a:ea typeface="+mn-lt"/>
                <a:cs typeface="+mn-lt"/>
              </a:rPr>
              <a:t> </a:t>
            </a:r>
            <a:r>
              <a:rPr lang="fi-FI" sz="2400" b="1" dirty="0" err="1">
                <a:ea typeface="+mn-lt"/>
                <a:cs typeface="+mn-lt"/>
              </a:rPr>
              <a:t>fMRI</a:t>
            </a:r>
            <a:r>
              <a:rPr lang="fi-FI" sz="2400" b="1" dirty="0">
                <a:ea typeface="+mn-lt"/>
                <a:cs typeface="+mn-lt"/>
              </a:rPr>
              <a:t> (toiminnallinen magneettikuvaus): </a:t>
            </a:r>
            <a:r>
              <a:rPr lang="fi-FI" sz="2400" dirty="0">
                <a:ea typeface="+mn-lt"/>
                <a:cs typeface="+mn-lt"/>
              </a:rPr>
              <a:t>seuraa hermosolujen hapenkulutusta mittaamalla hapettuneen ja hapen luovuttaneiden punasolujen määrää aivojen eri osissa</a:t>
            </a:r>
            <a:endParaRPr lang="fi-FI" sz="2000" dirty="0">
              <a:ea typeface="+mn-lt"/>
              <a:cs typeface="+mn-lt"/>
            </a:endParaRPr>
          </a:p>
          <a:p>
            <a:pPr>
              <a:buFont typeface="Arial" panose="020B0602020104020603" pitchFamily="34" charset="0"/>
              <a:buChar char="•"/>
            </a:pPr>
            <a:r>
              <a:rPr lang="fi-FI" sz="2400" b="1" dirty="0">
                <a:ea typeface="+mn-lt"/>
                <a:cs typeface="+mn-lt"/>
              </a:rPr>
              <a:t> Tutkimusmenetelmän epäsuoruus: </a:t>
            </a:r>
            <a:r>
              <a:rPr lang="fi-FI" sz="2400" dirty="0">
                <a:ea typeface="+mn-lt"/>
                <a:cs typeface="+mn-lt"/>
              </a:rPr>
              <a:t>mittaavat hermosolujen toiminnan seurauksia (energian ja hapenkulutuksen lisääntymistä)</a:t>
            </a:r>
            <a:endParaRPr lang="fi-FI" sz="2000" dirty="0">
              <a:ea typeface="+mn-lt"/>
              <a:cs typeface="+mn-lt"/>
            </a:endParaRP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8F48052-DD01-E94C-B6C8-DBA3C6F82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963072" y="6454040"/>
            <a:ext cx="5901459" cy="274320"/>
          </a:xfrm>
        </p:spPr>
        <p:txBody>
          <a:bodyPr/>
          <a:lstStyle/>
          <a:p>
            <a:r>
              <a:rPr lang="fi-FI" dirty="0"/>
              <a:t>© Sanoma Pro, Tekijät ● Mieli 3 tietoa käsittelevä ihminen</a:t>
            </a:r>
          </a:p>
        </p:txBody>
      </p:sp>
    </p:spTree>
    <p:extLst>
      <p:ext uri="{BB962C8B-B14F-4D97-AF65-F5344CB8AC3E}">
        <p14:creationId xmlns:p14="http://schemas.microsoft.com/office/powerpoint/2010/main" val="11071260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Aivojen toiminnan tutkimusmenetelmät: EEG ja MEG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304957"/>
            <a:ext cx="9720073" cy="4023360"/>
          </a:xfrm>
        </p:spPr>
        <p:txBody>
          <a:bodyPr>
            <a:normAutofit/>
          </a:bodyPr>
          <a:lstStyle/>
          <a:p>
            <a:pPr>
              <a:buFont typeface="Arial" panose="020B0602020104020603" pitchFamily="34" charset="0"/>
              <a:buChar char="•"/>
            </a:pPr>
            <a:r>
              <a:rPr lang="fi-FI" sz="2400" b="1" dirty="0"/>
              <a:t> Hermosolujen toimintaa mittaavat menetelmät</a:t>
            </a:r>
          </a:p>
          <a:p>
            <a:pPr lvl="1">
              <a:buFont typeface="Arial" panose="020B0602020104020603" pitchFamily="34" charset="0"/>
              <a:buChar char="•"/>
            </a:pPr>
            <a:r>
              <a:rPr lang="fi-FI" sz="2000" dirty="0"/>
              <a:t>hermosolut aktivoituvat usein yhdessä ja tuottavat suuren joukon hermoimpulsseja samaan aikaan </a:t>
            </a:r>
            <a:r>
              <a:rPr lang="fi-FI" sz="2000" dirty="0">
                <a:sym typeface="Wingdings" pitchFamily="2" charset="2"/>
              </a:rPr>
              <a:t> voidaan havaita myös pään pinnalta</a:t>
            </a:r>
            <a:endParaRPr lang="fi-FI" sz="2000" dirty="0"/>
          </a:p>
          <a:p>
            <a:pPr>
              <a:buFont typeface="Arial" panose="020B0602020104020603" pitchFamily="34" charset="0"/>
              <a:buChar char="•"/>
            </a:pPr>
            <a:r>
              <a:rPr lang="fi-FI" sz="2800" b="1" dirty="0"/>
              <a:t> </a:t>
            </a:r>
            <a:r>
              <a:rPr lang="fi-FI" sz="2400" b="1" dirty="0"/>
              <a:t>EEG (aivosähkökäyrä, elektroenkefalografia)</a:t>
            </a:r>
            <a:r>
              <a:rPr lang="fi-FI" sz="2400" dirty="0"/>
              <a:t>: mittaa aivojen hermosolujen samanaikaista sähköistä toimintaa (sähkökentän muutoksia)</a:t>
            </a:r>
          </a:p>
          <a:p>
            <a:pPr>
              <a:buFont typeface="Arial" panose="020B0602020104020603" pitchFamily="34" charset="0"/>
              <a:buChar char="•"/>
            </a:pPr>
            <a:r>
              <a:rPr lang="fi-FI" sz="2400" b="1" dirty="0">
                <a:ea typeface="+mn-lt"/>
                <a:cs typeface="+mn-lt"/>
              </a:rPr>
              <a:t> MEG (aivojen magneettikenttämittaus, </a:t>
            </a:r>
            <a:r>
              <a:rPr lang="fi-FI" sz="2400" b="1" dirty="0" err="1">
                <a:ea typeface="+mn-lt"/>
                <a:cs typeface="+mn-lt"/>
              </a:rPr>
              <a:t>magnetoenkefalografia</a:t>
            </a:r>
            <a:r>
              <a:rPr lang="fi-FI" sz="2400" b="1" dirty="0">
                <a:ea typeface="+mn-lt"/>
                <a:cs typeface="+mn-lt"/>
              </a:rPr>
              <a:t>):</a:t>
            </a:r>
            <a:r>
              <a:rPr lang="fi-FI" sz="2400" dirty="0">
                <a:ea typeface="+mn-lt"/>
                <a:cs typeface="+mn-lt"/>
              </a:rPr>
              <a:t> mittaa aivojen hermosolujen samanaikaista magneettista toimintaa (magneettikentän muutoksia)</a:t>
            </a:r>
          </a:p>
          <a:p>
            <a:endParaRPr lang="fi-FI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489703" y="6373368"/>
            <a:ext cx="5901459" cy="274320"/>
          </a:xfrm>
        </p:spPr>
        <p:txBody>
          <a:bodyPr/>
          <a:lstStyle/>
          <a:p>
            <a:r>
              <a:rPr lang="fi-FI" dirty="0"/>
              <a:t>© Sanoma Pro, Tekijät ● Mieli 3 tietoa käsittelevä ihminen</a:t>
            </a:r>
          </a:p>
        </p:txBody>
      </p:sp>
    </p:spTree>
    <p:extLst>
      <p:ext uri="{BB962C8B-B14F-4D97-AF65-F5344CB8AC3E}">
        <p14:creationId xmlns:p14="http://schemas.microsoft.com/office/powerpoint/2010/main" val="24150099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5902061" cy="1499616"/>
          </a:xfrm>
        </p:spPr>
        <p:txBody>
          <a:bodyPr>
            <a:normAutofit/>
          </a:bodyPr>
          <a:lstStyle/>
          <a:p>
            <a:r>
              <a:rPr lang="fi-FI" dirty="0"/>
              <a:t>Aivotutkimusmenetelmien arviointia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8011" y="2446247"/>
            <a:ext cx="5644301" cy="3826537"/>
          </a:xfrm>
        </p:spPr>
        <p:txBody>
          <a:bodyPr vert="horz" lIns="45720" tIns="45720" rIns="45720" bIns="45720" rtlCol="0" anchor="t">
            <a:noAutofit/>
          </a:bodyPr>
          <a:lstStyle/>
          <a:p>
            <a:pPr>
              <a:buFont typeface="Arial" panose="020B0602020104020603" pitchFamily="34" charset="0"/>
              <a:buChar char="•"/>
            </a:pPr>
            <a:r>
              <a:rPr lang="fi-FI" sz="2400" b="1" dirty="0"/>
              <a:t> Ajallinen tarkkuus:</a:t>
            </a:r>
            <a:r>
              <a:rPr lang="fi-FI" sz="2400" dirty="0"/>
              <a:t> kuinka tarkasti aivotoimintaa voidaan ajoittaa</a:t>
            </a:r>
          </a:p>
          <a:p>
            <a:pPr>
              <a:buFont typeface="Arial" panose="020B0602020104020603" pitchFamily="34" charset="0"/>
              <a:buChar char="•"/>
            </a:pPr>
            <a:r>
              <a:rPr lang="fi-FI" sz="2400" b="1" dirty="0"/>
              <a:t> Paikkatarkkuus: </a:t>
            </a:r>
            <a:r>
              <a:rPr lang="fi-FI" sz="2400" dirty="0"/>
              <a:t>kuinka tarkasti aktivoituvan aivoalueen sijainti voidaan selvittää</a:t>
            </a:r>
          </a:p>
          <a:p>
            <a:pPr>
              <a:buFont typeface="Arial" panose="020B0602020104020603" pitchFamily="34" charset="0"/>
              <a:buChar char="•"/>
            </a:pPr>
            <a:r>
              <a:rPr lang="fi-FI" sz="2400" dirty="0"/>
              <a:t> Jos ajallinen tarkkuus on hyvä, paikkatarkkuus on usein huono ja päinvastoin</a:t>
            </a:r>
            <a:endParaRPr lang="fi-FI" sz="1600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96000" y="6359879"/>
            <a:ext cx="5901459" cy="274320"/>
          </a:xfrm>
        </p:spPr>
        <p:txBody>
          <a:bodyPr>
            <a:normAutofit/>
          </a:bodyPr>
          <a:lstStyle/>
          <a:p>
            <a:r>
              <a:rPr lang="fi-FI" dirty="0"/>
              <a:t>© Sanoma Pro, Tekijät ● Mieli 3 tietoa käsittelevä ihminen, Kuva: Mieli 3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31723" y="1936248"/>
            <a:ext cx="5349045" cy="3968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990755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i">
  <a:themeElements>
    <a:clrScheme name="Violetti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Integraali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ali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EE9B2EBDD64CC4383B99224C2A6C036" ma:contentTypeVersion="10" ma:contentTypeDescription="Create a new document." ma:contentTypeScope="" ma:versionID="26dc4615e67a8739360fbd9cd42cef70">
  <xsd:schema xmlns:xsd="http://www.w3.org/2001/XMLSchema" xmlns:xs="http://www.w3.org/2001/XMLSchema" xmlns:p="http://schemas.microsoft.com/office/2006/metadata/properties" xmlns:ns2="42116817-7e29-4aa7-b7a6-c483eebecbb8" xmlns:ns3="807aa635-cdf8-4f87-acc5-eeaafee58acb" targetNamespace="http://schemas.microsoft.com/office/2006/metadata/properties" ma:root="true" ma:fieldsID="6387b232793b1c922b532bf527a3edad" ns2:_="" ns3:_="">
    <xsd:import namespace="42116817-7e29-4aa7-b7a6-c483eebecbb8"/>
    <xsd:import namespace="807aa635-cdf8-4f87-acc5-eeaafee58ac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116817-7e29-4aa7-b7a6-c483eebecbb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7aa635-cdf8-4f87-acc5-eeaafee58acb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B37229A-6943-4959-BD34-9C4BCB343FF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2116817-7e29-4aa7-b7a6-c483eebecbb8"/>
    <ds:schemaRef ds:uri="807aa635-cdf8-4f87-acc5-eeaafee58ac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A1AACAE-6EB8-45E6-9D80-77184C5DED69}">
  <ds:schemaRefs>
    <ds:schemaRef ds:uri="http://schemas.microsoft.com/office/infopath/2007/PartnerControls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807aa635-cdf8-4f87-acc5-eeaafee58acb"/>
    <ds:schemaRef ds:uri="42116817-7e29-4aa7-b7a6-c483eebecbb8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42127A92-08DC-4A74-B605-4922F83495E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13444</TotalTime>
  <Words>494</Words>
  <Application>Microsoft Office PowerPoint</Application>
  <PresentationFormat>Laajakuva</PresentationFormat>
  <Paragraphs>59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4" baseType="lpstr">
      <vt:lpstr>Arial</vt:lpstr>
      <vt:lpstr>Calibri</vt:lpstr>
      <vt:lpstr>Tw Cen MT</vt:lpstr>
      <vt:lpstr>Tw Cen MT Condensed</vt:lpstr>
      <vt:lpstr>Wingdings 3</vt:lpstr>
      <vt:lpstr>Integraali</vt:lpstr>
      <vt:lpstr>4. tiedonkäsittely-toimintojen ja hermoston tutkiminen</vt:lpstr>
      <vt:lpstr>Kvantitatiiviset aineistonkeruumenetelmät</vt:lpstr>
      <vt:lpstr>Kyselyt</vt:lpstr>
      <vt:lpstr>Psykologiset testit ja behavioraaliset menetelmät</vt:lpstr>
      <vt:lpstr>Aivojen rakenteen tutkimusmenetelmät</vt:lpstr>
      <vt:lpstr>Aivojen toiminnan tutkimusmenetelmät: PET ja fmri</vt:lpstr>
      <vt:lpstr>Aivojen toiminnan tutkimusmenetelmät: EEG ja MEG</vt:lpstr>
      <vt:lpstr>Aivotutkimusmenetelmien arviointia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</dc:title>
  <dc:creator>Partanen, Eino J</dc:creator>
  <cp:lastModifiedBy>Sanna Sainio</cp:lastModifiedBy>
  <cp:revision>665</cp:revision>
  <dcterms:created xsi:type="dcterms:W3CDTF">2021-05-18T05:21:46Z</dcterms:created>
  <dcterms:modified xsi:type="dcterms:W3CDTF">2023-10-18T15:22:09Z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0x010100CEE9B2EBDD64CC4383B99224C2A6C036</vt:lpwstr>
  </property>
</Properties>
</file>