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80" r:id="rId6"/>
    <p:sldId id="281" r:id="rId7"/>
    <p:sldId id="279" r:id="rId8"/>
    <p:sldId id="282" r:id="rId9"/>
    <p:sldId id="283" r:id="rId10"/>
    <p:sldId id="286" r:id="rId11"/>
    <p:sldId id="28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0EAC37-351D-4BF8-912D-DD8AEEF0FCD5}" v="230" dt="2021-12-15T12:04:16.699"/>
    <p1510:client id="{6B5AB171-1984-9495-9169-493906492A3D}" v="4" dt="2021-12-31T09:09:30.500"/>
    <p1510:client id="{6C98309F-EEF2-1A5E-649D-155F6630128A}" v="25" dt="2022-01-03T15:17:27.635"/>
    <p1510:client id="{CFE267E9-0AFE-4198-500D-3166E0E559D8}" v="228" dt="2021-12-31T09:07:52.206"/>
    <p1510:client id="{D420BAF3-F39C-C9FD-1D37-DF0B61772250}" v="3" dt="2022-01-01T08:49:25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22.11.2023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11/22/2023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10.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kieli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Kieleen liittyviä 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Kieli: </a:t>
            </a:r>
            <a:r>
              <a:rPr lang="fi-FI" sz="2400" dirty="0"/>
              <a:t>yhteisesti sovittu merkkijärjestelmä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Puhuttu kieli: </a:t>
            </a:r>
            <a:r>
              <a:rPr lang="fi-FI" sz="2400" dirty="0"/>
              <a:t>ääneen perustuva kieli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Puheen tuottaminen: </a:t>
            </a:r>
            <a:r>
              <a:rPr lang="fi-FI" sz="2400" dirty="0"/>
              <a:t>merkityksellisen puheen tuottaminen ääntöväylällä (huulien ja kurkunpään välisillä osilla)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Kielellinen tuottaminen: </a:t>
            </a:r>
            <a:r>
              <a:rPr lang="fi-FI" sz="2400" dirty="0"/>
              <a:t>merkityksellisen kielen tuottaminen kielen muodosta riippumatta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 Puheen ymmärtäminen:</a:t>
            </a:r>
            <a:r>
              <a:rPr lang="fi-FI" sz="2400" dirty="0"/>
              <a:t> puhutun puheen merkityksen ymmärtäminen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/>
              <a:t> Kielellinen ymmärtäminen:</a:t>
            </a:r>
            <a:r>
              <a:rPr lang="fi-FI" sz="2400" dirty="0"/>
              <a:t> kielen merkitysten ymmärtäminen kielen muodosta riippumatta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315394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Kielellinen tuottaminen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Puheen tuottaminen </a:t>
            </a:r>
            <a:r>
              <a:rPr lang="fi-FI" dirty="0">
                <a:ea typeface="+mn-lt"/>
                <a:cs typeface="+mn-lt"/>
              </a:rPr>
              <a:t>alkaa </a:t>
            </a:r>
            <a:r>
              <a:rPr lang="fi-FI" b="1" dirty="0">
                <a:ea typeface="+mn-lt"/>
                <a:cs typeface="+mn-lt"/>
              </a:rPr>
              <a:t>ajatuksesta</a:t>
            </a:r>
            <a:r>
              <a:rPr lang="fi-FI" dirty="0">
                <a:ea typeface="+mn-lt"/>
                <a:cs typeface="+mn-lt"/>
              </a:rPr>
              <a:t>, jonka puhuja haluaa ilmaista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kielen tuottaminen on </a:t>
            </a:r>
            <a:r>
              <a:rPr lang="fi-FI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Ajatus </a:t>
            </a:r>
            <a:r>
              <a:rPr lang="fi-FI" dirty="0">
                <a:ea typeface="+mn-lt"/>
                <a:cs typeface="+mn-lt"/>
              </a:rPr>
              <a:t>pilkotaan </a:t>
            </a:r>
            <a:r>
              <a:rPr lang="fi-FI" b="1" dirty="0">
                <a:ea typeface="+mn-lt"/>
                <a:cs typeface="+mn-lt"/>
              </a:rPr>
              <a:t>sanoiksi</a:t>
            </a:r>
            <a:r>
              <a:rPr lang="fi-FI" dirty="0">
                <a:ea typeface="+mn-lt"/>
                <a:cs typeface="+mn-lt"/>
              </a:rPr>
              <a:t> ja </a:t>
            </a:r>
            <a:r>
              <a:rPr lang="fi-FI" b="1" dirty="0">
                <a:ea typeface="+mn-lt"/>
                <a:cs typeface="+mn-lt"/>
              </a:rPr>
              <a:t>sanayhdistelmiksi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Sanat ja sanayhdistelmät </a:t>
            </a:r>
            <a:r>
              <a:rPr lang="fi-FI" dirty="0">
                <a:ea typeface="+mn-lt"/>
                <a:cs typeface="+mn-lt"/>
              </a:rPr>
              <a:t>pilkotaan </a:t>
            </a:r>
            <a:r>
              <a:rPr lang="fi-FI" b="1" dirty="0">
                <a:ea typeface="+mn-lt"/>
                <a:cs typeface="+mn-lt"/>
              </a:rPr>
              <a:t>tavuiksi</a:t>
            </a:r>
            <a:r>
              <a:rPr lang="fi-FI" dirty="0">
                <a:ea typeface="+mn-lt"/>
                <a:cs typeface="+mn-lt"/>
              </a:rPr>
              <a:t> ja tavut yksittäisiksi </a:t>
            </a:r>
            <a:r>
              <a:rPr lang="fi-FI" b="1" dirty="0">
                <a:ea typeface="+mn-lt"/>
                <a:cs typeface="+mn-lt"/>
              </a:rPr>
              <a:t>äänteiksi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Yksittäiset äänteet </a:t>
            </a:r>
            <a:r>
              <a:rPr lang="fi-FI" dirty="0">
                <a:ea typeface="+mn-lt"/>
                <a:cs typeface="+mn-lt"/>
              </a:rPr>
              <a:t>yhdistellään </a:t>
            </a:r>
            <a:r>
              <a:rPr lang="fi-FI" b="1" dirty="0">
                <a:ea typeface="+mn-lt"/>
                <a:cs typeface="+mn-lt"/>
              </a:rPr>
              <a:t>ääntöväylän</a:t>
            </a:r>
            <a:r>
              <a:rPr lang="fi-FI" dirty="0">
                <a:ea typeface="+mn-lt"/>
                <a:cs typeface="+mn-lt"/>
              </a:rPr>
              <a:t> liikkeiksi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Kielellinen tuottaminen </a:t>
            </a:r>
            <a:r>
              <a:rPr lang="fi-FI" dirty="0">
                <a:ea typeface="+mn-lt"/>
                <a:cs typeface="+mn-lt"/>
              </a:rPr>
              <a:t>etenee kuin puheen tuottaminen, mutta sanat ja sanayhdistelmät pilkotaan esimerkiksi kirjaimiksi tai viittomiksi</a:t>
            </a:r>
            <a:endParaRPr lang="fi-FI" b="1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5012" y="2000778"/>
            <a:ext cx="3152775" cy="39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1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Kielen keskeisiä aivoalueita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2602021"/>
            <a:ext cx="6884368" cy="3989638"/>
          </a:xfrm>
        </p:spPr>
        <p:txBody>
          <a:bodyPr vert="horz" lIns="45720" tIns="45720" rIns="45720" bIns="45720" rtlCol="0" anchor="t">
            <a:normAutofit fontScale="92500" lnSpcReduction="2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Kieli </a:t>
            </a:r>
            <a:r>
              <a:rPr lang="fi-FI" sz="2400" dirty="0">
                <a:ea typeface="+mn-lt"/>
                <a:cs typeface="+mn-lt"/>
              </a:rPr>
              <a:t>aktivoi monia alueita aivoissa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90 % ihmisistä vasen aivopuolisko on oikeaa keskeisempi kielen käsittelyssä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2000" b="1" dirty="0" err="1">
                <a:ea typeface="+mn-lt"/>
                <a:cs typeface="+mn-lt"/>
              </a:rPr>
              <a:t>lateralisaatio</a:t>
            </a:r>
            <a:r>
              <a:rPr lang="fi-FI" sz="2000" b="1" dirty="0">
                <a:ea typeface="+mn-lt"/>
                <a:cs typeface="+mn-lt"/>
              </a:rPr>
              <a:t>:</a:t>
            </a:r>
            <a:r>
              <a:rPr lang="fi-FI" sz="2000" dirty="0">
                <a:ea typeface="+mn-lt"/>
                <a:cs typeface="+mn-lt"/>
              </a:rPr>
              <a:t> toiminto on painottunut toiselle aivopuoliskolle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Brocan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osallistuu merkityksellisen puheen tuottamiseen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 err="1">
                <a:ea typeface="+mn-lt"/>
                <a:cs typeface="+mn-lt"/>
              </a:rPr>
              <a:t>Wernicken</a:t>
            </a:r>
            <a:r>
              <a:rPr lang="fi-FI" sz="2400" b="1" dirty="0">
                <a:ea typeface="+mn-lt"/>
                <a:cs typeface="+mn-lt"/>
              </a:rPr>
              <a:t> alue</a:t>
            </a:r>
            <a:r>
              <a:rPr lang="fi-FI" sz="2400" dirty="0">
                <a:ea typeface="+mn-lt"/>
                <a:cs typeface="+mn-lt"/>
              </a:rPr>
              <a:t>: tärkeä puheen ymmärtämisen kannalta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b="1" dirty="0">
                <a:ea typeface="+mn-lt"/>
                <a:cs typeface="+mn-lt"/>
              </a:rPr>
              <a:t>Visuaalinen sana-alue</a:t>
            </a:r>
            <a:r>
              <a:rPr lang="fi-FI" sz="2400" dirty="0">
                <a:ea typeface="+mn-lt"/>
                <a:cs typeface="+mn-lt"/>
              </a:rPr>
              <a:t>: osallistuu kirjoitetun kielen ymmärtämiseen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Myös moni muu aivojen osa on tärkeä: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oikea aivopuolisko </a:t>
            </a:r>
            <a:r>
              <a:rPr lang="fi-FI" sz="1600" dirty="0">
                <a:ea typeface="+mn-lt"/>
                <a:cs typeface="+mn-lt"/>
              </a:rPr>
              <a:t>ja </a:t>
            </a:r>
            <a:r>
              <a:rPr lang="fi-FI" sz="1600" b="1" dirty="0">
                <a:ea typeface="+mn-lt"/>
                <a:cs typeface="+mn-lt"/>
              </a:rPr>
              <a:t>mantelitumake</a:t>
            </a:r>
            <a:r>
              <a:rPr lang="fi-FI" sz="1600" dirty="0">
                <a:ea typeface="+mn-lt"/>
                <a:cs typeface="+mn-lt"/>
              </a:rPr>
              <a:t> osallistuvat kielen tunnesisällön käsittelyyn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sz="1600" b="1" dirty="0">
                <a:ea typeface="+mn-lt"/>
                <a:cs typeface="+mn-lt"/>
              </a:rPr>
              <a:t>liikeaivokuori</a:t>
            </a:r>
            <a:r>
              <a:rPr lang="fi-FI" sz="1600" dirty="0">
                <a:ea typeface="+mn-lt"/>
                <a:cs typeface="+mn-lt"/>
              </a:rPr>
              <a:t> aktivoituu sanoissa, joihin kuuluu liikettä: sana ’potki’ aktivoi jalkaan liittyviä alueita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2021"/>
            <a:ext cx="4782275" cy="264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2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 dirty="0"/>
              <a:t>Kieli aivoissa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275" y="2602021"/>
            <a:ext cx="6884368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 Kielen havaitseminen perustuu kielen </a:t>
            </a:r>
            <a:r>
              <a:rPr lang="fi-FI" sz="2400" b="1" dirty="0">
                <a:ea typeface="+mn-lt"/>
                <a:cs typeface="+mn-lt"/>
              </a:rPr>
              <a:t>hermostollisiin muistijälkiin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Hermostollisten muistijälkien avulla ihminen tunnistaa automaattisesti </a:t>
            </a:r>
            <a:r>
              <a:rPr lang="fi-FI" sz="2400" b="1" dirty="0">
                <a:ea typeface="+mn-lt"/>
                <a:cs typeface="+mn-lt"/>
              </a:rPr>
              <a:t>sanat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kirjaimet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b="1" dirty="0">
                <a:ea typeface="+mn-lt"/>
                <a:cs typeface="+mn-lt"/>
              </a:rPr>
              <a:t>äänteet</a:t>
            </a:r>
            <a:r>
              <a:rPr lang="fi-FI" sz="2400" dirty="0">
                <a:ea typeface="+mn-lt"/>
                <a:cs typeface="+mn-lt"/>
              </a:rPr>
              <a:t> ja vaikka </a:t>
            </a:r>
            <a:r>
              <a:rPr lang="fi-FI" sz="2400" b="1" dirty="0">
                <a:ea typeface="+mn-lt"/>
                <a:cs typeface="+mn-lt"/>
              </a:rPr>
              <a:t>viittomat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 </a:t>
            </a:r>
            <a:r>
              <a:rPr lang="fi-FI" sz="2400" dirty="0">
                <a:ea typeface="+mn-lt"/>
                <a:cs typeface="+mn-lt"/>
              </a:rPr>
              <a:t>Kielen havaitseminen ja sanojen tunnistaminen on automaattista ja nopeaa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ihminen voi keskittyä kielen merkityksen ymmärtämiseen eikä joudu tietoisesti miettimään, mitä yksittäiset sanat tarkoittavat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3" y="2602021"/>
            <a:ext cx="4665262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0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Ihmisen toiminta tukeutuu kieleen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Ihmisen havaitseminen ja toiminta on usein </a:t>
            </a:r>
            <a:r>
              <a:rPr lang="fi-FI" b="1" dirty="0">
                <a:ea typeface="+mn-lt"/>
                <a:cs typeface="+mn-lt"/>
              </a:rPr>
              <a:t>skeemalähtöistä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</a:t>
            </a:r>
            <a:r>
              <a:rPr lang="fi-FI" sz="2000" b="1" dirty="0"/>
              <a:t>Havainnoille</a:t>
            </a:r>
            <a:r>
              <a:rPr lang="fi-FI" sz="2000" dirty="0"/>
              <a:t> annetaan </a:t>
            </a:r>
            <a:r>
              <a:rPr lang="fi-FI" sz="2000" b="1" dirty="0"/>
              <a:t>merkitys</a:t>
            </a:r>
            <a:r>
              <a:rPr lang="fi-FI" sz="2000" dirty="0"/>
              <a:t>, joka on usein kielellinen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Maailmaa jäsennetään </a:t>
            </a:r>
            <a:r>
              <a:rPr lang="fi-FI" sz="2000" b="1" dirty="0"/>
              <a:t>kielellisten kategorioiden </a:t>
            </a:r>
            <a:r>
              <a:rPr lang="fi-FI" sz="2000" dirty="0"/>
              <a:t>avulla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kielellinen kategoria on tapa luokitella asioita yhden ja saman käsitteen alle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koira, kani ja kissa ovat </a:t>
            </a:r>
            <a:r>
              <a:rPr lang="fi-FI" b="1" dirty="0"/>
              <a:t>lemmikkejä</a:t>
            </a:r>
            <a:r>
              <a:rPr lang="fi-FI" dirty="0"/>
              <a:t>; lääkäri, psykologi ja opettaja ovat </a:t>
            </a:r>
            <a:r>
              <a:rPr lang="fi-FI" b="1" dirty="0"/>
              <a:t>ammatteja</a:t>
            </a:r>
            <a:r>
              <a:rPr lang="fi-FI" dirty="0"/>
              <a:t>; täti, veli ja isä ovat </a:t>
            </a:r>
            <a:r>
              <a:rPr lang="fi-FI" b="1" dirty="0"/>
              <a:t>sukulaisia</a:t>
            </a:r>
            <a:endParaRPr lang="fi-FI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/>
              <a:t>Kielelliset kategoriat </a:t>
            </a:r>
            <a:r>
              <a:rPr lang="fi-FI" dirty="0"/>
              <a:t>riippuvat kulttuurista ja kasvuympäristöstä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i-FI" sz="1800" dirty="0"/>
              <a:t>gekkoa ei välttämättä ajattele lemmikkinä, jollei asu maassa, jossa gekko on lemmikki tai ole kasvanut perheessä, jossa on ollut gekko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762" y="2290755"/>
            <a:ext cx="3972704" cy="265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2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Semanttinen verkko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Kielelliset kategoriat muodostavat </a:t>
            </a:r>
            <a:r>
              <a:rPr lang="fi-FI" b="1" dirty="0">
                <a:ea typeface="+mn-lt"/>
                <a:cs typeface="+mn-lt"/>
              </a:rPr>
              <a:t>semanttisen verkon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semanttinen verkko kuvaa, miten kielelliset kategoriat ovat </a:t>
            </a:r>
            <a:r>
              <a:rPr lang="fi-FI" b="1" dirty="0">
                <a:ea typeface="+mn-lt"/>
                <a:cs typeface="+mn-lt"/>
              </a:rPr>
              <a:t>yhteydessä</a:t>
            </a:r>
            <a:r>
              <a:rPr lang="fi-FI" dirty="0">
                <a:ea typeface="+mn-lt"/>
                <a:cs typeface="+mn-lt"/>
              </a:rPr>
              <a:t> toisiinsa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mitä vahvempi yhteys semanttisen verkon käsitteillä on, sitä helpommin ne tulevat mieleen toisistaan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Selittää, miksi tulkitsemme asioita tietyllä tavalla: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jos auto koskettaa toista autoa, ajattelemme nopeuden olleen pieni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jos auto iskeytyy toiseen autoon, ajattelemme nopeuden olleen suuri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semanttisessa verkossa koskettamisen yhteys hitaaseen liikkeeseen on vahva</a:t>
            </a: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eino</a:t>
            </a:r>
            <a:r>
              <a:rPr lang="fi-FI" dirty="0"/>
              <a:t> </a:t>
            </a:r>
            <a:r>
              <a:rPr lang="fi-FI" dirty="0" err="1"/>
              <a:t>partanen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243" y="585216"/>
            <a:ext cx="3676361" cy="5600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57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Kieli muussa toiminnassa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Säilömuisti </a:t>
            </a:r>
            <a:r>
              <a:rPr lang="fi-FI" dirty="0">
                <a:ea typeface="+mn-lt"/>
                <a:cs typeface="+mn-lt"/>
              </a:rPr>
              <a:t>perustuu usein kieleen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muistot ja muistikuvat tallennetaan usein tarinana tai kielen avulla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Kieli on tärkeä </a:t>
            </a:r>
            <a:r>
              <a:rPr lang="fi-FI" sz="2000" b="1" dirty="0"/>
              <a:t>tunteiden säätelyssä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jos tunteen voi </a:t>
            </a:r>
            <a:r>
              <a:rPr lang="fi-FI" b="1" dirty="0"/>
              <a:t>kuvata sanoin </a:t>
            </a:r>
            <a:r>
              <a:rPr lang="fi-FI" dirty="0"/>
              <a:t>(kielentää), se on helpompi tunnistaa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tunteen kuvaaminen sanoin auttaa keskustelemaan tunteesta muiden kanssa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muut voivat ymmärtää toisen tunteen kun se kuvataan sanoin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Kieltä tarvitaan toiminnan suunnittelussa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miten suunnittelet päivän ohjelman tai suunnittelet, miten ja milloin luet </a:t>
            </a:r>
            <a:r>
              <a:rPr lang="fi-FI"/>
              <a:t>psykologian kokeeseen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667" y="1083422"/>
            <a:ext cx="33528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691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42116817-7e29-4aa7-b7a6-c483eebecbb8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807aa635-cdf8-4f87-acc5-eeaafee58ac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13393</TotalTime>
  <Words>592</Words>
  <Application>Microsoft Office PowerPoint</Application>
  <PresentationFormat>Laajakuva</PresentationFormat>
  <Paragraphs>64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Integraali</vt:lpstr>
      <vt:lpstr>10. kieli</vt:lpstr>
      <vt:lpstr>Kieleen liittyviä käsitteitä</vt:lpstr>
      <vt:lpstr>Kielellinen tuottaminen</vt:lpstr>
      <vt:lpstr>Kielen keskeisiä aivoalueita</vt:lpstr>
      <vt:lpstr>Kieli aivoissa</vt:lpstr>
      <vt:lpstr>Ihmisen toiminta tukeutuu kieleen</vt:lpstr>
      <vt:lpstr>Semanttinen verkko</vt:lpstr>
      <vt:lpstr>Kieli muussa toiminnassa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Sanna Sainio</cp:lastModifiedBy>
  <cp:revision>664</cp:revision>
  <dcterms:created xsi:type="dcterms:W3CDTF">2021-05-18T05:21:46Z</dcterms:created>
  <dcterms:modified xsi:type="dcterms:W3CDTF">2023-11-22T09:05:42Z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