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  <p:sldId id="273" r:id="rId6"/>
    <p:sldId id="274" r:id="rId7"/>
    <p:sldId id="276" r:id="rId8"/>
    <p:sldId id="278" r:id="rId9"/>
    <p:sldId id="279" r:id="rId10"/>
    <p:sldId id="280" r:id="rId11"/>
    <p:sldId id="281" r:id="rId12"/>
    <p:sldId id="282" r:id="rId13"/>
    <p:sldId id="283" r:id="rId14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7F42D4-68E0-4441-ADBD-8C9699E90FCD}" v="1" dt="2022-01-27T15:27:18.5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5707"/>
  </p:normalViewPr>
  <p:slideViewPr>
    <p:cSldViewPr snapToGrid="0" snapToObjects="1">
      <p:cViewPr varScale="1">
        <p:scale>
          <a:sx n="94" d="100"/>
          <a:sy n="94" d="100"/>
        </p:scale>
        <p:origin x="114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a Viljakainen" userId="31f03692-df5d-4046-a9e0-25d0beb92039" providerId="ADAL" clId="{C97F42D4-68E0-4441-ADBD-8C9699E90FCD}"/>
    <pc:docChg chg="undo custSel modSld">
      <pc:chgData name="Nea Viljakainen" userId="31f03692-df5d-4046-a9e0-25d0beb92039" providerId="ADAL" clId="{C97F42D4-68E0-4441-ADBD-8C9699E90FCD}" dt="2022-01-27T15:27:46.333" v="9" actId="14100"/>
      <pc:docMkLst>
        <pc:docMk/>
      </pc:docMkLst>
      <pc:sldChg chg="addSp delSp modSp mod">
        <pc:chgData name="Nea Viljakainen" userId="31f03692-df5d-4046-a9e0-25d0beb92039" providerId="ADAL" clId="{C97F42D4-68E0-4441-ADBD-8C9699E90FCD}" dt="2022-01-27T15:27:46.333" v="9" actId="14100"/>
        <pc:sldMkLst>
          <pc:docMk/>
          <pc:sldMk cId="2176725611" sldId="274"/>
        </pc:sldMkLst>
        <pc:spChg chg="mod">
          <ac:chgData name="Nea Viljakainen" userId="31f03692-df5d-4046-a9e0-25d0beb92039" providerId="ADAL" clId="{C97F42D4-68E0-4441-ADBD-8C9699E90FCD}" dt="2022-01-27T15:27:24.930" v="3" actId="26606"/>
          <ac:spMkLst>
            <pc:docMk/>
            <pc:sldMk cId="2176725611" sldId="274"/>
            <ac:spMk id="2" creationId="{313E3C91-84B1-0F47-B458-2BD07DE19E9B}"/>
          </ac:spMkLst>
        </pc:spChg>
        <pc:spChg chg="mod ord">
          <ac:chgData name="Nea Viljakainen" userId="31f03692-df5d-4046-a9e0-25d0beb92039" providerId="ADAL" clId="{C97F42D4-68E0-4441-ADBD-8C9699E90FCD}" dt="2022-01-27T15:27:24.930" v="3" actId="26606"/>
          <ac:spMkLst>
            <pc:docMk/>
            <pc:sldMk cId="2176725611" sldId="274"/>
            <ac:spMk id="3" creationId="{852ED41E-AFA3-7E44-B34B-610010AA32E4}"/>
          </ac:spMkLst>
        </pc:spChg>
        <pc:spChg chg="mod ord">
          <ac:chgData name="Nea Viljakainen" userId="31f03692-df5d-4046-a9e0-25d0beb92039" providerId="ADAL" clId="{C97F42D4-68E0-4441-ADBD-8C9699E90FCD}" dt="2022-01-27T15:27:24.930" v="3" actId="26606"/>
          <ac:spMkLst>
            <pc:docMk/>
            <pc:sldMk cId="2176725611" sldId="274"/>
            <ac:spMk id="4" creationId="{A8F48052-DD01-E94C-B6C8-DBA3C6F82C78}"/>
          </ac:spMkLst>
        </pc:spChg>
        <pc:spChg chg="del">
          <ac:chgData name="Nea Viljakainen" userId="31f03692-df5d-4046-a9e0-25d0beb92039" providerId="ADAL" clId="{C97F42D4-68E0-4441-ADBD-8C9699E90FCD}" dt="2022-01-27T15:26:05.563" v="0" actId="478"/>
          <ac:spMkLst>
            <pc:docMk/>
            <pc:sldMk cId="2176725611" sldId="274"/>
            <ac:spMk id="8" creationId="{2A18F399-2AD6-B64B-A72C-2E478841849D}"/>
          </ac:spMkLst>
        </pc:spChg>
        <pc:spChg chg="add del">
          <ac:chgData name="Nea Viljakainen" userId="31f03692-df5d-4046-a9e0-25d0beb92039" providerId="ADAL" clId="{C97F42D4-68E0-4441-ADBD-8C9699E90FCD}" dt="2022-01-27T15:27:24.930" v="3" actId="26606"/>
          <ac:spMkLst>
            <pc:docMk/>
            <pc:sldMk cId="2176725611" sldId="274"/>
            <ac:spMk id="12" creationId="{156E7627-9054-4C34-A9FF-A07F952840C0}"/>
          </ac:spMkLst>
        </pc:spChg>
        <pc:spChg chg="add del">
          <ac:chgData name="Nea Viljakainen" userId="31f03692-df5d-4046-a9e0-25d0beb92039" providerId="ADAL" clId="{C97F42D4-68E0-4441-ADBD-8C9699E90FCD}" dt="2022-01-27T15:27:24.930" v="3" actId="26606"/>
          <ac:spMkLst>
            <pc:docMk/>
            <pc:sldMk cId="2176725611" sldId="274"/>
            <ac:spMk id="14" creationId="{BAFFBAEC-4B09-4263-AA73-ECE450FC74C6}"/>
          </ac:spMkLst>
        </pc:spChg>
        <pc:spChg chg="add del">
          <ac:chgData name="Nea Viljakainen" userId="31f03692-df5d-4046-a9e0-25d0beb92039" providerId="ADAL" clId="{C97F42D4-68E0-4441-ADBD-8C9699E90FCD}" dt="2022-01-27T15:27:24.930" v="3" actId="26606"/>
          <ac:spMkLst>
            <pc:docMk/>
            <pc:sldMk cId="2176725611" sldId="274"/>
            <ac:spMk id="18" creationId="{E045B6E3-569F-487B-8966-D3A87C7B42F8}"/>
          </ac:spMkLst>
        </pc:spChg>
        <pc:picChg chg="del mod">
          <ac:chgData name="Nea Viljakainen" userId="31f03692-df5d-4046-a9e0-25d0beb92039" providerId="ADAL" clId="{C97F42D4-68E0-4441-ADBD-8C9699E90FCD}" dt="2022-01-27T15:27:27.756" v="4" actId="478"/>
          <ac:picMkLst>
            <pc:docMk/>
            <pc:sldMk cId="2176725611" sldId="274"/>
            <ac:picMk id="6" creationId="{4F31A604-9F99-4543-B7C0-EEAD3BDBAD94}"/>
          </ac:picMkLst>
        </pc:picChg>
        <pc:picChg chg="add mod">
          <ac:chgData name="Nea Viljakainen" userId="31f03692-df5d-4046-a9e0-25d0beb92039" providerId="ADAL" clId="{C97F42D4-68E0-4441-ADBD-8C9699E90FCD}" dt="2022-01-27T15:27:46.333" v="9" actId="14100"/>
          <ac:picMkLst>
            <pc:docMk/>
            <pc:sldMk cId="2176725611" sldId="274"/>
            <ac:picMk id="7" creationId="{2E3BD10D-DFE7-43D4-89CF-DDC0538209CF}"/>
          </ac:picMkLst>
        </pc:picChg>
        <pc:cxnChg chg="add del">
          <ac:chgData name="Nea Viljakainen" userId="31f03692-df5d-4046-a9e0-25d0beb92039" providerId="ADAL" clId="{C97F42D4-68E0-4441-ADBD-8C9699E90FCD}" dt="2022-01-27T15:27:24.930" v="3" actId="26606"/>
          <ac:cxnSpMkLst>
            <pc:docMk/>
            <pc:sldMk cId="2176725611" sldId="274"/>
            <ac:cxnSpMk id="16" creationId="{C570AA90-7628-435C-9F08-19F2E026DCD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F3A0B2C-D2E3-4EBB-9D29-6E1D7EF51402}" type="datetime1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088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BBFBE-ED4A-49B3-8CF2-71B16D2FBFF7}" type="datetime1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77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7834-8D20-4628-9DB5-F4F9C9A2E20A}" type="datetime1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896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BEAF-6588-4B56-9159-A9C659AA5420}" type="datetime1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7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4E11-7B9F-4675-88EB-6ADBCB86B04E}" type="datetime1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985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C10EB-3ED8-49FE-8ADC-4C2A8C6109B5}" type="datetime1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09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1BC4-FAE0-42BA-8F3A-3225962DB9D8}" type="datetime1">
              <a:rPr lang="en-US" smtClean="0"/>
              <a:t>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54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DF27-0B0C-4655-A362-EB43717F08F5}" type="datetime1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910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3BE0-8B4C-4B67-BEBC-D7A372458030}" type="datetime1">
              <a:rPr lang="en-US" smtClean="0"/>
              <a:t>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3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AA9B4-0592-4CF2-A891-88EF580F41E3}" type="datetime1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2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A319-85C9-41D9-AC37-640CA490AA1D}" type="datetime1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00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33D1478-D419-4D74-9895-567795DF00D5}" type="datetime1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fi-FI"/>
              <a:t>© Sanoma Pro, Tekijät ● Mieli 2 Kehittyvä ihminen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480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70784CE-9DD4-4C2D-88B9-D219730A4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8134" y="1834907"/>
            <a:ext cx="6293689" cy="2341020"/>
          </a:xfrm>
        </p:spPr>
        <p:txBody>
          <a:bodyPr anchor="b">
            <a:normAutofit/>
          </a:bodyPr>
          <a:lstStyle/>
          <a:p>
            <a:pPr algn="l"/>
            <a:r>
              <a:rPr lang="fi-FI" sz="6600" dirty="0"/>
              <a:t>9. Säilömuistin toiminta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40A410A-1838-4131-95A6-2BE4F8D412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09640" y="4388141"/>
            <a:ext cx="58521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80E3AA-5F2B-49D9-9BA5-74D9B579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all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t>© Sanoma Pro, Tekijät ● Mieli 3 tietoa käsittelevä ihminen</a:t>
            </a:r>
            <a:endParaRPr kumimoji="0" lang="en-US" sz="1000" b="0" i="0" u="none" strike="noStrike" kern="1200" cap="all" spc="0" normalizeH="0" baseline="0" noProof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pic>
        <p:nvPicPr>
          <p:cNvPr id="7" name="Kuva 6" descr="Logo, jossa lukee Mieli 3.&#10;">
            <a:extLst>
              <a:ext uri="{FF2B5EF4-FFF2-40B4-BE49-F238E27FC236}">
                <a16:creationId xmlns:a16="http://schemas.microsoft.com/office/drawing/2014/main" id="{0DAAF39F-07AD-4781-8266-0F71D1A05DC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00" y="2642400"/>
            <a:ext cx="3967855" cy="15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7948422" cy="1272159"/>
          </a:xfrm>
        </p:spPr>
        <p:txBody>
          <a:bodyPr>
            <a:normAutofit fontScale="90000"/>
          </a:bodyPr>
          <a:lstStyle/>
          <a:p>
            <a:r>
              <a:rPr lang="fi-FI" dirty="0"/>
              <a:t>Säilömuistin hermostollinen perusta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281" y="2121641"/>
            <a:ext cx="10992032" cy="4407748"/>
          </a:xfrm>
        </p:spPr>
        <p:txBody>
          <a:bodyPr vert="horz" lIns="45720" tIns="45720" rIns="45720" bIns="45720" rtlCol="0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3200" b="1" dirty="0"/>
              <a:t> </a:t>
            </a:r>
            <a:r>
              <a:rPr lang="fi-FI" sz="2800" b="1" dirty="0" err="1"/>
              <a:t>Konsolidaatio</a:t>
            </a:r>
            <a:r>
              <a:rPr lang="fi-FI" sz="2800" dirty="0"/>
              <a:t> tarkoittaa muistijäljen vahvistumista pitkäaikaiseen säilytykseen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/>
              <a:t> </a:t>
            </a:r>
            <a:r>
              <a:rPr lang="fi-FI" sz="2800" b="1" dirty="0" err="1"/>
              <a:t>Hippokampus</a:t>
            </a:r>
            <a:r>
              <a:rPr lang="fi-FI" sz="2800" dirty="0"/>
              <a:t> toimii asiamuistojen väliaikaisena varastona </a:t>
            </a:r>
            <a:r>
              <a:rPr lang="fi-FI" sz="2800" dirty="0" err="1"/>
              <a:t>konsolidaation</a:t>
            </a:r>
            <a:r>
              <a:rPr lang="fi-FI" sz="2800" dirty="0"/>
              <a:t> aikana ja ohjaa muistijäljen muodostumista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/>
              <a:t> </a:t>
            </a:r>
            <a:r>
              <a:rPr lang="fi-FI" sz="2800" b="1" dirty="0"/>
              <a:t>Liikeaivokuori</a:t>
            </a:r>
            <a:r>
              <a:rPr lang="fi-FI" sz="2800" dirty="0"/>
              <a:t>, </a:t>
            </a:r>
            <a:r>
              <a:rPr lang="fi-FI" sz="2800" b="1" dirty="0"/>
              <a:t>tyvitumakkeet</a:t>
            </a:r>
            <a:r>
              <a:rPr lang="fi-FI" sz="2800" dirty="0"/>
              <a:t> ja </a:t>
            </a:r>
            <a:r>
              <a:rPr lang="fi-FI" sz="2800" b="1" dirty="0"/>
              <a:t>pikkuaivot</a:t>
            </a:r>
            <a:r>
              <a:rPr lang="fi-FI" sz="2800" dirty="0"/>
              <a:t> ovat keskeisiä taitomuistojen tallentumiselle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/>
              <a:t> </a:t>
            </a:r>
            <a:r>
              <a:rPr lang="fi-FI" sz="2800" b="1" dirty="0"/>
              <a:t>Mantelitumake</a:t>
            </a:r>
            <a:r>
              <a:rPr lang="fi-FI" sz="2800" dirty="0"/>
              <a:t> osallistuu tunteisiin liittyvien muistojen </a:t>
            </a:r>
            <a:r>
              <a:rPr lang="fi-FI" sz="2800" dirty="0" err="1"/>
              <a:t>konsolidaatioon</a:t>
            </a:r>
            <a:endParaRPr lang="fi-FI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/>
              <a:t> </a:t>
            </a:r>
            <a:r>
              <a:rPr lang="fi-FI" sz="2800" b="1" dirty="0" err="1"/>
              <a:t>Rekonsolidaatio</a:t>
            </a:r>
            <a:r>
              <a:rPr lang="fi-FI" sz="2800" dirty="0"/>
              <a:t> tarkoittaa muistijäljen </a:t>
            </a:r>
            <a:r>
              <a:rPr lang="fi-FI" sz="2800" dirty="0" err="1"/>
              <a:t>uudellenlujittumista</a:t>
            </a:r>
            <a:r>
              <a:rPr lang="fi-FI" sz="2800" dirty="0"/>
              <a:t> ja muokkaantumista, kun se otetaan uudelleen käyttöön</a:t>
            </a:r>
          </a:p>
        </p:txBody>
      </p:sp>
    </p:spTree>
    <p:extLst>
      <p:ext uri="{BB962C8B-B14F-4D97-AF65-F5344CB8AC3E}">
        <p14:creationId xmlns:p14="http://schemas.microsoft.com/office/powerpoint/2010/main" val="363841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>
            <a:normAutofit/>
          </a:bodyPr>
          <a:lstStyle/>
          <a:p>
            <a:r>
              <a:rPr lang="fi-FI" dirty="0"/>
              <a:t>Säilömuisti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575" y="2088444"/>
            <a:ext cx="6650477" cy="4023360"/>
          </a:xfrm>
        </p:spPr>
        <p:txBody>
          <a:bodyPr vert="horz" lIns="45720" tIns="45720" rIns="4572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 Säilömuisti tarkoittaa muistin prosessia, joka tallentaa ja varastoi muistijälkiä pitkäkestoisesti.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000" dirty="0"/>
              <a:t>Lisäksi näitä muistijälki haetaan takaisin työmuistin käsittelyyn.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Hermoston tasolla muistijäljet tallentuvat pitkäkestoisesti hermosolujen väliseksi aktivaatioksi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000" dirty="0"/>
              <a:t>Sama aktivaatio toistuu kun muisto palautetaan työmuistiin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>
                <a:ea typeface="+mn-lt"/>
                <a:cs typeface="+mn-lt"/>
              </a:rPr>
              <a:t> </a:t>
            </a:r>
            <a:r>
              <a:rPr lang="fi-FI" sz="2400" dirty="0">
                <a:ea typeface="+mn-lt"/>
                <a:cs typeface="+mn-lt"/>
              </a:rPr>
              <a:t>Säilömuistin toiminnan kannalta keskeinen potilastapaus H.M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000" dirty="0" err="1">
                <a:ea typeface="+mn-lt"/>
                <a:cs typeface="+mn-lt"/>
              </a:rPr>
              <a:t>Hippokampusten</a:t>
            </a:r>
            <a:r>
              <a:rPr lang="fi-FI" sz="2000" dirty="0">
                <a:ea typeface="+mn-lt"/>
                <a:cs typeface="+mn-lt"/>
              </a:rPr>
              <a:t> ja läheisten aivoalueiden poistaminen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000" dirty="0">
                <a:ea typeface="+mn-lt"/>
                <a:cs typeface="+mn-lt"/>
              </a:rPr>
              <a:t>Uusien tietoisten muistojen pitkäaikainen tallennus muuttui mahdottomaksi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75158" y="6583680"/>
            <a:ext cx="3875798" cy="274320"/>
          </a:xfrm>
        </p:spPr>
        <p:txBody>
          <a:bodyPr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all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t>© Sanoma Pro, Tekijät ● Mieli 3 tietoa käsittelevä ihminen, Kuva: </a:t>
            </a:r>
            <a:r>
              <a:rPr kumimoji="0" lang="fi-FI" sz="1000" b="0" i="0" u="none" strike="noStrike" kern="1200" cap="all" spc="0" normalizeH="0" baseline="0" noProof="0" dirty="0" err="1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t>Pexels</a:t>
            </a:r>
            <a:endParaRPr kumimoji="0" lang="en-US" sz="1000" b="0" i="0" u="none" strike="noStrike" kern="1200" cap="all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pic>
        <p:nvPicPr>
          <p:cNvPr id="5" name="Picture 2" descr="Light Bulb Beside Books on Shelf">
            <a:extLst>
              <a:ext uri="{FF2B5EF4-FFF2-40B4-BE49-F238E27FC236}">
                <a16:creationId xmlns:a16="http://schemas.microsoft.com/office/drawing/2014/main" id="{9C814063-5A06-4444-8F59-166005D14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525" y="0"/>
            <a:ext cx="457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5081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3E3C91-84B1-0F47-B458-2BD07DE19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4431792" cy="1499616"/>
          </a:xfrm>
        </p:spPr>
        <p:txBody>
          <a:bodyPr>
            <a:normAutofit/>
          </a:bodyPr>
          <a:lstStyle/>
          <a:p>
            <a:r>
              <a:rPr lang="fi-FI" dirty="0"/>
              <a:t>Säilömuistin rakenne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2ED41E-AFA3-7E44-B34B-610010AA3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4429615" cy="3931920"/>
          </a:xfrm>
        </p:spPr>
        <p:txBody>
          <a:bodyPr vert="horz" lIns="45720" tIns="45720" rIns="45720" bIns="45720" rtlCol="0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/>
              <a:t>Säilömuisti voidaan jakaa kahteen osaan sen perusteella, ovatko tallennetut muistot: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b="1"/>
              <a:t>eksplisiittisiä</a:t>
            </a:r>
            <a:r>
              <a:rPr lang="fi-FI"/>
              <a:t> </a:t>
            </a:r>
            <a:r>
              <a:rPr lang="fi-FI" dirty="0"/>
              <a:t>eli tietoisesti tai sanallisesti tallennettuja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b="1" dirty="0"/>
              <a:t>implisiittisiä</a:t>
            </a:r>
            <a:r>
              <a:rPr lang="fi-FI" dirty="0"/>
              <a:t> eli ei-tietoisia tai sanattomasti tallennettuja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>
                <a:ea typeface="+mn-lt"/>
                <a:cs typeface="+mn-lt"/>
              </a:rPr>
              <a:t> Eri aivojen osat ovat keskeisiä eri säilömuistojen vahvistamiselle pitkäkestoiseen säilytykseen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8F48052-DD01-E94C-B6C8-DBA3C6F8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0" y="6342361"/>
            <a:ext cx="5901459" cy="274320"/>
          </a:xfrm>
        </p:spPr>
        <p:txBody>
          <a:bodyPr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all" spc="0" normalizeH="0" baseline="0" noProof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t>© Sanoma Pro, Tekijät ● Mieli 3 tietoa käsittelevä ihminen</a:t>
            </a:r>
            <a:endParaRPr kumimoji="0" lang="en-US" sz="1000" b="0" i="0" u="none" strike="noStrike" kern="1200" cap="all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E3BD10D-DFE7-43D4-89CF-DDC0538209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3173" y="1249680"/>
            <a:ext cx="6782720" cy="4887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725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>
            <a:normAutofit/>
          </a:bodyPr>
          <a:lstStyle/>
          <a:p>
            <a:r>
              <a:rPr lang="fi-FI" dirty="0"/>
              <a:t>Asiamuisti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575" y="1853982"/>
            <a:ext cx="6591133" cy="4628879"/>
          </a:xfrm>
        </p:spPr>
        <p:txBody>
          <a:bodyPr vert="horz" lIns="45720" tIns="45720" rIns="4572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 Asiamuisti sisältää tietoisia muistoja ja se jakautuu tietomuistiin ja tapahtumamuistiin</a:t>
            </a:r>
            <a:endParaRPr lang="fi-FI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</a:t>
            </a:r>
            <a:r>
              <a:rPr lang="fi-FI" sz="2400" b="1" dirty="0"/>
              <a:t>Tietomuisti</a:t>
            </a:r>
            <a:r>
              <a:rPr lang="fi-FI" sz="2400" dirty="0"/>
              <a:t> tai semanttinen muisti sisältää yleiset maailmaan liittyvät tiedot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000" dirty="0"/>
              <a:t>Kieli keskeinen tietomuistin kannalta, koska tiedot tallennettu sanallisesti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000" dirty="0"/>
              <a:t>Käsiteluokittelut ja skeemat auttavat tallennuksessa ja palautuksessa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>
                <a:ea typeface="+mn-lt"/>
                <a:cs typeface="+mn-lt"/>
              </a:rPr>
              <a:t> </a:t>
            </a:r>
            <a:r>
              <a:rPr lang="fi-FI" sz="2400" dirty="0">
                <a:ea typeface="+mn-lt"/>
                <a:cs typeface="+mn-lt"/>
              </a:rPr>
              <a:t>Tapahtumamuisti tai episodinen muisti sisältää muistot oman elämän tapahtumista ja muista juonellisista tapahtumista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000" dirty="0">
                <a:ea typeface="+mn-lt"/>
                <a:cs typeface="+mn-lt"/>
              </a:rPr>
              <a:t>Omaan elämään ja itseen liittyviä muistoja kutsutaan nimellä </a:t>
            </a:r>
            <a:r>
              <a:rPr lang="fi-FI" sz="2000" b="1" dirty="0">
                <a:ea typeface="+mn-lt"/>
                <a:cs typeface="+mn-lt"/>
              </a:rPr>
              <a:t>omaelämäkerrallinen muisti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42187" y="6583680"/>
            <a:ext cx="3875798" cy="274320"/>
          </a:xfrm>
        </p:spPr>
        <p:txBody>
          <a:bodyPr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all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t>© Sanoma Pro, Tekijät ● Mieli 3 tietoa käsittelevä ihminen, Kuva: </a:t>
            </a:r>
            <a:r>
              <a:rPr kumimoji="0" lang="fi-FI" sz="1000" b="0" i="0" u="none" strike="noStrike" kern="1200" cap="all" spc="0" normalizeH="0" baseline="0" noProof="0" dirty="0" err="1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t>Pexels</a:t>
            </a:r>
            <a:endParaRPr kumimoji="0" lang="en-US" sz="1000" b="0" i="0" u="none" strike="noStrike" kern="1200" cap="all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pic>
        <p:nvPicPr>
          <p:cNvPr id="3076" name="Picture 4" descr="Boy Blowing Hands Filled With Dandelion Flowers">
            <a:extLst>
              <a:ext uri="{FF2B5EF4-FFF2-40B4-BE49-F238E27FC236}">
                <a16:creationId xmlns:a16="http://schemas.microsoft.com/office/drawing/2014/main" id="{EAF2FF08-5806-9341-A83D-94B4C673B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261" y="0"/>
            <a:ext cx="45815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986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4431792" cy="1499616"/>
          </a:xfrm>
        </p:spPr>
        <p:txBody>
          <a:bodyPr>
            <a:normAutofit/>
          </a:bodyPr>
          <a:lstStyle/>
          <a:p>
            <a:r>
              <a:rPr lang="fi-FI" dirty="0"/>
              <a:t>Implisiittinen muisti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3135" y="2084832"/>
            <a:ext cx="4887542" cy="4351372"/>
          </a:xfrm>
        </p:spPr>
        <p:txBody>
          <a:bodyPr vert="horz" lIns="45720" tIns="45720" rIns="45720" bIns="45720" rtlCol="0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1800" dirty="0"/>
              <a:t> </a:t>
            </a:r>
            <a:r>
              <a:rPr lang="fi-FI" sz="2400" dirty="0"/>
              <a:t>Säilömuistin osa, joka sisältää implisiittiset eli ei sanoitettavat muistot, taidot ja tiedostamattomasti omaksutut toimintatavat.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</a:t>
            </a:r>
            <a:r>
              <a:rPr lang="fi-FI" sz="2400" b="1" dirty="0"/>
              <a:t>Taitomuisti </a:t>
            </a:r>
            <a:r>
              <a:rPr lang="fi-FI" sz="2400" dirty="0"/>
              <a:t>sisältää liikesarjoihin eli motoriseen toimintaan liittyvät muistijäljet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200" dirty="0"/>
              <a:t>Taitojen harjoittaminen vaatii aluksi tietoista toimintaa ja otsalohkojen aktiivisuutta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200" dirty="0"/>
              <a:t>Harjoittelun myötä taito muuttuu ei-tietoiseksi ja automaattisesti toteutettavaksi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Implisiittisessä muistissa myös automaattisesti opitut reaktiot kuten </a:t>
            </a:r>
            <a:r>
              <a:rPr lang="fi-FI" sz="2400" b="1" dirty="0"/>
              <a:t>ehdollistumiset</a:t>
            </a:r>
          </a:p>
        </p:txBody>
      </p:sp>
      <p:pic>
        <p:nvPicPr>
          <p:cNvPr id="4098" name="Picture 2" descr="Man Doing Ice Skiing on Snow Field in Shallow Focus Photography">
            <a:extLst>
              <a:ext uri="{FF2B5EF4-FFF2-40B4-BE49-F238E27FC236}">
                <a16:creationId xmlns:a16="http://schemas.microsoft.com/office/drawing/2014/main" id="{ED0AE862-0CCA-6847-88D5-C39C3719A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857" y="2072555"/>
            <a:ext cx="6126336" cy="408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577775" y="6161884"/>
            <a:ext cx="5901459" cy="274320"/>
          </a:xfrm>
        </p:spPr>
        <p:txBody>
          <a:bodyPr>
            <a:normAutofit/>
          </a:bodyPr>
          <a:lstStyle/>
          <a:p>
            <a:pPr marL="0" marR="0" lvl="0" indent="0" defTabSz="4572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b="0" i="0" u="none" strike="noStrike" kern="1200" cap="all" spc="0" normalizeH="0" baseline="0" noProof="0" dirty="0">
                <a:ln>
                  <a:noFill/>
                </a:ln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t>© Sanoma Pro, Tekijät ● Mieli 3 tietoa käsittelevä ihminen, Kuva: </a:t>
            </a:r>
            <a:r>
              <a:rPr kumimoji="0" lang="fi-FI" b="0" i="0" u="none" strike="noStrike" kern="1200" cap="all" spc="0" normalizeH="0" baseline="0" noProof="0" dirty="0" err="1">
                <a:ln>
                  <a:noFill/>
                </a:ln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t>Pexels</a:t>
            </a:r>
            <a:endParaRPr kumimoji="0" lang="en-US" b="0" i="0" u="none" strike="noStrike" kern="1200" cap="all" spc="0" normalizeH="0" baseline="0" noProof="0" dirty="0">
              <a:ln>
                <a:noFill/>
              </a:ln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505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33163" cy="1325646"/>
          </a:xfrm>
        </p:spPr>
        <p:txBody>
          <a:bodyPr>
            <a:normAutofit fontScale="90000"/>
          </a:bodyPr>
          <a:lstStyle/>
          <a:p>
            <a:r>
              <a:rPr lang="fi-FI" dirty="0"/>
              <a:t>Muistitiedon tallennus säilömuistiin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281" y="2121640"/>
            <a:ext cx="6776855" cy="4503538"/>
          </a:xfrm>
        </p:spPr>
        <p:txBody>
          <a:bodyPr vert="horz" lIns="45720" tIns="45720" rIns="45720" bIns="45720" rtlCol="0"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1800" dirty="0"/>
              <a:t> </a:t>
            </a:r>
            <a:r>
              <a:rPr lang="fi-FI" sz="2400" dirty="0"/>
              <a:t>Tallennus tarkoittaa muistitiedon vahvistamista työmuistista säilömuistiin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400" dirty="0"/>
              <a:t>Kertaaminen, muiston palauttaminen käyttöön ja muistisisältöjen liittäminen toisiinsa tehostavat tallennusta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400" dirty="0"/>
              <a:t>Aiemmin tallennetut luokittelut ja skeemat auttavat tallennuksessa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</a:t>
            </a:r>
            <a:r>
              <a:rPr lang="fi-FI" sz="2400" b="1" dirty="0"/>
              <a:t>Kaksoiskoodaus</a:t>
            </a:r>
            <a:r>
              <a:rPr lang="fi-FI" sz="2400" dirty="0"/>
              <a:t> eli asian tallentaminen sekä näön että kuullun tiedon avulla tehostaa tallennusta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</a:t>
            </a:r>
            <a:r>
              <a:rPr lang="fi-FI" sz="2400" b="1" dirty="0"/>
              <a:t>Alkuefekti</a:t>
            </a:r>
            <a:r>
              <a:rPr lang="fi-FI" sz="2400" dirty="0"/>
              <a:t>: ensimmäisen saatu tieto tallentuu tehokkaasti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b="1" dirty="0"/>
              <a:t> Äskeisyysefekti</a:t>
            </a:r>
            <a:r>
              <a:rPr lang="fi-FI" sz="2400" dirty="0"/>
              <a:t>: viimeisimpänä saatu tieto tallentuu tehokkaasti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99662" y="6561636"/>
            <a:ext cx="5901459" cy="274320"/>
          </a:xfrm>
        </p:spPr>
        <p:txBody>
          <a:bodyPr>
            <a:normAutofit/>
          </a:bodyPr>
          <a:lstStyle/>
          <a:p>
            <a:pPr marL="0" marR="0" lvl="0" indent="0" defTabSz="4572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b="0" i="0" u="none" strike="noStrike" kern="1200" cap="all" spc="0" normalizeH="0" baseline="0" noProof="0" dirty="0">
                <a:ln>
                  <a:noFill/>
                </a:ln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t>© Sanoma Pro, Tekijät ● Mieli 3 tietoa käsittelevä ihminen, Kuva: </a:t>
            </a:r>
            <a:r>
              <a:rPr kumimoji="0" lang="fi-FI" b="0" i="0" u="none" strike="noStrike" kern="1200" cap="all" spc="0" normalizeH="0" baseline="0" noProof="0" dirty="0" err="1">
                <a:ln>
                  <a:noFill/>
                </a:ln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t>Pexels</a:t>
            </a:r>
            <a:endParaRPr kumimoji="0" lang="en-US" b="0" i="0" u="none" strike="noStrike" kern="1200" cap="all" spc="0" normalizeH="0" baseline="0" noProof="0" dirty="0">
              <a:ln>
                <a:noFill/>
              </a:ln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  <p:pic>
        <p:nvPicPr>
          <p:cNvPr id="5122" name="Picture 2" descr="Crop young thoughtful African American female touching temple with pencil while watching exercise book and sitting with crossed legs near wall">
            <a:extLst>
              <a:ext uri="{FF2B5EF4-FFF2-40B4-BE49-F238E27FC236}">
                <a16:creationId xmlns:a16="http://schemas.microsoft.com/office/drawing/2014/main" id="{51E97CA1-00EC-8241-90A2-CB13310A6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106" y="0"/>
            <a:ext cx="4618894" cy="6928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460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33163" cy="1325646"/>
          </a:xfrm>
        </p:spPr>
        <p:txBody>
          <a:bodyPr>
            <a:normAutofit fontScale="90000"/>
          </a:bodyPr>
          <a:lstStyle/>
          <a:p>
            <a:r>
              <a:rPr lang="fi-FI" dirty="0"/>
              <a:t>Muistitiedon palauttaminen työmuistiin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281" y="2121641"/>
            <a:ext cx="10992032" cy="4407748"/>
          </a:xfrm>
        </p:spPr>
        <p:txBody>
          <a:bodyPr vert="horz" lIns="45720" tIns="45720" rIns="45720" bIns="45720" rtlCol="0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3200" b="1" dirty="0"/>
              <a:t> </a:t>
            </a:r>
            <a:r>
              <a:rPr lang="fi-FI" sz="2800" dirty="0"/>
              <a:t>Muistoja voidaan palauttaa työmuistiin tunnistamisen avulla: jokin ympäristössä oleva asia toimii vihjeenä muiston palauttamiselle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/>
              <a:t> Ilman vihjeitä tapahtuva muistelu tarkoittaa työmuistiin palautusta ilman ympäristöstä saatavia vihjeitä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/>
              <a:t> Muistivihjeenä palautuksessa voivat toimia esimerkiksi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400" dirty="0"/>
              <a:t>Järjestys: asioiden tietty järjestys helpottaa palautusta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400" dirty="0"/>
              <a:t>Tunnetila: vallitseva tunnetila virittää samassa tunnetilassa tallennettuja muistoja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400" dirty="0"/>
              <a:t>Paikka: paikka virittää siellä tallennetut muistot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400" dirty="0"/>
              <a:t>Assosiaatio: jokin asia tuo mieleen jo tallennetun muiston</a:t>
            </a:r>
          </a:p>
        </p:txBody>
      </p:sp>
    </p:spTree>
    <p:extLst>
      <p:ext uri="{BB962C8B-B14F-4D97-AF65-F5344CB8AC3E}">
        <p14:creationId xmlns:p14="http://schemas.microsoft.com/office/powerpoint/2010/main" val="3914393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33163" cy="1325646"/>
          </a:xfrm>
        </p:spPr>
        <p:txBody>
          <a:bodyPr>
            <a:normAutofit/>
          </a:bodyPr>
          <a:lstStyle/>
          <a:p>
            <a:r>
              <a:rPr lang="fi-FI" dirty="0"/>
              <a:t>Unohtaminen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281" y="1910862"/>
            <a:ext cx="6405010" cy="4783015"/>
          </a:xfrm>
        </p:spPr>
        <p:txBody>
          <a:bodyPr vert="horz" lIns="45720" tIns="45720" rIns="45720" bIns="45720" rtlCol="0"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b="1" dirty="0"/>
              <a:t> Unohtaminen </a:t>
            </a:r>
            <a:r>
              <a:rPr lang="fi-FI" sz="2400" dirty="0"/>
              <a:t>tarkoittaa muistisisällön katoamista jossain kohtaa muistiprosessia, tärkeää muistin tehokkuudelle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Suurin osa unohtamisesta tapahtuu heti muistamisen jälkeen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b="1" dirty="0"/>
              <a:t> Biologisesti</a:t>
            </a:r>
            <a:r>
              <a:rPr lang="fi-FI" sz="2400" dirty="0"/>
              <a:t> unohtaminen tarkoittaa hermosolujen välisten yhteyksien eli muistijälkien katoamista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</a:t>
            </a:r>
            <a:r>
              <a:rPr lang="fi-FI" sz="2400" b="1" dirty="0"/>
              <a:t>Hiipumisteoria</a:t>
            </a:r>
            <a:r>
              <a:rPr lang="fi-FI" sz="2400" dirty="0"/>
              <a:t>: vähän käytetyt muistijäljet hiipuvat ja ne karsitaan vähitellen pois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</a:t>
            </a:r>
            <a:r>
              <a:rPr lang="fi-FI" sz="2400" b="1" dirty="0"/>
              <a:t>Muistisisältöjen sekoittuminen</a:t>
            </a:r>
            <a:r>
              <a:rPr lang="fi-FI" sz="2400" dirty="0"/>
              <a:t>: hyvin samankaltaiset muistot häiritsevät toistensa tallennusta ja palautusta, jolloin toinen niistä voi unohtua hetkellisesti</a:t>
            </a:r>
            <a:endParaRPr lang="fi-FI" sz="1800" dirty="0"/>
          </a:p>
        </p:txBody>
      </p:sp>
      <p:pic>
        <p:nvPicPr>
          <p:cNvPr id="7170" name="Picture 2" descr="Free stock photo of 4k wallpaper, android wallpaper, arts and crafts">
            <a:extLst>
              <a:ext uri="{FF2B5EF4-FFF2-40B4-BE49-F238E27FC236}">
                <a16:creationId xmlns:a16="http://schemas.microsoft.com/office/drawing/2014/main" id="{7B592C86-C4AF-B14A-877C-DF3F987E7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457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atunnisteen paikkamerkki 3">
            <a:extLst>
              <a:ext uri="{FF2B5EF4-FFF2-40B4-BE49-F238E27FC236}">
                <a16:creationId xmlns:a16="http://schemas.microsoft.com/office/drawing/2014/main" id="{5D17C258-DA79-314F-8880-53046A8CD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99662" y="6561636"/>
            <a:ext cx="5901459" cy="274320"/>
          </a:xfrm>
        </p:spPr>
        <p:txBody>
          <a:bodyPr>
            <a:normAutofit/>
          </a:bodyPr>
          <a:lstStyle/>
          <a:p>
            <a:pPr marL="0" marR="0" lvl="0" indent="0" defTabSz="4572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b="0" i="0" u="none" strike="noStrike" kern="1200" cap="all" spc="0" normalizeH="0" baseline="0" noProof="0" dirty="0">
                <a:ln>
                  <a:noFill/>
                </a:ln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t>© Sanoma Pro, Tekijät ● Mieli 3 tietoa käsittelevä ihminen, Kuva: </a:t>
            </a:r>
            <a:r>
              <a:rPr kumimoji="0" lang="fi-FI" b="0" i="0" u="none" strike="noStrike" kern="1200" cap="all" spc="0" normalizeH="0" baseline="0" noProof="0" dirty="0" err="1">
                <a:ln>
                  <a:noFill/>
                </a:ln>
                <a:effectLst/>
                <a:uLnTx/>
                <a:uFillTx/>
                <a:latin typeface="Tw Cen MT Condensed" panose="020B0606020104020203"/>
                <a:ea typeface="+mn-ea"/>
                <a:cs typeface="+mn-cs"/>
              </a:rPr>
              <a:t>Pexels</a:t>
            </a:r>
            <a:endParaRPr kumimoji="0" lang="en-US" b="0" i="0" u="none" strike="noStrike" kern="1200" cap="all" spc="0" normalizeH="0" baseline="0" noProof="0" dirty="0">
              <a:ln>
                <a:noFill/>
              </a:ln>
              <a:effectLst/>
              <a:uLnTx/>
              <a:uFillTx/>
              <a:latin typeface="Tw Cen MT Condensed" panose="020B0606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4602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33163" cy="1325646"/>
          </a:xfrm>
        </p:spPr>
        <p:txBody>
          <a:bodyPr>
            <a:normAutofit/>
          </a:bodyPr>
          <a:lstStyle/>
          <a:p>
            <a:r>
              <a:rPr lang="fi-FI" dirty="0"/>
              <a:t>Muistojen muokkautuvuus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281" y="2121641"/>
            <a:ext cx="10992032" cy="4407748"/>
          </a:xfrm>
        </p:spPr>
        <p:txBody>
          <a:bodyPr vert="horz" lIns="45720" tIns="45720" rIns="45720" bIns="45720" rtlCol="0"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3200" b="1" dirty="0"/>
              <a:t> </a:t>
            </a:r>
            <a:r>
              <a:rPr lang="fi-FI" sz="2800" dirty="0"/>
              <a:t>Muisti on </a:t>
            </a:r>
            <a:r>
              <a:rPr lang="fi-FI" sz="2800" b="1" dirty="0" err="1"/>
              <a:t>rekonstruktiivinen</a:t>
            </a:r>
            <a:r>
              <a:rPr lang="fi-FI" sz="2800" dirty="0"/>
              <a:t> eli tietoa muokkaava tiedonkäsittelyprosessi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/>
              <a:t> Muistojen tallennusta ja palautusta ohjaavat esimerkiksi mieliala, aiemmat muistot ja skeemat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400" dirty="0"/>
              <a:t>Muistoa palautettaessa se saatetaan tulkita uudella tavalla tai siihen lisätään sen hetkisen tilanteen tai tunteen sävyttämiä yksityiskohtia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400" dirty="0"/>
              <a:t>Muiston aukot tai epäloogisuudet voidaan täydentää skeemaan sopiviksi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/>
              <a:t> Myös </a:t>
            </a:r>
            <a:r>
              <a:rPr lang="fi-FI" sz="2800" b="1" dirty="0"/>
              <a:t>salamavalomuisto</a:t>
            </a:r>
            <a:r>
              <a:rPr lang="fi-FI" sz="2800" dirty="0"/>
              <a:t>, eli elävä mielikuva tapahtumasta voi muokkautua ajan saatossa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800" dirty="0"/>
              <a:t> Valemuisto tarkoittaa muistoa, joka ei perustu todelliseen tapahtumaan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400" dirty="0"/>
              <a:t>Valemuistoja voidaan luoda esimerkiksi johdattelun avulla</a:t>
            </a:r>
          </a:p>
        </p:txBody>
      </p:sp>
    </p:spTree>
    <p:extLst>
      <p:ext uri="{BB962C8B-B14F-4D97-AF65-F5344CB8AC3E}">
        <p14:creationId xmlns:p14="http://schemas.microsoft.com/office/powerpoint/2010/main" val="17637275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Violetti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E9B2EBDD64CC4383B99224C2A6C036" ma:contentTypeVersion="10" ma:contentTypeDescription="Create a new document." ma:contentTypeScope="" ma:versionID="26dc4615e67a8739360fbd9cd42cef70">
  <xsd:schema xmlns:xsd="http://www.w3.org/2001/XMLSchema" xmlns:xs="http://www.w3.org/2001/XMLSchema" xmlns:p="http://schemas.microsoft.com/office/2006/metadata/properties" xmlns:ns2="42116817-7e29-4aa7-b7a6-c483eebecbb8" xmlns:ns3="807aa635-cdf8-4f87-acc5-eeaafee58acb" targetNamespace="http://schemas.microsoft.com/office/2006/metadata/properties" ma:root="true" ma:fieldsID="6387b232793b1c922b532bf527a3edad" ns2:_="" ns3:_="">
    <xsd:import namespace="42116817-7e29-4aa7-b7a6-c483eebecbb8"/>
    <xsd:import namespace="807aa635-cdf8-4f87-acc5-eeaafee58a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116817-7e29-4aa7-b7a6-c483eebecb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7aa635-cdf8-4f87-acc5-eeaafee58ac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2323F6-8EA0-4AC5-A7F4-B36E05DD54F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A74DA5B-1F8C-41A9-A037-6C63E9D38D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A3C238-2B5F-46A5-A2D0-FBFE4B0E8C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116817-7e29-4aa7-b7a6-c483eebecbb8"/>
    <ds:schemaRef ds:uri="807aa635-cdf8-4f87-acc5-eeaafee58a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629</Words>
  <Application>Microsoft Office PowerPoint</Application>
  <PresentationFormat>Laajakuva</PresentationFormat>
  <Paragraphs>69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5" baseType="lpstr">
      <vt:lpstr>Arial</vt:lpstr>
      <vt:lpstr>Tw Cen MT</vt:lpstr>
      <vt:lpstr>Tw Cen MT Condensed</vt:lpstr>
      <vt:lpstr>Wingdings 3</vt:lpstr>
      <vt:lpstr>Integraali</vt:lpstr>
      <vt:lpstr>9. Säilömuistin toiminta</vt:lpstr>
      <vt:lpstr>Säilömuisti</vt:lpstr>
      <vt:lpstr>Säilömuistin rakenne</vt:lpstr>
      <vt:lpstr>Asiamuisti</vt:lpstr>
      <vt:lpstr>Implisiittinen muisti</vt:lpstr>
      <vt:lpstr>Muistitiedon tallennus säilömuistiin</vt:lpstr>
      <vt:lpstr>Muistitiedon palauttaminen työmuistiin</vt:lpstr>
      <vt:lpstr>Unohtaminen</vt:lpstr>
      <vt:lpstr>Muistojen muokkautuvuus</vt:lpstr>
      <vt:lpstr>Säilömuistin hermostollinen perusta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Säilömuistin toiminta</dc:title>
  <dc:creator>Vesa Åhs</dc:creator>
  <cp:lastModifiedBy>Nea Viljakainen</cp:lastModifiedBy>
  <cp:revision>3</cp:revision>
  <dcterms:created xsi:type="dcterms:W3CDTF">2022-01-05T11:49:53Z</dcterms:created>
  <dcterms:modified xsi:type="dcterms:W3CDTF">2022-01-27T15:27:46Z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0x010100CEE9B2EBDD64CC4383B99224C2A6C036</vt:lpwstr>
  </property>
</Properties>
</file>