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8"/>
  </p:notesMasterIdLst>
  <p:sldIdLst>
    <p:sldId id="256" r:id="rId5"/>
    <p:sldId id="273" r:id="rId6"/>
    <p:sldId id="277" r:id="rId7"/>
    <p:sldId id="279" r:id="rId8"/>
    <p:sldId id="281" r:id="rId9"/>
    <p:sldId id="287" r:id="rId10"/>
    <p:sldId id="283" r:id="rId11"/>
    <p:sldId id="276" r:id="rId12"/>
    <p:sldId id="274" r:id="rId13"/>
    <p:sldId id="289" r:id="rId14"/>
    <p:sldId id="285" r:id="rId15"/>
    <p:sldId id="284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3B657-25AE-48A8-BC6B-5E7860DE6A9B}" v="45" dt="2022-01-27T15:50:54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20.4.2023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4/20/2023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 dirty="0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3. Hermoston toiminta ja viestintä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3 tietoa käsittelevä ihminen</a:t>
            </a:r>
            <a:endParaRPr lang="en-US" dirty="0"/>
          </a:p>
        </p:txBody>
      </p:sp>
      <p:pic>
        <p:nvPicPr>
          <p:cNvPr id="7" name="Kuva 6" descr="Logo, jossa lukee Mieli 3.&#10;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" y="2642400"/>
            <a:ext cx="3967855" cy="1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Hermoston plastisuus</a:t>
            </a:r>
            <a:endParaRPr lang="fi-FI" dirty="0"/>
          </a:p>
        </p:txBody>
      </p:sp>
      <p:pic>
        <p:nvPicPr>
          <p:cNvPr id="5" name="Kuva 5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DB329027-3971-4376-8883-5D5732673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7" r="24370"/>
          <a:stretch/>
        </p:blipFill>
        <p:spPr>
          <a:xfrm>
            <a:off x="7968718" y="2005051"/>
            <a:ext cx="3574165" cy="390778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233" y="2008910"/>
            <a:ext cx="6788535" cy="4473631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Plastisuus (muovautuvuus): </a:t>
            </a:r>
            <a:r>
              <a:rPr lang="fi-FI" sz="2000" dirty="0">
                <a:ea typeface="+mn-lt"/>
                <a:cs typeface="+mn-lt"/>
              </a:rPr>
              <a:t>aivojen jatkuvaa muokkautumista ja muuntumista ihmisen toiminnan perusteella</a:t>
            </a:r>
            <a:endParaRPr lang="en-US" sz="1600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Solutasolla muutokset hermosolujen välisissä yhteyksissä </a:t>
            </a:r>
            <a:endParaRPr lang="en-US" sz="2000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yhteyksiä syntyy, kehittyy ja karsiutuu koko elämän ajan</a:t>
            </a:r>
            <a:endParaRPr lang="en-US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Kestovahvistuminen (kestokorostuminen): </a:t>
            </a:r>
            <a:r>
              <a:rPr lang="fi-FI" sz="2000" dirty="0">
                <a:ea typeface="+mn-lt"/>
                <a:cs typeface="+mn-lt"/>
              </a:rPr>
              <a:t>hermosolu muuttaa toimintaansa herkemmäksi vastaanottamaan hermoimpulsseja toiselta hermosolulta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Oppimisen ja kokemusten myötä syntyy hermostollisia muistijälkiä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750" y="6349477"/>
            <a:ext cx="590145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/>
              <a:t>© Sanoma Pro, Tekijät ● Mieli 3 tietoa käsittelevä ihminen, Kuva: Pixabay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1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5">
            <a:extLst>
              <a:ext uri="{FF2B5EF4-FFF2-40B4-BE49-F238E27FC236}">
                <a16:creationId xmlns:a16="http://schemas.microsoft.com/office/drawing/2014/main" id="{D1B16BCB-3EAD-464F-AB72-89C387E60E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3193" y="866703"/>
            <a:ext cx="7453059" cy="5123978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3 tietoa käsittelevä ihminen,</a:t>
            </a:r>
          </a:p>
        </p:txBody>
      </p:sp>
    </p:spTree>
    <p:extLst>
      <p:ext uri="{BB962C8B-B14F-4D97-AF65-F5344CB8AC3E}">
        <p14:creationId xmlns:p14="http://schemas.microsoft.com/office/powerpoint/2010/main" val="3294913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/>
              <a:t>hormonit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38" y="1974274"/>
            <a:ext cx="6447817" cy="430045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Hormonit kuuluvat elimistön hitaaseen viestintäjärjestelmään </a:t>
            </a:r>
            <a:endParaRPr lang="fi-FI" sz="20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 Hormoni:</a:t>
            </a:r>
            <a:r>
              <a:rPr lang="fi-FI" sz="2000" dirty="0">
                <a:ea typeface="+mn-lt"/>
                <a:cs typeface="+mn-lt"/>
              </a:rPr>
              <a:t> elimistössä tuotettu kemiallinen välittäjäaine, joka kulkeutuu kohdesoluihin pääosin verenkierron välityksellä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Hormonit vaikuttavat mm. kasvuun, kehitykseen, lisääntymisen säätelyyn sekä energian tuotantoon ja käyttöön 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ea typeface="+mn-lt"/>
                <a:cs typeface="+mn-lt"/>
              </a:rPr>
              <a:t>Umpirauhanen</a:t>
            </a:r>
            <a:r>
              <a:rPr lang="fi-FI" sz="2000" dirty="0">
                <a:ea typeface="+mn-lt"/>
                <a:cs typeface="+mn-lt"/>
              </a:rPr>
              <a:t>: rauhanen, jonka tuottamat hormonit vapautuvat suoraan verenkiertoon ja kulkeutuvat kaikkialle elimistöön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kilpirauhanen, haima, lisämunuainen, kivekset, munasarjat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Keskushermosto ja hormonitoiminta yhteistoiminnassa aivojen hypotalamuksen ja aivolisäkkeen kautta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61512" y="6513999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Pexels</a:t>
            </a:r>
            <a:endParaRPr lang="en-US" dirty="0"/>
          </a:p>
        </p:txBody>
      </p:sp>
      <p:pic>
        <p:nvPicPr>
          <p:cNvPr id="5" name="Kuva 5" descr="Kuva, joka sisältää kohteen henkilö, ulko, päällä pitäminen, keltainen&#10;&#10;Kuvaus luotu automaattisesti">
            <a:extLst>
              <a:ext uri="{FF2B5EF4-FFF2-40B4-BE49-F238E27FC236}">
                <a16:creationId xmlns:a16="http://schemas.microsoft.com/office/drawing/2014/main" id="{63D1E270-B231-468B-A038-0B8BA7163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0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08090" cy="1499616"/>
          </a:xfrm>
        </p:spPr>
        <p:txBody>
          <a:bodyPr>
            <a:normAutofit/>
          </a:bodyPr>
          <a:lstStyle/>
          <a:p>
            <a:r>
              <a:rPr lang="fi-FI" sz="4800" dirty="0"/>
              <a:t>Yleisiä psyykkiseen toimintaan vaikuttavia hormoneja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879" y="2086842"/>
            <a:ext cx="10898589" cy="430045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Adrenaliini</a:t>
            </a:r>
            <a:r>
              <a:rPr lang="fi-FI" sz="1800" dirty="0">
                <a:ea typeface="+mn-lt"/>
                <a:cs typeface="+mn-lt"/>
              </a:rPr>
              <a:t>: Nostaa verenpainetta, kohottaa sydämen sykettä, tehostaa lihasten verenkiertoa; Valmistaa kehoa taistelemaan tai pakenemaan</a:t>
            </a:r>
            <a:endParaRPr lang="fi-FI" sz="18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Kortisoli:</a:t>
            </a:r>
            <a:r>
              <a:rPr lang="fi-FI" sz="1800" dirty="0">
                <a:ea typeface="+mn-lt"/>
                <a:cs typeface="+mn-lt"/>
              </a:rPr>
              <a:t> Tehostaa aineenvaihduntaa; Varmistaa, että verenkierrossa on tarpeeksi energiaa (glukoosia) elimistön käyttöön; Varmistaa, että vaativassa tilanteessa keholla on riittävästi energiaa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Oksitosiini:</a:t>
            </a:r>
            <a:r>
              <a:rPr lang="fi-FI" sz="1800" dirty="0">
                <a:ea typeface="+mn-lt"/>
                <a:cs typeface="+mn-lt"/>
              </a:rPr>
              <a:t> Mielihyvähormoni, jota erittyy esim. seksissä tai sosiaalisissa suhteissa; Vaikuttaa myös kiintymyssuhteen muodostumiseen lapsen kanssa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Endorfiinit:</a:t>
            </a:r>
            <a:r>
              <a:rPr lang="fi-FI" sz="1800" dirty="0">
                <a:ea typeface="+mn-lt"/>
                <a:cs typeface="+mn-lt"/>
              </a:rPr>
              <a:t> Vähentävät kivun tunnetta; Vaikuttavat esim. seksistä, liikunnasta, musiikista tai hyvästä ruoasta saatavaan hyvänolon tunteeseen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Testosteroni:</a:t>
            </a:r>
            <a:r>
              <a:rPr lang="fi-FI" sz="1800" dirty="0">
                <a:ea typeface="+mn-lt"/>
                <a:cs typeface="+mn-lt"/>
              </a:rPr>
              <a:t> Kasvattaa luiden ja lihasten massaa sekä voimakkuutta ja kestävyyttä kaikilla sukupuolilla; Biologisilla miehillä vaikuttaa sukuelinten kehitykseen ja karvoituksen kasvuun </a:t>
            </a:r>
          </a:p>
          <a:p>
            <a:pPr>
              <a:buFont typeface="Arial" panose="020B0602020104020603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sz="1800" b="1" dirty="0">
                <a:ea typeface="+mn-lt"/>
                <a:cs typeface="+mn-lt"/>
              </a:rPr>
              <a:t>Estrogeeni:</a:t>
            </a:r>
            <a:r>
              <a:rPr lang="fi-FI" sz="1800" dirty="0">
                <a:ea typeface="+mn-lt"/>
                <a:cs typeface="+mn-lt"/>
              </a:rPr>
              <a:t> Biologisilla naisilla vaikuttaa sukupuolittuneiden kehon piirteiden kehittymiseen, kuten rintojen kasvuun tai lantion levenemiseen; Biologisilla miehillä estrogeeni vaikuttaa kantasolujen toimintaan</a:t>
            </a:r>
          </a:p>
          <a:p>
            <a:pPr>
              <a:buFont typeface="Arial" panose="020B0602020104020603" pitchFamily="34" charset="0"/>
              <a:buChar char="•"/>
            </a:pPr>
            <a:endParaRPr lang="fi-FI" sz="18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50830" y="6392772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120340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645261" cy="1499616"/>
          </a:xfrm>
        </p:spPr>
        <p:txBody>
          <a:bodyPr>
            <a:normAutofit/>
          </a:bodyPr>
          <a:lstStyle/>
          <a:p>
            <a:r>
              <a:rPr lang="fi-FI" dirty="0"/>
              <a:t>Hermosolut ja hermoverkot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81200"/>
            <a:ext cx="6816460" cy="423672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sz="1800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Hermosolu</a:t>
            </a:r>
            <a:r>
              <a:rPr lang="fi-FI" dirty="0">
                <a:ea typeface="+mn-lt"/>
                <a:cs typeface="+mn-lt"/>
              </a:rPr>
              <a:t> (neuroni): solutyyppi, joka on erikoistunut sähköiseen viestintään</a:t>
            </a:r>
            <a:endParaRPr lang="en-US" dirty="0">
              <a:ea typeface="+mn-lt"/>
              <a:cs typeface="+mn-lt"/>
            </a:endParaRPr>
          </a:p>
          <a:p>
            <a:pPr marL="264795" lvl="1">
              <a:buFont typeface="Arial,Sans-Serif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hermosolut viestivät keskenään ja lähettävät hermoimpulsseja kehon muihin soluihin </a:t>
            </a:r>
            <a:r>
              <a:rPr lang="fi-FI" sz="1800" b="1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Hermoimpulssi:</a:t>
            </a:r>
            <a:r>
              <a:rPr lang="fi-FI" dirty="0">
                <a:ea typeface="+mn-lt"/>
                <a:cs typeface="+mn-lt"/>
              </a:rPr>
              <a:t> jonkin ärsykkeen aiheuttama hermostossa etenevä sähköinen muutos</a:t>
            </a:r>
            <a:endParaRPr lang="en-US" dirty="0">
              <a:ea typeface="+mn-lt"/>
              <a:cs typeface="+mn-lt"/>
            </a:endParaRPr>
          </a:p>
          <a:p>
            <a:pPr marL="264795" lvl="1">
              <a:buFont typeface="Arial,Sans-Serif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aistielinten havaitsemat ärsykkeet muunnetaan hermoimpulsseiksi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Hermoverkko:</a:t>
            </a:r>
            <a:r>
              <a:rPr lang="fi-FI" dirty="0">
                <a:ea typeface="+mn-lt"/>
                <a:cs typeface="+mn-lt"/>
              </a:rPr>
              <a:t> useiden hermosolujen ja niiden välisten yhteyksien kokonaisuus, joka on erikoistunut johonkin toimintaan </a:t>
            </a:r>
            <a:endParaRPr lang="en-US" dirty="0">
              <a:ea typeface="+mn-lt"/>
              <a:cs typeface="+mn-lt"/>
            </a:endParaRP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hermoverkot muodostavat pohjan tiedonkäsittelylle ja käyttäytymiselle</a:t>
            </a:r>
            <a:endParaRPr lang="en-US" dirty="0">
              <a:ea typeface="+mn-lt"/>
              <a:cs typeface="+mn-lt"/>
            </a:endParaRPr>
          </a:p>
          <a:p>
            <a:pPr>
              <a:buFont typeface="Tw Cen MT" panose="020B0604020202020204" pitchFamily="34" charset="0"/>
              <a:buChar char=" 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fi-FI" sz="1800" dirty="0"/>
          </a:p>
        </p:txBody>
      </p:sp>
      <p:pic>
        <p:nvPicPr>
          <p:cNvPr id="6" name="Kuva 6" descr="Kuva, joka sisältää kohteen teksti, maalaus&#10;&#10;Kuvaus luotu automaattisesti">
            <a:extLst>
              <a:ext uri="{FF2B5EF4-FFF2-40B4-BE49-F238E27FC236}">
                <a16:creationId xmlns:a16="http://schemas.microsoft.com/office/drawing/2014/main" id="{1BCCE6D2-98C3-4E8D-8CD7-395CCD961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1" t="-643" r="59765" b="482"/>
          <a:stretch/>
        </p:blipFill>
        <p:spPr>
          <a:xfrm>
            <a:off x="8434622" y="1335799"/>
            <a:ext cx="3290510" cy="4582651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250" y="6452774"/>
            <a:ext cx="590145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/>
              <a:t>© Sanoma Pro, Tekijät ● Mieli 3 tietoa käsittelevä ihminen, Kuva: Peixabay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378" y="567385"/>
            <a:ext cx="9543482" cy="1499616"/>
          </a:xfrm>
        </p:spPr>
        <p:txBody>
          <a:bodyPr/>
          <a:lstStyle/>
          <a:p>
            <a:r>
              <a:rPr lang="fi-FI" dirty="0"/>
              <a:t>Hermosolun 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216" y="1954273"/>
            <a:ext cx="9560993" cy="4005851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Sooma</a:t>
            </a:r>
            <a:r>
              <a:rPr lang="fi-FI" sz="2400" dirty="0">
                <a:ea typeface="+mn-lt"/>
                <a:cs typeface="+mn-lt"/>
              </a:rPr>
              <a:t>: hermosolun solukeskus, jossa sijaitsee solun geneettisen aineksen eli DNA:n sisältävä tuma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Solukalvo</a:t>
            </a:r>
            <a:r>
              <a:rPr lang="fi-FI" sz="2400" dirty="0">
                <a:ea typeface="+mn-lt"/>
                <a:cs typeface="+mn-lt"/>
              </a:rPr>
              <a:t>: ympäröi hermosolua ja erottaa solun sitä ympäröivästä nesteestä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Aksoni (hermosolun viejähaarake)</a:t>
            </a:r>
            <a:r>
              <a:rPr lang="fi-FI" sz="2400" dirty="0">
                <a:ea typeface="+mn-lt"/>
                <a:cs typeface="+mn-lt"/>
              </a:rPr>
              <a:t>: haarake, jota pitkin hermosolu välittää hermoimpulsseja eteenpäin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Myeliinituppi</a:t>
            </a:r>
            <a:r>
              <a:rPr lang="fi-FI" sz="2400" dirty="0">
                <a:ea typeface="+mn-lt"/>
                <a:cs typeface="+mn-lt"/>
              </a:rPr>
              <a:t>: rasva-aineista koostuva aksonia ympäröivä eriste, jonka tarkoitus on tehostaa hermoimpulssin kulkua aksonissa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Dendriitti (hermosolun tuojahaarake)</a:t>
            </a:r>
            <a:r>
              <a:rPr lang="fi-FI" sz="2400" dirty="0">
                <a:ea typeface="+mn-lt"/>
                <a:cs typeface="+mn-lt"/>
              </a:rPr>
              <a:t>: haarake, jonka avulla hermosolu vastaanottaa tietoa muiden hermosolujen aksoneista tai muualta elimistöstä 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</a:t>
            </a:r>
            <a:r>
              <a:rPr lang="fi-FI" sz="2400" b="1" dirty="0">
                <a:ea typeface="+mn-lt"/>
                <a:cs typeface="+mn-lt"/>
              </a:rPr>
              <a:t>Synapsi</a:t>
            </a:r>
            <a:r>
              <a:rPr lang="fi-FI" sz="2400" dirty="0">
                <a:ea typeface="+mn-lt"/>
                <a:cs typeface="+mn-lt"/>
              </a:rPr>
              <a:t>: kahden hermosolun tai hermosolun ja jonkin muun elimistön rakenteen välinen liitoskohta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endParaRPr lang="fi-FI" sz="24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130631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78A787A-C72B-47D6-B1E8-9762FD27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Hermosolu</a:t>
            </a: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6DCA94FD-2798-4A33-9262-DC8AA5330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7" r="126" b="-149"/>
          <a:stretch/>
        </p:blipFill>
        <p:spPr>
          <a:xfrm>
            <a:off x="4669938" y="170330"/>
            <a:ext cx="6922654" cy="5991413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549AE8E-812F-4F4A-94F9-773C2751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250" y="6416916"/>
            <a:ext cx="5901459" cy="274320"/>
          </a:xfrm>
        </p:spPr>
        <p:txBody>
          <a:bodyPr/>
          <a:lstStyle/>
          <a:p>
            <a:pPr algn="l"/>
            <a:r>
              <a:rPr lang="fi-FI" dirty="0">
                <a:ea typeface="+mj-lt"/>
                <a:cs typeface="+mj-lt"/>
              </a:rPr>
              <a:t>© SANOMA PRO, TEKIJÄT ● MIELI 3 TIETOA KÄSITTELEVÄ IHMINEN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6DC42A3-6A2C-4A54-A1BE-9DDE02CEB45C}"/>
              </a:ext>
            </a:extLst>
          </p:cNvPr>
          <p:cNvSpPr txBox="1"/>
          <p:nvPr/>
        </p:nvSpPr>
        <p:spPr>
          <a:xfrm>
            <a:off x="711742" y="4683869"/>
            <a:ext cx="34079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Hermoverkot</a:t>
            </a:r>
            <a:r>
              <a:rPr lang="en-US" dirty="0"/>
              <a:t> yhdistyvät toisiinsa aksonikimppujen muodostamien hermoratojen kautta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283D474-9702-4A4E-B30F-CB7C1ABD7BE8}"/>
              </a:ext>
            </a:extLst>
          </p:cNvPr>
          <p:cNvSpPr txBox="1"/>
          <p:nvPr/>
        </p:nvSpPr>
        <p:spPr>
          <a:xfrm>
            <a:off x="865763" y="2600528"/>
            <a:ext cx="356194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7" name="Suora nuoliyhdysviiva 6">
            <a:extLst>
              <a:ext uri="{FF2B5EF4-FFF2-40B4-BE49-F238E27FC236}">
                <a16:creationId xmlns:a16="http://schemas.microsoft.com/office/drawing/2014/main" id="{51C4F245-7E2F-4335-9455-6F1362905FB0}"/>
              </a:ext>
            </a:extLst>
          </p:cNvPr>
          <p:cNvCxnSpPr/>
          <p:nvPr/>
        </p:nvCxnSpPr>
        <p:spPr>
          <a:xfrm>
            <a:off x="4106695" y="3077185"/>
            <a:ext cx="3597610" cy="695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uora nuoliyhdysviiva 7">
            <a:extLst>
              <a:ext uri="{FF2B5EF4-FFF2-40B4-BE49-F238E27FC236}">
                <a16:creationId xmlns:a16="http://schemas.microsoft.com/office/drawing/2014/main" id="{E2A16194-6223-42FE-8D69-1FC360C92393}"/>
              </a:ext>
            </a:extLst>
          </p:cNvPr>
          <p:cNvCxnSpPr>
            <a:cxnSpLocks/>
          </p:cNvCxnSpPr>
          <p:nvPr/>
        </p:nvCxnSpPr>
        <p:spPr>
          <a:xfrm flipV="1">
            <a:off x="4171544" y="2191963"/>
            <a:ext cx="1733143" cy="674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7C6C4177-61CC-48F8-87FD-0D231341C628}"/>
              </a:ext>
            </a:extLst>
          </p:cNvPr>
          <p:cNvCxnSpPr>
            <a:cxnSpLocks/>
          </p:cNvCxnSpPr>
          <p:nvPr/>
        </p:nvCxnSpPr>
        <p:spPr>
          <a:xfrm flipV="1">
            <a:off x="9205606" y="4664411"/>
            <a:ext cx="6485" cy="11365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6CFF3292-5E4E-44DD-B3F4-5A01B8B5BA9D}"/>
              </a:ext>
            </a:extLst>
          </p:cNvPr>
          <p:cNvCxnSpPr>
            <a:cxnSpLocks/>
          </p:cNvCxnSpPr>
          <p:nvPr/>
        </p:nvCxnSpPr>
        <p:spPr>
          <a:xfrm flipH="1" flipV="1">
            <a:off x="6546747" y="5156687"/>
            <a:ext cx="1005156" cy="11812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EBE9D34-6808-4A59-A449-5C42F4545492}"/>
              </a:ext>
            </a:extLst>
          </p:cNvPr>
          <p:cNvSpPr txBox="1"/>
          <p:nvPr/>
        </p:nvSpPr>
        <p:spPr>
          <a:xfrm>
            <a:off x="711741" y="2333017"/>
            <a:ext cx="349709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Useimmilla hermosoluilla on useita </a:t>
            </a:r>
            <a:r>
              <a:rPr lang="en-US" b="1" dirty="0">
                <a:ea typeface="+mn-lt"/>
                <a:cs typeface="+mn-lt"/>
              </a:rPr>
              <a:t>dendriittejä</a:t>
            </a:r>
            <a:r>
              <a:rPr lang="en-US" dirty="0">
                <a:ea typeface="+mn-lt"/>
                <a:cs typeface="+mn-lt"/>
              </a:rPr>
              <a:t> ja yksi </a:t>
            </a:r>
            <a:r>
              <a:rPr lang="en-US" b="1" dirty="0">
                <a:ea typeface="+mn-lt"/>
                <a:cs typeface="+mn-lt"/>
              </a:rPr>
              <a:t>pääakson</a:t>
            </a:r>
            <a:r>
              <a:rPr lang="en-US" dirty="0">
                <a:ea typeface="+mn-lt"/>
                <a:cs typeface="+mn-lt"/>
              </a:rPr>
              <a:t>i, joka on dendrittejä paksumpi ja pidempi </a:t>
            </a:r>
            <a:endParaRPr lang="en-US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2397579-FA53-4080-AABA-A516CA8EA820}"/>
              </a:ext>
            </a:extLst>
          </p:cNvPr>
          <p:cNvSpPr txBox="1"/>
          <p:nvPr/>
        </p:nvSpPr>
        <p:spPr>
          <a:xfrm>
            <a:off x="7522851" y="5741659"/>
            <a:ext cx="3839956" cy="9319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Hermosolujen </a:t>
            </a:r>
            <a:r>
              <a:rPr lang="en-US" b="1" dirty="0">
                <a:ea typeface="+mn-lt"/>
                <a:cs typeface="+mn-lt"/>
              </a:rPr>
              <a:t>hermopäätteet</a:t>
            </a:r>
            <a:r>
              <a:rPr lang="en-US" dirty="0">
                <a:ea typeface="+mn-lt"/>
                <a:cs typeface="+mn-lt"/>
              </a:rPr>
              <a:t> muodostavat </a:t>
            </a:r>
            <a:r>
              <a:rPr lang="en-US" b="1" dirty="0">
                <a:ea typeface="+mn-lt"/>
                <a:cs typeface="+mn-lt"/>
              </a:rPr>
              <a:t>liitoksia</a:t>
            </a:r>
            <a:r>
              <a:rPr lang="en-US" dirty="0">
                <a:ea typeface="+mn-lt"/>
                <a:cs typeface="+mn-lt"/>
              </a:rPr>
              <a:t> lihasten tai toisten hermosolujen dendriittien kanssa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8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1F6ED2-FF38-40AB-91A7-6FCA6C109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Synapsin rakenne </a:t>
            </a:r>
            <a:br>
              <a:rPr lang="fi-FI" dirty="0"/>
            </a:br>
            <a:r>
              <a:rPr lang="fi-FI" dirty="0"/>
              <a:t>ja toiminta </a:t>
            </a:r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id="{D3D25671-29AA-4A96-B5E4-6BD0298B4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696" b="-223"/>
          <a:stretch/>
        </p:blipFill>
        <p:spPr>
          <a:xfrm>
            <a:off x="5383104" y="3052"/>
            <a:ext cx="5888266" cy="6685417"/>
          </a:xfr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2A4CA97-CAF4-4BD0-BF7E-780F03F8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250" y="6398986"/>
            <a:ext cx="5901459" cy="274320"/>
          </a:xfrm>
        </p:spPr>
        <p:txBody>
          <a:bodyPr/>
          <a:lstStyle/>
          <a:p>
            <a:pPr algn="l"/>
            <a:r>
              <a:rPr lang="fi-FI" dirty="0">
                <a:ea typeface="+mj-lt"/>
                <a:cs typeface="+mj-lt"/>
              </a:rPr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358310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591" y="551172"/>
            <a:ext cx="5806440" cy="1499616"/>
          </a:xfrm>
        </p:spPr>
        <p:txBody>
          <a:bodyPr/>
          <a:lstStyle/>
          <a:p>
            <a:r>
              <a:rPr lang="fi-FI" dirty="0"/>
              <a:t>Hermoimpulssi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15" y="2140530"/>
            <a:ext cx="8961122" cy="3973425"/>
          </a:xfrm>
        </p:spPr>
        <p:txBody>
          <a:bodyPr vert="horz" lIns="45720" tIns="45720" rIns="4572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1. </a:t>
            </a:r>
            <a:r>
              <a:rPr lang="fi-FI" sz="2000" b="1" dirty="0">
                <a:ea typeface="+mn-lt"/>
                <a:cs typeface="+mn-lt"/>
              </a:rPr>
              <a:t>Sähköinen hermoimpulssi</a:t>
            </a:r>
            <a:r>
              <a:rPr lang="fi-FI" sz="2000" dirty="0">
                <a:ea typeface="+mn-lt"/>
                <a:cs typeface="+mn-lt"/>
              </a:rPr>
              <a:t> kulkee aksonin päähän  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2. Päätehaarakkeen </a:t>
            </a:r>
            <a:r>
              <a:rPr lang="fi-FI" sz="2000" b="1" dirty="0">
                <a:ea typeface="+mn-lt"/>
                <a:cs typeface="+mn-lt"/>
              </a:rPr>
              <a:t>synapsiin</a:t>
            </a:r>
            <a:r>
              <a:rPr lang="fi-FI" sz="2000" dirty="0">
                <a:ea typeface="+mn-lt"/>
                <a:cs typeface="+mn-lt"/>
              </a:rPr>
              <a:t> saapuva hermoimpulssi aktivoi välittäjäainerakkulan, joka päästää </a:t>
            </a:r>
            <a:r>
              <a:rPr lang="fi-FI" sz="2000" b="1" dirty="0">
                <a:ea typeface="+mn-lt"/>
                <a:cs typeface="+mn-lt"/>
              </a:rPr>
              <a:t>kemiallista välittäjäainetta</a:t>
            </a:r>
            <a:r>
              <a:rPr lang="fi-FI" sz="2000" dirty="0">
                <a:ea typeface="+mn-lt"/>
                <a:cs typeface="+mn-lt"/>
              </a:rPr>
              <a:t> kahden hermosolun välissä olevaan synapsirakoon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3. Välittäjäaineet kulkevat synapsiraon yli ja sitoutuvat vastaanottavan hermosolun dendriitin </a:t>
            </a:r>
            <a:r>
              <a:rPr lang="fi-FI" sz="2000" b="1" dirty="0">
                <a:ea typeface="+mn-lt"/>
                <a:cs typeface="+mn-lt"/>
              </a:rPr>
              <a:t>reseptoreihin</a:t>
            </a:r>
            <a:r>
              <a:rPr lang="fi-FI" sz="2000" dirty="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4. </a:t>
            </a:r>
            <a:r>
              <a:rPr lang="fi-FI" sz="2000" b="1" dirty="0">
                <a:ea typeface="+mn-lt"/>
                <a:cs typeface="+mn-lt"/>
              </a:rPr>
              <a:t>Kiihdyttävät</a:t>
            </a:r>
            <a:r>
              <a:rPr lang="fi-FI" sz="2000" dirty="0">
                <a:ea typeface="+mn-lt"/>
                <a:cs typeface="+mn-lt"/>
              </a:rPr>
              <a:t> välittäjäaineet lisäävät hermoimpulssin laukaisemisen todennäköisyyttä seuraavassa hermosolussa, </a:t>
            </a:r>
            <a:r>
              <a:rPr lang="fi-FI" sz="2000" b="1" dirty="0">
                <a:ea typeface="+mn-lt"/>
                <a:cs typeface="+mn-lt"/>
              </a:rPr>
              <a:t>estävät</a:t>
            </a:r>
            <a:r>
              <a:rPr lang="fi-FI" sz="2000" dirty="0">
                <a:ea typeface="+mn-lt"/>
                <a:cs typeface="+mn-lt"/>
              </a:rPr>
              <a:t> välittäjäaineet vähentävät 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5. </a:t>
            </a:r>
            <a:r>
              <a:rPr lang="fi-FI" sz="2000" b="1" dirty="0">
                <a:ea typeface="+mn-lt"/>
                <a:cs typeface="+mn-lt"/>
              </a:rPr>
              <a:t>Kaikki tai ei mitään- periaate</a:t>
            </a:r>
            <a:r>
              <a:rPr lang="fi-FI" sz="2000" dirty="0">
                <a:ea typeface="+mn-lt"/>
                <a:cs typeface="+mn-lt"/>
              </a:rPr>
              <a:t>: hermoimpulssi laukeaa, jos soluun saapuvien kiihdyttävien ja estävien vaikutusten summa ylittää laukeamiskynnyksen</a:t>
            </a:r>
            <a:endParaRPr lang="fi-FI" sz="2000" dirty="0"/>
          </a:p>
          <a:p>
            <a:pPr marL="264795" lvl="1">
              <a:buNone/>
            </a:pPr>
            <a:endParaRPr lang="fi-FI" sz="1900" dirty="0">
              <a:ea typeface="+mn-lt"/>
              <a:cs typeface="+mn-lt"/>
            </a:endParaRPr>
          </a:p>
          <a:p>
            <a:pPr marL="264795" lvl="1">
              <a:buNone/>
            </a:pPr>
            <a:r>
              <a:rPr lang="fi-FI" sz="1900" dirty="0">
                <a:ea typeface="+mn-lt"/>
                <a:cs typeface="+mn-lt"/>
              </a:rPr>
              <a:t>→ Siihen, tuottaako hermosolu hermoimpulssin, vaikuttavat 1) kiihdyttävät ja estävät yhteydet sekä 2) kuinka usein tai kuinka monesta hermosolusta hermoimpulsseja saapuu</a:t>
            </a:r>
            <a:endParaRPr lang="fi-FI" dirty="0"/>
          </a:p>
          <a:p>
            <a:pPr marL="0" indent="0">
              <a:buNone/>
            </a:pPr>
            <a:endParaRPr lang="fi-FI" sz="2000" dirty="0"/>
          </a:p>
          <a:p>
            <a:pPr>
              <a:buFont typeface="Arial" panose="020B0602020104020603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7625" y="6437827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3 tietoa käsittelevä ihminen, Kuvat: Pixabay</a:t>
            </a:r>
            <a:endParaRPr lang="en-US" dirty="0"/>
          </a:p>
        </p:txBody>
      </p:sp>
      <p:pic>
        <p:nvPicPr>
          <p:cNvPr id="6" name="Kuva 6" descr="Kuva, joka sisältää kohteen nuoli&#10;&#10;Kuvaus luotu automaattisesti">
            <a:extLst>
              <a:ext uri="{FF2B5EF4-FFF2-40B4-BE49-F238E27FC236}">
                <a16:creationId xmlns:a16="http://schemas.microsoft.com/office/drawing/2014/main" id="{A694262F-2107-415C-A9EB-3D0DA0463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00000">
            <a:off x="7544865" y="791570"/>
            <a:ext cx="4028585" cy="2014291"/>
          </a:xfrm>
          <a:prstGeom prst="rect">
            <a:avLst/>
          </a:prstGeom>
        </p:spPr>
      </p:pic>
      <p:pic>
        <p:nvPicPr>
          <p:cNvPr id="7" name="Kuva 7">
            <a:extLst>
              <a:ext uri="{FF2B5EF4-FFF2-40B4-BE49-F238E27FC236}">
                <a16:creationId xmlns:a16="http://schemas.microsoft.com/office/drawing/2014/main" id="{538285AC-FE82-4069-A702-018850FDE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747" y="2894239"/>
            <a:ext cx="2286000" cy="22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9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9627246" cy="1499616"/>
          </a:xfrm>
        </p:spPr>
        <p:txBody>
          <a:bodyPr>
            <a:normAutofit/>
          </a:bodyPr>
          <a:lstStyle/>
          <a:p>
            <a:r>
              <a:rPr lang="fi-FI" sz="4800" dirty="0"/>
              <a:t>Ajallinen ja paikallinen summautuminen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469" y="2182091"/>
            <a:ext cx="5641888" cy="3931920"/>
          </a:xfrm>
        </p:spPr>
        <p:txBody>
          <a:bodyPr vert="horz" lIns="45720" tIns="45720" rIns="45720" bIns="45720" rtlCol="0" anchor="t">
            <a:normAutofit/>
          </a:bodyPr>
          <a:lstStyle/>
          <a:p>
            <a:pPr marL="264795" lvl="1">
              <a:buSzPct val="100000"/>
              <a:buFont typeface="Wingdings 3" panose="020B0602020104020603" pitchFamily="34" charset="0"/>
              <a:buChar char=""/>
            </a:pPr>
            <a:r>
              <a:rPr lang="fi-FI" sz="2000" dirty="0">
                <a:ea typeface="+mn-lt"/>
                <a:cs typeface="+mn-lt"/>
              </a:rPr>
              <a:t>Muilta hermosoluilta tulevat viestit </a:t>
            </a:r>
            <a:r>
              <a:rPr lang="fi-FI" sz="2000" b="1" dirty="0">
                <a:ea typeface="+mn-lt"/>
                <a:cs typeface="+mn-lt"/>
              </a:rPr>
              <a:t>summataan</a:t>
            </a:r>
            <a:r>
              <a:rPr lang="fi-FI" sz="2000" dirty="0">
                <a:ea typeface="+mn-lt"/>
                <a:cs typeface="+mn-lt"/>
              </a:rPr>
              <a:t> solukeskuksessa (soomassa)</a:t>
            </a:r>
            <a:endParaRPr lang="en-US" sz="2000" dirty="0">
              <a:ea typeface="+mn-lt"/>
              <a:cs typeface="+mn-lt"/>
            </a:endParaRPr>
          </a:p>
          <a:p>
            <a:pPr marL="264795" lvl="1">
              <a:buSzPct val="100000"/>
              <a:buFont typeface="Wingdings 3" panose="020B0602020104020603" pitchFamily="34" charset="0"/>
              <a:buChar char=""/>
            </a:pPr>
            <a:r>
              <a:rPr lang="fi-FI" sz="2000" b="1" dirty="0">
                <a:ea typeface="+mn-lt"/>
                <a:cs typeface="+mn-lt"/>
              </a:rPr>
              <a:t>Paikallinen summautuminen:</a:t>
            </a:r>
            <a:r>
              <a:rPr lang="fi-FI" sz="2000" dirty="0">
                <a:ea typeface="+mn-lt"/>
                <a:cs typeface="+mn-lt"/>
              </a:rPr>
              <a:t> eri synapsien vaikutukset summautuvat</a:t>
            </a:r>
            <a:endParaRPr lang="en-US" sz="2000" dirty="0">
              <a:ea typeface="+mn-lt"/>
              <a:cs typeface="+mn-lt"/>
            </a:endParaRPr>
          </a:p>
          <a:p>
            <a:pPr marL="264795" lvl="1">
              <a:buSzPct val="100000"/>
              <a:buFont typeface="Wingdings 3" panose="020B0602020104020603" pitchFamily="34" charset="0"/>
              <a:buChar char=""/>
            </a:pPr>
            <a:r>
              <a:rPr lang="fi-FI" sz="2000" b="1" dirty="0"/>
              <a:t>Ajallinen summautuminen:</a:t>
            </a:r>
            <a:r>
              <a:rPr lang="fi-FI" sz="2000" dirty="0"/>
              <a:t> dendriittiin saapuvat, nopeasti toisiaan seuraavat hermoimpulssit summautuvat </a:t>
            </a:r>
          </a:p>
          <a:p>
            <a:pPr marL="264795" lvl="1">
              <a:buSzPct val="100000"/>
              <a:buFont typeface="Wingdings 3" panose="020B0602020104020603" pitchFamily="34" charset="0"/>
              <a:buChar char=""/>
            </a:pPr>
            <a:endParaRPr lang="fi-FI" sz="2200" dirty="0"/>
          </a:p>
          <a:p>
            <a:pPr marL="264795" lvl="1">
              <a:buSzPct val="100000"/>
              <a:buFont typeface="Wingdings 3" panose="020B0602020104020603" pitchFamily="34" charset="0"/>
              <a:buChar char=""/>
            </a:pPr>
            <a:r>
              <a:rPr lang="fi-FI" sz="2000" dirty="0">
                <a:ea typeface="+mn-lt"/>
                <a:cs typeface="+mn-lt"/>
              </a:rPr>
              <a:t>Kiihdyttävät ja estävät synapsit, summautuminen sekä laukeamiskynnys ovat elintärkeitä ihmisen toiminnalle</a:t>
            </a:r>
          </a:p>
          <a:p>
            <a:pPr marL="447675" lvl="2" indent="0">
              <a:buSzPct val="100000"/>
              <a:buFont typeface="Wingdings 3" panose="020B0602020104020603" pitchFamily="34" charset="0"/>
              <a:buChar char=""/>
            </a:pPr>
            <a:r>
              <a:rPr lang="fi-FI" sz="1800" dirty="0"/>
              <a:t> merkityksellisen tiedon erottelu merkityksettömästä</a:t>
            </a:r>
          </a:p>
        </p:txBody>
      </p:sp>
      <p:pic>
        <p:nvPicPr>
          <p:cNvPr id="6" name="Kuva 6">
            <a:extLst>
              <a:ext uri="{FF2B5EF4-FFF2-40B4-BE49-F238E27FC236}">
                <a16:creationId xmlns:a16="http://schemas.microsoft.com/office/drawing/2014/main" id="{C34742C1-8423-4F9F-BC90-8913E69F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65" y="2308171"/>
            <a:ext cx="5109558" cy="34625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0932" y="6453386"/>
            <a:ext cx="5901459" cy="27432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i-FI" dirty="0"/>
              <a:t>© Sanoma Pro, Tekijät ● Mieli 3 tietoa käsittelevä ihminen,</a:t>
            </a:r>
          </a:p>
        </p:txBody>
      </p:sp>
    </p:spTree>
    <p:extLst>
      <p:ext uri="{BB962C8B-B14F-4D97-AF65-F5344CB8AC3E}">
        <p14:creationId xmlns:p14="http://schemas.microsoft.com/office/powerpoint/2010/main" val="4269276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73784B-AC76-4BAD-93AF-C72D0EDFD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välittäjäaineet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1DCF04-0C7C-44FC-8246-FC8D736B1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uva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96C34E81-61B7-41CA-8147-F7B3F2765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984" y="1593178"/>
            <a:ext cx="6896936" cy="3672619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cap="all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t>© Sanoma Pro, Tekijät ● Mieli 3 tietoa käsittelevä ihminen</a:t>
            </a:r>
          </a:p>
        </p:txBody>
      </p:sp>
    </p:spTree>
    <p:extLst>
      <p:ext uri="{BB962C8B-B14F-4D97-AF65-F5344CB8AC3E}">
        <p14:creationId xmlns:p14="http://schemas.microsoft.com/office/powerpoint/2010/main" val="400542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HERMOVERKOT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6841"/>
            <a:ext cx="682881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Hermoverkko: </a:t>
            </a:r>
            <a:r>
              <a:rPr lang="fi-FI" dirty="0">
                <a:ea typeface="+mn-lt"/>
                <a:cs typeface="+mn-lt"/>
              </a:rPr>
              <a:t>useiden hermosolujen ja niiden välisten yhteyksien kokonaisuus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Koostuvat hermosoluista, jotka yhteydessä toisiinsa synapsien välityksellä</a:t>
            </a: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hermosolu voi kuulua useaan eri hermoverkkoon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Erikoistuminen:</a:t>
            </a:r>
            <a:r>
              <a:rPr lang="fi-FI" dirty="0">
                <a:ea typeface="+mn-lt"/>
                <a:cs typeface="+mn-lt"/>
              </a:rPr>
              <a:t> hermoverkko käsittelee juuri tietynlaista tietoa</a:t>
            </a:r>
            <a:endParaRPr lang="fi-FI" dirty="0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näköjärjestelmän hermoverkot erikoistuneet havaitsemaan näkökentässä olevien asioiden ja esineiden rajat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endParaRPr lang="fi-FI" dirty="0">
              <a:ea typeface="+mn-lt"/>
              <a:cs typeface="+mn-lt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1671" y="6453386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3 tietoa käsittelevä ihminen, Kuva: Pixabay</a:t>
            </a:r>
            <a:endParaRPr lang="en-US" dirty="0"/>
          </a:p>
        </p:txBody>
      </p:sp>
      <p:pic>
        <p:nvPicPr>
          <p:cNvPr id="6" name="Kuva 6" descr="Kuva, joka sisältää kohteen kissa&#10;&#10;Kuvaus luotu automaattisesti">
            <a:extLst>
              <a:ext uri="{FF2B5EF4-FFF2-40B4-BE49-F238E27FC236}">
                <a16:creationId xmlns:a16="http://schemas.microsoft.com/office/drawing/2014/main" id="{A1562948-FB89-4177-9C21-997B51DF82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4" r="23310" b="-1"/>
          <a:stretch/>
        </p:blipFill>
        <p:spPr>
          <a:xfrm>
            <a:off x="8193038" y="943850"/>
            <a:ext cx="3635279" cy="536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25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0" ma:contentTypeDescription="Create a new document." ma:contentTypeScope="" ma:versionID="26dc4615e67a8739360fbd9cd42cef70">
  <xsd:schema xmlns:xsd="http://www.w3.org/2001/XMLSchema" xmlns:xs="http://www.w3.org/2001/XMLSchema" xmlns:p="http://schemas.microsoft.com/office/2006/metadata/properties" xmlns:ns2="42116817-7e29-4aa7-b7a6-c483eebecbb8" xmlns:ns3="807aa635-cdf8-4f87-acc5-eeaafee58acb" targetNamespace="http://schemas.microsoft.com/office/2006/metadata/properties" ma:root="true" ma:fieldsID="6387b232793b1c922b532bf527a3edad" ns2:_="" ns3:_="">
    <xsd:import namespace="42116817-7e29-4aa7-b7a6-c483eebecbb8"/>
    <xsd:import namespace="807aa635-cdf8-4f87-acc5-eeaafee58a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045F31-C012-40D3-9DF5-D95AA6698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AACAE-6EB8-45E6-9D80-77184C5DED6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13341</TotalTime>
  <Words>820</Words>
  <Application>Microsoft Office PowerPoint</Application>
  <PresentationFormat>Laajakuva</PresentationFormat>
  <Paragraphs>75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Arial,Sans-Serif</vt:lpstr>
      <vt:lpstr>Calibri</vt:lpstr>
      <vt:lpstr>Tw Cen MT</vt:lpstr>
      <vt:lpstr>Tw Cen MT Condensed</vt:lpstr>
      <vt:lpstr>Wingdings 3</vt:lpstr>
      <vt:lpstr>Integraali</vt:lpstr>
      <vt:lpstr>3. Hermoston toiminta ja viestintä</vt:lpstr>
      <vt:lpstr>Hermosolut ja hermoverkot</vt:lpstr>
      <vt:lpstr>Hermosolun rakenne</vt:lpstr>
      <vt:lpstr>Hermosolu</vt:lpstr>
      <vt:lpstr>Synapsin rakenne  ja toiminta </vt:lpstr>
      <vt:lpstr>Hermoimpulssi</vt:lpstr>
      <vt:lpstr>Ajallinen ja paikallinen summautuminen</vt:lpstr>
      <vt:lpstr>välittäjäaineet</vt:lpstr>
      <vt:lpstr>HERMOVERKOT</vt:lpstr>
      <vt:lpstr>Hermoston plastisuus</vt:lpstr>
      <vt:lpstr>PowerPoint-esitys</vt:lpstr>
      <vt:lpstr>hormonit</vt:lpstr>
      <vt:lpstr>Yleisiä psyykkiseen toimintaan vaikuttavia hormoneja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/>
  <cp:lastModifiedBy>Joni Leivo</cp:lastModifiedBy>
  <cp:revision>1491</cp:revision>
  <dcterms:created xsi:type="dcterms:W3CDTF">2021-05-18T05:21:46Z</dcterms:created>
  <dcterms:modified xsi:type="dcterms:W3CDTF">2023-04-20T06:20:46Z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