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7" r:id="rId2"/>
    <p:sldId id="258" r:id="rId3"/>
    <p:sldId id="272" r:id="rId4"/>
    <p:sldId id="259" r:id="rId5"/>
    <p:sldId id="260" r:id="rId6"/>
    <p:sldId id="267" r:id="rId7"/>
    <p:sldId id="273" r:id="rId8"/>
    <p:sldId id="265" r:id="rId9"/>
    <p:sldId id="274" r:id="rId10"/>
    <p:sldId id="269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 snapToObjects="1">
      <p:cViewPr varScale="1">
        <p:scale>
          <a:sx n="83" d="100"/>
          <a:sy n="83" d="100"/>
        </p:scale>
        <p:origin x="8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DF68E2-58F2-4D09-BE8B-E3BD0653305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03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D6473-DF6D-4702-B328-E0DD40540A4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78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58752"/>
            <a:ext cx="2057400" cy="59721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8752"/>
            <a:ext cx="6019800" cy="59721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F7E3A-B166-407D-9866-32884E7D5B37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49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4952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48472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FC5F6-F338-4AE4-BB23-26385BCFC42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93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BB0C4-6273-4C6E-B9BD-2EDC30F1CD52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0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B4D41-86C1-4908-B66A-0B50CEB3BF2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5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26E2C-56C1-4E0D-A793-0088A7FDD37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1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9B41-D8B5-4052-B551-9B5525EAA8B6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4136C-8742-45B2-AF27-D93DF72833A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22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BBEA6-7C60-4B02-AE87-00D78D8422AF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1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AD897-D46E-4AD2-BD9B-49DD3E64087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3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84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8673" y="1830515"/>
            <a:ext cx="7543800" cy="35661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altLang="fi-FI" dirty="0">
                <a:ea typeface="+mj-ea"/>
              </a:rPr>
              <a:t>LI4</a:t>
            </a:r>
            <a:br>
              <a:rPr lang="fi-FI" altLang="fi-FI" dirty="0">
                <a:ea typeface="+mj-ea"/>
              </a:rPr>
            </a:br>
            <a:r>
              <a:rPr lang="fi-FI" altLang="fi-FI" dirty="0"/>
              <a:t>Yhdessä liikkuen</a:t>
            </a:r>
            <a:br>
              <a:rPr lang="fi-FI" altLang="fi-FI" dirty="0"/>
            </a:br>
            <a:br>
              <a:rPr lang="fi-FI" altLang="fi-FI" dirty="0"/>
            </a:br>
            <a:r>
              <a:rPr lang="fi-FI" altLang="fi-FI" dirty="0"/>
              <a:t>opintojakson</a:t>
            </a:r>
            <a:r>
              <a:rPr lang="fi-FI" altLang="fi-FI" dirty="0">
                <a:ea typeface="+mj-ea"/>
              </a:rPr>
              <a:t> arviointi</a:t>
            </a:r>
          </a:p>
        </p:txBody>
      </p:sp>
    </p:spTree>
    <p:extLst>
      <p:ext uri="{BB962C8B-B14F-4D97-AF65-F5344CB8AC3E}">
        <p14:creationId xmlns:p14="http://schemas.microsoft.com/office/powerpoint/2010/main" val="11668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7C40A-955C-DB2A-EFE5-CECBF6DB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108D-38D9-4E9F-DE42-A8562BC0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Opintojakson tavoitteet, sisältö ja arviointi käyty yhteisesti läpi ensimmäisellä oppitunnilla.</a:t>
            </a:r>
          </a:p>
          <a:p>
            <a:r>
              <a:rPr lang="fi-FI" dirty="0"/>
              <a:t>Opetuksessa käytetään soveltuvin osin lyhyitä sanallisia ohjeita, näyttöjä ja kuvamateriaalia.</a:t>
            </a:r>
          </a:p>
          <a:p>
            <a:r>
              <a:rPr lang="fi-FI" dirty="0"/>
              <a:t>Opiskelijan yksilöllinen ohjaus tunnilla.</a:t>
            </a:r>
          </a:p>
          <a:p>
            <a:r>
              <a:rPr lang="fi-FI" dirty="0"/>
              <a:t>Eriytetty ja yksilöity suoritusmahdollisuus oppitunnin tehtävissä.</a:t>
            </a:r>
          </a:p>
          <a:p>
            <a:r>
              <a:rPr lang="fi-FI" dirty="0"/>
              <a:t>Arviointia toteutetaan tarvittaessa esim. terveydellisistä syistä soveltaen</a:t>
            </a:r>
          </a:p>
          <a:p>
            <a:r>
              <a:rPr lang="fi-FI" dirty="0"/>
              <a:t>Opiskelijalla on mahdollisuus tukiopetukseen.</a:t>
            </a:r>
          </a:p>
          <a:p>
            <a:r>
              <a:rPr lang="fi-FI" dirty="0"/>
              <a:t>Poissaolojen korvaus tapahtuu koeviikon korvauskerroilla.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152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306606"/>
            <a:ext cx="7543800" cy="1450757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altLang="fi-FI" sz="4000" dirty="0"/>
              <a:t>LI4 – Yhdessä liikkuen -opintojakson</a:t>
            </a:r>
            <a:r>
              <a:rPr lang="fi-FI" altLang="fi-FI" sz="4000" dirty="0">
                <a:ea typeface="+mj-ea"/>
              </a:rPr>
              <a:t> numeerinen arviointi koostuu kahdesta osa-alueesta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743200"/>
            <a:ext cx="8229600" cy="2943225"/>
          </a:xfrm>
        </p:spPr>
        <p:txBody>
          <a:bodyPr>
            <a:noAutofit/>
          </a:bodyPr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Liikuntakykyisyys opintojaksolla läpikäydyissä lajeissa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Tuntitoiminta: liikunta-aktiivisuus, -asenne ja yhteistyötaidot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sz="3200" dirty="0"/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fi-FI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294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1" y="1314451"/>
            <a:ext cx="7773339" cy="666440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1" y="1975772"/>
            <a:ext cx="2474232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5331" y="2527386"/>
            <a:ext cx="2474232" cy="2673264"/>
          </a:xfrm>
        </p:spPr>
        <p:txBody>
          <a:bodyPr>
            <a:normAutofit/>
          </a:bodyPr>
          <a:lstStyle/>
          <a:p>
            <a:r>
              <a:rPr lang="fi-FI" b="1" dirty="0">
                <a:effectLst/>
                <a:ea typeface="+mn-lt"/>
                <a:cs typeface="+mn-lt"/>
              </a:rPr>
              <a:t>Staattinen ja dynaaminen tasapaino: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Pystyasennot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 pää alaspäin asennot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pyöriminen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heiluminen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pysähtyminen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väistäminen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koukistaminen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ojentaminen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kieriminen</a:t>
            </a:r>
            <a:r>
              <a:rPr lang="fi-FI" b="1" dirty="0">
                <a:ea typeface="+mn-lt"/>
                <a:cs typeface="+mn-lt"/>
              </a:rPr>
              <a:t> </a:t>
            </a:r>
            <a:endParaRPr lang="fi-FI" b="1" dirty="0"/>
          </a:p>
          <a:p>
            <a:pPr marL="214313" indent="-214313">
              <a:buChar char="•"/>
            </a:pP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30762" y="1984302"/>
            <a:ext cx="2468641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331012" y="2527386"/>
            <a:ext cx="2477513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käveleminen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juokseminen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loikkiminen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rytmissä hyppiminen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hyppeleminen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kiipeileminen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laukkaaminen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liukuminen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kinkkaaminen</a:t>
            </a:r>
            <a:r>
              <a:rPr lang="fi-FI" b="1" dirty="0">
                <a:ea typeface="+mn-lt"/>
                <a:cs typeface="+mn-lt"/>
              </a:rPr>
              <a:t> </a:t>
            </a:r>
            <a:endParaRPr lang="fi-FI" b="1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79974" y="1975772"/>
            <a:ext cx="2478696" cy="602794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979974" y="2527386"/>
            <a:ext cx="2478696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vierittäminen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heittäminen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potkiminen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työntäminen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lyöminen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pomputtaminen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kiinniottaminen</a:t>
            </a:r>
            <a:endParaRPr lang="fi-FI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422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Liikuntakykyisyys</a:t>
            </a:r>
            <a:endParaRPr lang="fi-FI" dirty="0">
              <a:ea typeface="+mj-ea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Liikuntakykyisyyden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liikuntakykyisyyttä liikuntakurssin aikana läpikäydyissä lajeissa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Taitotason arviointina toimii lajitaitojen keskiarvo.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68" name="Taulukko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867174"/>
              </p:ext>
            </p:extLst>
          </p:nvPr>
        </p:nvGraphicFramePr>
        <p:xfrm>
          <a:off x="685800" y="3816557"/>
          <a:ext cx="8001000" cy="1857375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salibandy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pesäpallo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jalkapallo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uinti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jääpelit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yleisurheilu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suunnistus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keskiarvo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8.5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7,82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7,68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6,64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98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4"/>
            <a:ext cx="8229600" cy="5780089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 Arvosanan, erinomainen (10),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taitotaso on erinomainen ja osoittaa huippuosaamista.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/>
              <a:t> </a:t>
            </a:r>
            <a:r>
              <a:rPr lang="fi-FI" sz="2200" dirty="0">
                <a:effectLst/>
              </a:rPr>
              <a:t>S</a:t>
            </a:r>
            <a:r>
              <a:rPr lang="fi-FI" sz="2200" dirty="0">
                <a:effectLst/>
                <a:ea typeface="+mn-ea"/>
              </a:rPr>
              <a:t>uorituksesta on nähtävissä liikkeiden helppous, sujuvuus, taloudellisuus, tehokkuus sekä liikkeiden saumaton liittyminen toisiinsa.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 osaa soveltaa liikesuorituksia tarkoituksenmukaisella tavalla. Opiskelija on aloitteellinen ja pystyy löytämään omaperäisiä ja oikeita ratkaisuja erilaisissa olosuhteissa ja tilanteissa.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Opiskelijalla on runsas ja monipuolinen liikevalikoima ja suorituksessa on vain vähäisiä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i-FI" sz="2200" dirty="0">
                <a:effectLst/>
                <a:ea typeface="+mn-ea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hyvä (8), kriteerit</a:t>
            </a: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200" b="1" dirty="0">
                <a:effectLst/>
                <a:ea typeface="+mn-ea"/>
              </a:rPr>
              <a:t> </a:t>
            </a: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taitotaso on hyvä.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Yksittäiset liikesuoritukset ovat sujuvia, mutta liikkeiden yhdistelyssä ja kyvyssä soveltaa niitä eri tilanteissa on puutteita. Opiskelija hallitsee lajin perustaidot hyvin.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Vaativammissa ja vaikeammissa liikesuorituksissa esiintyy puutteellisuuksia tai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kohtalainen (6),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tekninen taitotaso on kohtalainen,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Suoritustavassa on puutteita tai taitotaso on vielä suppea.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Opiskelijan perustaidoissa on runsaasti puutteita ja virheitä, mutta takaa lajin perustasolla vielä turvallisen suorituksen.</a:t>
            </a:r>
            <a:endParaRPr lang="fi-FI" sz="14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1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6391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9938" y="371476"/>
            <a:ext cx="8374062" cy="137160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fi-FI" sz="4000" dirty="0">
                <a:ea typeface="+mj-ea"/>
              </a:rPr>
              <a:t>Tuntitoiminta: liikunta-aktiivisuus,   -asenne ja yhteistyötaidot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928938"/>
            <a:ext cx="8229600" cy="3200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Liikunta-aktiivisuuden, -asenteen ja yhteistyötaitojen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liikunta-aktiivisuutta, -asennetta ja yhteistyötaitoja liikuntatuntien aikana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Myöhästelyt, puutteelliset varusteet ja selvittämättömät poissaolot vaikuttavat erittäin negatiivisesti arviointiin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Tuntitoiminnan arviointina toimii tuntitoimintaa kuvaavien numeroiden keskiarvo. 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Esimerkki:</a:t>
            </a:r>
            <a:r>
              <a:rPr lang="fi-FI" sz="1800" dirty="0">
                <a:ea typeface="+mn-ea"/>
              </a:rPr>
              <a:t> 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>
                <a:effectLst/>
              </a:rPr>
              <a:t>Aktiivisuus 	7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>
                <a:effectLst/>
              </a:rPr>
              <a:t>Asenne 		8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>
                <a:effectLst/>
              </a:rPr>
              <a:t>Yhteistyöhalukkuus ja  -kyvykkyys	8	</a:t>
            </a:r>
          </a:p>
          <a:p>
            <a:pPr marL="2057400" lvl="6" indent="0">
              <a:buNone/>
              <a:defRPr/>
            </a:pPr>
            <a:r>
              <a:rPr lang="fi-FI" sz="1200" b="1" dirty="0">
                <a:effectLst/>
              </a:rPr>
              <a:t>             KA 7,8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b="1" dirty="0">
              <a:effectLst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dirty="0">
              <a:ea typeface="+mn-ea"/>
            </a:endParaRPr>
          </a:p>
        </p:txBody>
      </p:sp>
      <p:sp>
        <p:nvSpPr>
          <p:cNvPr id="2" name="Nuoli oikealle 1"/>
          <p:cNvSpPr/>
          <p:nvPr/>
        </p:nvSpPr>
        <p:spPr>
          <a:xfrm>
            <a:off x="2818325" y="5900738"/>
            <a:ext cx="300037" cy="1714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47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03333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/>
              <a:t>Tuntitoiminnan arvioinnin kriteerit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95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Mukanaolo opetustilanteessa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aktiivista, osallistuvaa ja aloitteellista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 	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  	useimmiten 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  	taipumusta passiivisuuteen ja vetäytymiseen, osallistuminen on muodollisesti halutonta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  	passiivista ja vetäytyvää, vaikeuttaa omalla toiminnallaan toisten harjoittelua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Asennoituminen opiskeluun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erittäin myönteinen: opiskelija järjestelee, valmistelee, hoitaa erittäin hyvin lupaamansa asiat ja kantaa vastuuta 	omasta tekemisestään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	myönteinen: opiskelija yleensä selvittää asiansa hyvissä ajoin, valmistelee ajoittain ja kantaa vastuuta omasta 	tekemistään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	melko myönteinen: opiskelija kantaa vastuuta muistutettaessa, noudattaa määräaikoja, tekee järjestelyjä ja valmisteluja 	pyydettäessä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	jossain määrin kielteinen: opiskelija unohtelee yhteisiä sopimuksia ja määräaikojen noudattamisessa on toivomisen 	varaa, ei ota vastatakseen mistään vapaaehtoisesti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	kielteinen: opiskelija ei noudata yhteisiä sopimuksia ja määräaikoja, odottaa valmista, ei järjestele, ei kanna vastuuta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 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Yhteistyöhalukkuus ja –kyvykkyys</a:t>
            </a:r>
            <a:endParaRPr lang="fi-FI" sz="1000" dirty="0"/>
          </a:p>
          <a:p>
            <a:pPr marL="78295" lvl="1" indent="0">
              <a:buNone/>
            </a:pPr>
            <a:r>
              <a:rPr lang="fi-FI" sz="1000" dirty="0"/>
              <a:t>10	työskentelee mieluiten ryhmässä, suhtautuu myönteisesti muihin, omaa hyvät yhteistyötaidot, kannustaa ja 		auttaa muita, kantaa vastuuta myös toisten työskentelystä, edistää harjoitteiden sujumista heikompien osalta</a:t>
            </a:r>
          </a:p>
          <a:p>
            <a:pPr marL="306895" lvl="1" indent="-228600">
              <a:buAutoNum type="arabicPlain" startAt="9"/>
            </a:pPr>
            <a:r>
              <a:rPr lang="fi-FI" sz="1000" dirty="0"/>
              <a:t>  	pystyy useimmiten työskentelemään yhdessä, suhtautuu yleensä myönteisesti muihin, kantaa ajoittain vastuuta myös 	toisten työskentelystä ja edistää harjoitteiden sujumista</a:t>
            </a:r>
          </a:p>
          <a:p>
            <a:pPr marL="78295" lvl="1" indent="0">
              <a:buNone/>
            </a:pPr>
            <a:r>
              <a:rPr lang="fi-FI" sz="1000" dirty="0"/>
              <a:t>8 	valmis työskentelemään ryhmässä näin vaadittaessa ja suhtautuu neutraalisti muihin</a:t>
            </a:r>
          </a:p>
          <a:p>
            <a:pPr marL="78295" lvl="1" indent="0">
              <a:buNone/>
            </a:pPr>
            <a:r>
              <a:rPr lang="fi-FI" sz="1000" dirty="0"/>
              <a:t>7 	työskentelee mieluummin yksin tai valitsemiensa opiskelijoiden kanssa kuin ryhmässä, yhteistyökyvyssä toivomisen varaa</a:t>
            </a:r>
          </a:p>
          <a:p>
            <a:pPr marL="78295" lvl="1" indent="0">
              <a:buNone/>
            </a:pPr>
            <a:r>
              <a:rPr lang="fi-FI" sz="1000" dirty="0"/>
              <a:t>6	työskentelee mieluiten yksin tai kieltäytyy yhteistyöstä, ei pysty yhteistyöhön, suhtautuu kielteisesti yhteiseen 	toimintaan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Poissaolojen vaikutus arviointiin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Poissaolot heikentävät arvioinnin mahdollisuutta ja vinouttavat lajinäyttöjen keskiarvoa. Tämän vuoksi lukuisilla selvitetyilläkin poissaoloilla on laskeva vaikutus. 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u="sng" dirty="0"/>
              <a:t>Yksi selvittämätön poissaolo laskee 1/3 verran kokonaisnumeroa alaspäin </a:t>
            </a:r>
            <a:r>
              <a:rPr lang="fi-FI" sz="1000" dirty="0"/>
              <a:t>(esim. kaksi selvittämätöntä poissaoloa saattaa laskea numeron edeltävään arvosanaan 8 -&gt;  8 - 0,66 = 7,33 -&gt; arvosana 7)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Mikäli opiskelija on toistuvasti pois </a:t>
            </a:r>
            <a:r>
              <a:rPr lang="fi-FI" sz="1000" dirty="0" err="1"/>
              <a:t>tietyiltä</a:t>
            </a:r>
            <a:r>
              <a:rPr lang="fi-FI" sz="1000" dirty="0"/>
              <a:t> esim. yksilölajien tunneilta, </a:t>
            </a:r>
            <a:r>
              <a:rPr lang="fi-FI" sz="1000" dirty="0" err="1"/>
              <a:t>poissaoltujen</a:t>
            </a:r>
            <a:r>
              <a:rPr lang="fi-FI" sz="1000" dirty="0"/>
              <a:t> tuntien lajinumeroksi tulee 4, mikä laskee lajinäyttöjen keskiarvoa.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1000" dirty="0"/>
          </a:p>
          <a:p>
            <a:pPr marL="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25321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Opintojakson</a:t>
            </a:r>
            <a:r>
              <a:rPr lang="fi-FI" dirty="0">
                <a:ea typeface="+mj-ea"/>
              </a:rPr>
              <a:t> numero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Numeroksi tulee (1) liikuntakykyisyyden</a:t>
            </a:r>
            <a:r>
              <a:rPr lang="fi-FI" b="1" dirty="0">
                <a:effectLst/>
              </a:rPr>
              <a:t> ja </a:t>
            </a:r>
            <a:r>
              <a:rPr lang="fi-FI" sz="2000" b="1" dirty="0">
                <a:effectLst/>
              </a:rPr>
              <a:t>(2) tuntitoiminnan numeeristen arviointien keskiarvo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Keskiarvo pyöristetään lähimpään kokonaislukuun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Esimerkki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33" name="Taulukko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864319"/>
              </p:ext>
            </p:extLst>
          </p:nvPr>
        </p:nvGraphicFramePr>
        <p:xfrm>
          <a:off x="1965960" y="3857414"/>
          <a:ext cx="6400800" cy="1479552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liikuntakykyisyys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tuntitoiminta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numero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(7,5)       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(9,5)        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(8,51)       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81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599"/>
            <a:ext cx="8229600" cy="8480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>
                <a:effectLst/>
              </a:rPr>
              <a:t>Liikuntatuntien 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19433"/>
            <a:ext cx="8229600" cy="605667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Liikuntatuntien 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Liikuntatuntien arviointi edellyttää aktiivista osallistumista liikuntatunneille. Liikuntamuodot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laittama poissaoloselvitys </a:t>
            </a:r>
            <a:r>
              <a:rPr lang="fi-FI" altLang="fi-FI" sz="1700" dirty="0" err="1">
                <a:effectLst/>
              </a:rPr>
              <a:t>wilmaan</a:t>
            </a:r>
            <a:r>
              <a:rPr lang="fi-FI" altLang="fi-FI" sz="1700" dirty="0">
                <a:effectLst/>
              </a:rPr>
              <a:t> tai </a:t>
            </a:r>
            <a:r>
              <a:rPr lang="fi-FI" altLang="fi-FI" sz="1700" dirty="0" err="1">
                <a:effectLst/>
              </a:rPr>
              <a:t>wilma</a:t>
            </a:r>
            <a:r>
              <a:rPr lang="fi-FI" altLang="fi-FI" sz="1700" dirty="0">
                <a:effectLst/>
              </a:rPr>
              <a:t>-viesti vanhemmalta. Kirjallinen poissaolotodistus 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Opintojakson päätyttyä selvityksiä ei enää huomioida. </a:t>
            </a:r>
            <a:r>
              <a:rPr lang="fi-FI" altLang="fi-FI" sz="1700" b="1" dirty="0">
                <a:effectLst/>
              </a:rPr>
              <a:t>Selvittämättömät poissaolot vaikuttavat numeroon</a:t>
            </a:r>
            <a:r>
              <a:rPr lang="fi-FI" altLang="fi-FI" sz="1700" dirty="0">
                <a:effectLst/>
              </a:rPr>
              <a:t> (1 selvittämätön  -&gt; -1/3 kokonaisnumerosta alaspäin; 2 selvittämätöntä -&gt; 2/3 kokonaisnumerosta alaspäin</a:t>
            </a:r>
            <a:r>
              <a:rPr lang="is-IS" altLang="fi-FI" sz="1700" dirty="0">
                <a:effectLst/>
              </a:rPr>
              <a:t>…</a:t>
            </a:r>
            <a:r>
              <a:rPr lang="fi-FI" altLang="fi-FI" sz="1700" dirty="0">
                <a:effectLst/>
              </a:rPr>
              <a:t>) ja johtavat opintojaksolta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neljännen poissaolonsa jne. </a:t>
            </a:r>
            <a:r>
              <a:rPr lang="fi-FI" altLang="fi-FI" sz="1700" b="1" u="sng" dirty="0">
                <a:effectLst/>
              </a:rPr>
              <a:t>Viides selvittämätön poissaolo johtaa opintojakson 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>
                <a:effectLst/>
              </a:rPr>
              <a:t>Kaikki </a:t>
            </a:r>
            <a:r>
              <a:rPr lang="fi-FI" altLang="fi-FI" sz="1700" dirty="0">
                <a:effectLst/>
              </a:rPr>
              <a:t>opintojaksoon kuuluvat suoritukset on hoidettava kuntoon ennen periodin päättymistä. Periodin päätyttyä puuttuvat suoritukset näkyvät kurssiarvioinnissa arvosanaa alentavasti tai johtavat opintojakson arvostelematta jättämiseen. </a:t>
            </a:r>
            <a:r>
              <a:rPr lang="fi-FI" altLang="fi-FI" sz="1700" b="1" dirty="0">
                <a:effectLst/>
              </a:rPr>
              <a:t>Periodin päätyttyä suoritukset nollautuvat</a:t>
            </a:r>
            <a:r>
              <a:rPr lang="fi-FI" altLang="fi-FI" sz="1700" dirty="0">
                <a:effectLst/>
              </a:rPr>
              <a:t> ja opiskelija joutuu käymään koko opintojakson uudestaan arvosanan saamiseksi, mikäli opintojakson jatkamiselle (arvosana </a:t>
            </a:r>
            <a:r>
              <a:rPr lang="fi-FI" altLang="fi-FI" sz="1700" b="1" dirty="0">
                <a:effectLst/>
              </a:rPr>
              <a:t>T </a:t>
            </a:r>
            <a:r>
              <a:rPr lang="fi-FI" altLang="fi-FI" sz="1700" dirty="0">
                <a:effectLst/>
              </a:rPr>
              <a:t>) ei ole perusteita.</a:t>
            </a:r>
            <a:endParaRPr lang="fi-FI" altLang="fi-FI" sz="17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559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73</TotalTime>
  <Words>1021</Words>
  <Application>Microsoft Office PowerPoint</Application>
  <PresentationFormat>Näytössä katseltava diaesitys (4:3)</PresentationFormat>
  <Paragraphs>176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Teema1</vt:lpstr>
      <vt:lpstr>LI4 Yhdessä liikkuen  opintojakson arviointi</vt:lpstr>
      <vt:lpstr>LI4 – Yhdessä liikkuen -opintojakson numeerinen arviointi koostuu kahdesta osa-alueesta </vt:lpstr>
      <vt:lpstr>Motoriset perustaidot, joiden pohjalta lajitaidot rakentuvat:</vt:lpstr>
      <vt:lpstr>Liikuntakykyisyys</vt:lpstr>
      <vt:lpstr>PowerPoint-esitys</vt:lpstr>
      <vt:lpstr>Tuntitoiminta: liikunta-aktiivisuus,   -asenne ja yhteistyötaidot</vt:lpstr>
      <vt:lpstr>PowerPoint-esitys</vt:lpstr>
      <vt:lpstr>Opintojakson numero</vt:lpstr>
      <vt:lpstr>Liikuntatuntien poissaoloista</vt:lpstr>
      <vt:lpstr>Tukimuodot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LI4 Yhdessä liikkuen  Kurssin arviointi</dc:title>
  <dc:creator>Jani-Petteri Renko</dc:creator>
  <cp:lastModifiedBy>Harjunen Katja</cp:lastModifiedBy>
  <cp:revision>15</cp:revision>
  <dcterms:created xsi:type="dcterms:W3CDTF">2015-11-14T19:15:37Z</dcterms:created>
  <dcterms:modified xsi:type="dcterms:W3CDTF">2025-09-03T06:36:13Z</dcterms:modified>
</cp:coreProperties>
</file>