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8" r:id="rId3"/>
    <p:sldId id="278" r:id="rId4"/>
    <p:sldId id="275" r:id="rId5"/>
    <p:sldId id="277" r:id="rId6"/>
    <p:sldId id="270" r:id="rId7"/>
    <p:sldId id="279" r:id="rId8"/>
    <p:sldId id="264" r:id="rId9"/>
    <p:sldId id="266" r:id="rId10"/>
    <p:sldId id="269" r:id="rId11"/>
  </p:sldIdLst>
  <p:sldSz cx="9144000" cy="6858000" type="screen4x3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83" d="100"/>
          <a:sy n="83" d="100"/>
        </p:scale>
        <p:origin x="8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2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F68E2-58F2-4D09-BE8B-E3BD0653305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9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D6473-DF6D-4702-B328-E0DD40540A4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92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158752"/>
            <a:ext cx="20574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58752"/>
            <a:ext cx="60198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6F7E3A-B166-407D-9866-32884E7D5B37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125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3276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2356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FC5F6-F338-4AE4-BB23-26385BCFC42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07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BB0C4-6273-4C6E-B9BD-2EDC30F1CD52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13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AB4D41-86C1-4908-B66A-0B50CEB3BF2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21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426E2C-56C1-4E0D-A793-0088A7FDD37E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54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39B41-D8B5-4052-B551-9B5525EAA8B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228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4136C-8742-45B2-AF27-D93DF72833A9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30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BBEA6-7C60-4B02-AE87-00D78D8422AF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431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15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D897-D46E-4AD2-BD9B-49DD3E640873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2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9140825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35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35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35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35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8624D31-43A5-475A-80CF-332C9F6DCF35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75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45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1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ortyplanner.f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94385" y="1830514"/>
            <a:ext cx="7543800" cy="3566160"/>
          </a:xfrm>
        </p:spPr>
        <p:txBody>
          <a:bodyPr>
            <a:normAutofit/>
          </a:bodyPr>
          <a:lstStyle/>
          <a:p>
            <a:r>
              <a:rPr lang="fi-FI" dirty="0"/>
              <a:t>LI3</a:t>
            </a:r>
            <a:br>
              <a:rPr lang="fi-FI" dirty="0"/>
            </a:br>
            <a:r>
              <a:rPr lang="fi-FI" dirty="0"/>
              <a:t>Uudet </a:t>
            </a:r>
            <a:r>
              <a:rPr lang="fi-FI"/>
              <a:t>mahdollisuudet 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799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fi-FI" altLang="fi-FI" sz="4000" dirty="0"/>
            </a:br>
            <a:r>
              <a:rPr lang="fi-FI" altLang="fi-FI" sz="2800" dirty="0"/>
              <a:t>LI3 – Terveyttä liikkuen opintojakson numeerinen arviointi koostuu kahdesta osa-alueesta</a:t>
            </a:r>
            <a:br>
              <a:rPr lang="fi-FI" altLang="fi-FI" sz="2800" dirty="0"/>
            </a:br>
            <a:endParaRPr lang="fi-FI" altLang="fi-FI" sz="2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276475"/>
            <a:ext cx="8229600" cy="4114800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fi-FI" sz="3200" dirty="0"/>
              <a:t>Henkilökohtaisen fyysisen toimintakyvyn kehittyminen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fi-FI" sz="3200" dirty="0"/>
              <a:t>Tuntitoiminta: liikunta-aktiivisuus, </a:t>
            </a:r>
            <a:r>
              <a:rPr lang="fi-FI" sz="3200" dirty="0" err="1"/>
              <a:t>asennoituminen</a:t>
            </a:r>
            <a:r>
              <a:rPr lang="fi-FI" sz="3200" dirty="0"/>
              <a:t> tuntityöskentelyyn ja yhteistyötaidot </a:t>
            </a:r>
          </a:p>
          <a:p>
            <a:pPr marL="990600" lvl="1" indent="-533400" eaLnBrk="1" hangingPunct="1">
              <a:buFont typeface="Wingdings" pitchFamily="2" charset="2"/>
              <a:buNone/>
              <a:defRPr/>
            </a:pPr>
            <a:r>
              <a:rPr lang="fi-FI" altLang="fi-FI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18602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effectLst/>
              </a:rPr>
              <a:t>Pääperiaate on, että viikkotreenit koostuvat </a:t>
            </a:r>
            <a:r>
              <a:rPr lang="fi-FI" b="1" dirty="0" err="1">
                <a:effectLst/>
              </a:rPr>
              <a:t>seuraavanlaisista</a:t>
            </a:r>
            <a:r>
              <a:rPr lang="fi-FI" b="1" dirty="0">
                <a:effectLst/>
              </a:rPr>
              <a:t> treeneistä:</a:t>
            </a:r>
          </a:p>
          <a:p>
            <a:pPr lvl="1"/>
            <a:r>
              <a:rPr lang="fi-FI" b="1" dirty="0">
                <a:effectLst/>
              </a:rPr>
              <a:t>peruskestävyysharjoitus</a:t>
            </a:r>
          </a:p>
          <a:p>
            <a:pPr lvl="1"/>
            <a:r>
              <a:rPr lang="fi-FI" b="1" dirty="0">
                <a:effectLst/>
              </a:rPr>
              <a:t>intervalliharjoitus</a:t>
            </a:r>
          </a:p>
          <a:p>
            <a:pPr lvl="1"/>
            <a:r>
              <a:rPr lang="fi-FI" b="1" dirty="0">
                <a:effectLst/>
              </a:rPr>
              <a:t>lihaskuntoharjoitus</a:t>
            </a:r>
          </a:p>
          <a:p>
            <a:pPr lvl="1"/>
            <a:r>
              <a:rPr lang="fi-FI" b="1" dirty="0">
                <a:effectLst/>
              </a:rPr>
              <a:t>kehonhuolto- /  kehonhallintaharjoitus</a:t>
            </a:r>
          </a:p>
          <a:p>
            <a:pPr lvl="1"/>
            <a:r>
              <a:rPr lang="fi-FI" b="1" dirty="0">
                <a:effectLst/>
              </a:rPr>
              <a:t>palauttava harjoitus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43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>
                <a:ea typeface="+mj-ea"/>
              </a:rPr>
              <a:t>Fyysisen toimintakyvyn kehittyminen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857375"/>
            <a:ext cx="8229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400" dirty="0">
                <a:ea typeface="+mn-ea"/>
              </a:rPr>
              <a:t>Opettaja havainnoi opiskelijan fyysistä toimintakykyä ja jaksamista liikuntatuntien aikana 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400" dirty="0">
                <a:ea typeface="+mn-ea"/>
              </a:rPr>
              <a:t>Fyysisen toimintakyvyn mittaaminen auttaa opiskelijaa arvioimaan ja sen pohjalta harjoittamaan fyysisiä ominaisuuksiaan. Opiskelijan fyysisen toimintakyvyn kehittymistä arvioitaessa arvioinnin tukena käytetään fyysisen toimintakyvyn alku- ja loppumittauksia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400" dirty="0">
                <a:ea typeface="+mn-ea"/>
              </a:rPr>
              <a:t>Fyysisten kuntotekijöiden tasoa ei käytetä arvioinnin pohjana, ainoastaan opiskelijan henkilökohtaisen fyysisen toimintakyvyn kehittymisestä saatavaa tietoa. Fyysistä toimintakykyä mitataan useilla testeillä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400" dirty="0">
                <a:ea typeface="+mn-ea"/>
              </a:rPr>
              <a:t>Esimerkki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14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sz="2000" dirty="0">
              <a:ea typeface="+mn-ea"/>
            </a:endParaRPr>
          </a:p>
        </p:txBody>
      </p:sp>
      <p:graphicFrame>
        <p:nvGraphicFramePr>
          <p:cNvPr id="5" name="Taulukk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147897"/>
              </p:ext>
            </p:extLst>
          </p:nvPr>
        </p:nvGraphicFramePr>
        <p:xfrm>
          <a:off x="865823" y="4329426"/>
          <a:ext cx="6830144" cy="2264412"/>
        </p:xfrm>
        <a:graphic>
          <a:graphicData uri="http://schemas.openxmlformats.org/drawingml/2006/table">
            <a:tbl>
              <a:tblPr/>
              <a:tblGrid>
                <a:gridCol w="96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69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6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69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7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45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cooper</a:t>
                      </a:r>
                      <a:endParaRPr kumimoji="0" lang="fi-FI" altLang="fi-FI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vatsalihas-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testi 30s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tasapaino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eteen-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taivutus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ponnistus-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testi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fyysisen suorituskyvyn keskiarvo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7,6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5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5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975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9,8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5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7,25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4,5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7,5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6,4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11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br>
              <a:rPr lang="fi-FI" altLang="fi-FI" sz="2700" dirty="0">
                <a:solidFill>
                  <a:schemeClr val="tx1"/>
                </a:solidFill>
              </a:rPr>
            </a:br>
            <a:r>
              <a:rPr lang="fi-FI" altLang="fi-FI" sz="3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Taulukko 1.</a:t>
            </a:r>
            <a:r>
              <a:rPr lang="fi-FI" altLang="fi-FI" sz="3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Henkilökohtaisen fyysisen suorituskyvyn kehityksen arvosana</a:t>
            </a:r>
            <a:br>
              <a:rPr lang="fi-FI" altLang="fi-FI" sz="6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568833"/>
              </p:ext>
            </p:extLst>
          </p:nvPr>
        </p:nvGraphicFramePr>
        <p:xfrm>
          <a:off x="1560828" y="2455908"/>
          <a:ext cx="6845752" cy="274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1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1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45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36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398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i-FI" sz="1000" dirty="0">
                          <a:effectLst/>
                        </a:rPr>
                        <a:t> 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Henkilökohtaisen fyysisen suorituskyvyn kehityksen arvosana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391">
                <a:tc>
                  <a:txBody>
                    <a:bodyPr/>
                    <a:lstStyle/>
                    <a:p>
                      <a:endParaRPr lang="fi-FI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7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6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4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69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Mittaukset                     alussa → lopussa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vert="vert27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10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9,5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9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8,75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8,5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8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10 → 7,5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923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 → 9,5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 → 9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9 → 8,5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 → 8,25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 → 8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 → 7,5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9 → 7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923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9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8,5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8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7,75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7,5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7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8 → 6,5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269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7 →  8,5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7 → 8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7 → 7,5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7→ 7 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7 → 6,75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7 → 6,25 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7 → 5,75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923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6 → 8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6 → 7,5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6 → 7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6 → 6,5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6 → 6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6 → 5,5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6 → 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923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5 → 7,5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5 → 7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5 → 6,5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5 → 6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5 → 5,5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5 → 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5 → 4,5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391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4 → 7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4 → 6,5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4 → 6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4 → 5,5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4 → 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>
                          <a:effectLst/>
                        </a:rPr>
                        <a:t>4 → 4,5</a:t>
                      </a:r>
                      <a:endParaRPr lang="fi-FI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200" dirty="0">
                          <a:effectLst/>
                        </a:rPr>
                        <a:t>4 → 4</a:t>
                      </a:r>
                      <a:endParaRPr lang="fi-FI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475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9938" y="371476"/>
            <a:ext cx="8374062" cy="1371600"/>
          </a:xfrm>
        </p:spPr>
        <p:txBody>
          <a:bodyPr/>
          <a:lstStyle/>
          <a:p>
            <a:pPr marL="838200" indent="-838200" algn="l" eaLnBrk="1" hangingPunct="1">
              <a:defRPr/>
            </a:pPr>
            <a:r>
              <a:rPr lang="fi-FI" sz="3200" dirty="0">
                <a:ea typeface="+mj-ea"/>
              </a:rPr>
              <a:t>Tuntitoiminta: liikunta-aktiivisuus, asennoituminen tuntityöskentelyyn ja yhteistyötaidot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957388"/>
            <a:ext cx="8229600" cy="417195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n"/>
              <a:defRPr/>
            </a:pPr>
            <a:r>
              <a:rPr lang="fi-FI" sz="1800" dirty="0">
                <a:ea typeface="+mn-ea"/>
              </a:rPr>
              <a:t>Liikunta-aktiivisuuden, </a:t>
            </a:r>
            <a:r>
              <a:rPr lang="fi-FI" sz="1800" dirty="0"/>
              <a:t>tuntitoimintaan asennoitumisen ja </a:t>
            </a:r>
            <a:r>
              <a:rPr lang="fi-FI" sz="1800" dirty="0">
                <a:ea typeface="+mn-ea"/>
              </a:rPr>
              <a:t>yhteistyötaitojen arviointi perustuu </a:t>
            </a:r>
            <a:r>
              <a:rPr lang="fi-FI" sz="1800" u="sng" dirty="0">
                <a:ea typeface="+mn-ea"/>
              </a:rPr>
              <a:t>jatkuvaan näyttöön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dirty="0">
                <a:ea typeface="+mn-ea"/>
              </a:rPr>
              <a:t>Opettaja havainnoi ja arvioi opiskelijan liikunta-aktiivisuutta, asennoitumista ja yhteistyötaitoja liikuntatuntien aikana</a:t>
            </a:r>
          </a:p>
          <a:p>
            <a:pPr eaLnBrk="1" hangingPunct="1">
              <a:buFont typeface="Wingdings" pitchFamily="2" charset="2"/>
              <a:buChar char="n"/>
              <a:defRPr/>
            </a:pPr>
            <a:r>
              <a:rPr lang="fi-FI" sz="1800" dirty="0">
                <a:ea typeface="+mn-ea"/>
              </a:rPr>
              <a:t>Myöhästelyt, puutteelliset varusteet ja selvittämättömät poissaolot vaikuttavat erittäin negatiivisesti arviointiin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dirty="0"/>
              <a:t>Osana tuntitoiminnan arviointia on sähköisen liikuntapäiväkirjan täyttäminen osoitteessa </a:t>
            </a:r>
            <a:r>
              <a:rPr lang="fi-FI" sz="1800" dirty="0">
                <a:hlinkClick r:id="rId2"/>
              </a:rPr>
              <a:t>www.sportyplanner.fi</a:t>
            </a:r>
            <a:r>
              <a:rPr lang="fi-FI" sz="1800" dirty="0"/>
              <a:t> </a:t>
            </a:r>
            <a:r>
              <a:rPr lang="fi-FI" sz="1800" dirty="0">
                <a:solidFill>
                  <a:schemeClr val="tx1"/>
                </a:solidFill>
              </a:rPr>
              <a:t>Oma analysointi vaikuttaa nostavasti / laskevasti  + / - 0,5 </a:t>
            </a:r>
            <a:r>
              <a:rPr lang="fi-FI" sz="1800">
                <a:solidFill>
                  <a:schemeClr val="tx1"/>
                </a:solidFill>
              </a:rPr>
              <a:t>numeroa </a:t>
            </a:r>
            <a:r>
              <a:rPr lang="fi-FI" sz="1800"/>
              <a:t>kokonaisarviointiin</a:t>
            </a:r>
            <a:r>
              <a:rPr lang="fi-FI" sz="1800">
                <a:solidFill>
                  <a:schemeClr val="tx1"/>
                </a:solidFill>
              </a:rPr>
              <a:t>. </a:t>
            </a:r>
            <a:r>
              <a:rPr lang="fi-FI" sz="1800" dirty="0">
                <a:solidFill>
                  <a:schemeClr val="tx1"/>
                </a:solidFill>
              </a:rPr>
              <a:t>Päiväkirjan palautus </a:t>
            </a:r>
            <a:r>
              <a:rPr lang="fi-FI" sz="1800" dirty="0" err="1">
                <a:solidFill>
                  <a:schemeClr val="tx1"/>
                </a:solidFill>
              </a:rPr>
              <a:t>pedanetin</a:t>
            </a:r>
            <a:r>
              <a:rPr lang="fi-FI" sz="1800" dirty="0">
                <a:solidFill>
                  <a:schemeClr val="tx1"/>
                </a:solidFill>
              </a:rPr>
              <a:t> palautuskansioon koepäivänä klo 12.00 mennessä.</a:t>
            </a:r>
            <a:endParaRPr lang="fi-FI" sz="1800" dirty="0"/>
          </a:p>
          <a:p>
            <a:pPr>
              <a:buFont typeface="Wingdings" pitchFamily="2" charset="2"/>
              <a:buChar char="n"/>
              <a:defRPr/>
            </a:pPr>
            <a:r>
              <a:rPr lang="fi-FI" sz="1800" dirty="0"/>
              <a:t>Tuntitoiminnan arviointina toimii tuntitoimintaa kuvaavien numeroiden keskiarvo. 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fi-FI" sz="1800" dirty="0">
                <a:ea typeface="+mn-ea"/>
              </a:rPr>
              <a:t>Esimerkki: 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dirty="0"/>
              <a:t>Aktiivisuus 	7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dirty="0"/>
              <a:t>Asennoituminen tuntityöskentelyyn	8</a:t>
            </a:r>
          </a:p>
          <a:p>
            <a:pPr lvl="6">
              <a:buFont typeface="Wingdings" pitchFamily="2" charset="2"/>
              <a:buChar char="n"/>
              <a:defRPr/>
            </a:pPr>
            <a:r>
              <a:rPr lang="fi-FI" sz="1200" dirty="0"/>
              <a:t>Yhteistyöhalukkuus ja        -kyvykkyys	8</a:t>
            </a:r>
          </a:p>
          <a:p>
            <a:pPr marL="2057400" lvl="6" indent="0">
              <a:buNone/>
              <a:defRPr/>
            </a:pPr>
            <a:r>
              <a:rPr lang="fi-FI" sz="1200" dirty="0"/>
              <a:t>	            	KA 7,7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fi-FI" sz="2000" dirty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fi-FI" dirty="0">
              <a:ea typeface="+mn-ea"/>
            </a:endParaRPr>
          </a:p>
        </p:txBody>
      </p:sp>
      <p:sp>
        <p:nvSpPr>
          <p:cNvPr id="2" name="Nuoli oikealle 1"/>
          <p:cNvSpPr/>
          <p:nvPr/>
        </p:nvSpPr>
        <p:spPr>
          <a:xfrm>
            <a:off x="3614738" y="5729287"/>
            <a:ext cx="300037" cy="1714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689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0"/>
            <a:ext cx="8229600" cy="603333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800" b="1" dirty="0"/>
              <a:t>Tuntitoiminnan arvioinnin kriteerit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95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Mukanaolo opetustilanteessa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aktiivista, osallistuvaa ja aloitteellista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 	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  	useimmiten aktiivista ja osallistuvaa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  	taipumusta passiivisuuteen ja vetäytymiseen, osallistuminen on muodollisesti halutonta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  	passiivista ja vetäytyvää, vaikeuttaa omalla toiminnallaan toisten harjoittelua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Asennoituminen opiskeluun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10 	erittäin myönteinen: opiskelija järjestelee, valmistelee, hoitaa erittäin hyvin lupaamansa asiat ja kantaa vastuuta 	omasta tekemisestään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9 	myönteinen: opiskelija yleensä selvittää asiansa hyvissä ajoin, valmistelee ajoittain ja kantaa vastuuta omasta 	tekemistään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8 	melko myönteinen: opiskelija kantaa vastuuta muistutettaessa, noudattaa määräaikoja, tekee järjestelyjä ja valmisteluja 	pyydettäessä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7 	jossain määrin kielteinen: opiskelija unohtelee yhteisiä sopimuksia ja määräaikojen noudattamisessa on toivomisen 	varaa, ei ota vastatakseen mistään vapaaehtoisesti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6	kielteinen: opiskelija ei noudata yhteisiä sopimuksia ja määräaikoja, odottaa valmista, ei järjestele, ei kanna vastuuta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 </a:t>
            </a:r>
            <a:endParaRPr lang="fi-FI" sz="1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b="1" dirty="0"/>
              <a:t>Yhteistyöhalukkuus ja –kyvykkyys</a:t>
            </a:r>
            <a:endParaRPr lang="fi-FI" sz="1000" dirty="0"/>
          </a:p>
          <a:p>
            <a:pPr marL="78295" lvl="1" indent="0">
              <a:buNone/>
            </a:pPr>
            <a:r>
              <a:rPr lang="fi-FI" sz="1000" dirty="0"/>
              <a:t>10	työskentelee mieluiten ryhmässä, suhtautuu myönteisesti muihin, omaa hyvät yhteistyötaidot, kannustaa ja 		auttaa muita, kantaa vastuuta myös toisten työskentelystä, edistää harjoitteiden sujumista heikompien osalta</a:t>
            </a:r>
          </a:p>
          <a:p>
            <a:pPr marL="306895" lvl="1" indent="-228600">
              <a:buAutoNum type="arabicPlain" startAt="9"/>
            </a:pPr>
            <a:r>
              <a:rPr lang="fi-FI" sz="1000" dirty="0"/>
              <a:t>  	pystyy useimmiten työskentelemään yhdessä, suhtautuu yleensä myönteisesti muihin, kantaa ajoittain vastuuta myös 	toisten työskentelystä ja edistää harjoitteiden sujumista</a:t>
            </a:r>
          </a:p>
          <a:p>
            <a:pPr marL="78295" lvl="1" indent="0">
              <a:buNone/>
            </a:pPr>
            <a:r>
              <a:rPr lang="fi-FI" sz="1000" dirty="0"/>
              <a:t>8 	valmis työskentelemään ryhmässä näin vaadittaessa ja suhtautuu neutraalisti muihin</a:t>
            </a:r>
          </a:p>
          <a:p>
            <a:pPr marL="78295" lvl="1" indent="0">
              <a:buNone/>
            </a:pPr>
            <a:r>
              <a:rPr lang="fi-FI" sz="1000" dirty="0"/>
              <a:t>7 	työskentelee mieluummin yksin tai valitsemiensa opiskelijoiden kanssa kuin ryhmässä, yhteistyökyvyssä toivomisen varaa</a:t>
            </a:r>
          </a:p>
          <a:p>
            <a:pPr marL="78295" lvl="1" indent="0">
              <a:buNone/>
            </a:pPr>
            <a:r>
              <a:rPr lang="fi-FI" sz="1000" dirty="0"/>
              <a:t>6	työskentelee mieluiten yksin tai kieltäytyy yhteistyöstä, ei pysty yhteistyöhön, suhtautuu kielteisesti yhteiseen 	toimintaan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000" dirty="0"/>
              <a:t> </a:t>
            </a:r>
            <a:r>
              <a:rPr lang="fi-FI" sz="1000" b="1" dirty="0"/>
              <a:t>Poissaolojen vaikutus arviointiin</a:t>
            </a:r>
            <a:endParaRPr lang="fi-FI" sz="1000" dirty="0"/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Poissaolot heikentävät arvioinnin mahdollisuutta ja vinouttavat lajinäyttöjen keskiarvoa. Tämän vuoksi lukuisilla selvitetyilläkin poissaoloilla on laskeva vaikutus. 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u="sng" dirty="0"/>
              <a:t>Yksi selvittämätön poissaolo laskee 1/3 verran kokonaisnumeroa alaspäin </a:t>
            </a:r>
            <a:r>
              <a:rPr lang="fi-FI" sz="1000" dirty="0"/>
              <a:t>(esim. kaksi selvittämätöntä poissaoloa saattaa laskea numeron edeltävään arvosanaan 8 -&gt;  8 - 0,66 = 7,33 -&gt; arvosana 7)</a:t>
            </a:r>
          </a:p>
          <a:p>
            <a:pPr marL="281178" lvl="1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fi-FI" sz="1000" dirty="0"/>
              <a:t>Mikäli opiskelija on toistuvasti pois </a:t>
            </a:r>
            <a:r>
              <a:rPr lang="fi-FI" sz="1000" dirty="0" err="1"/>
              <a:t>tietyiltä</a:t>
            </a:r>
            <a:r>
              <a:rPr lang="fi-FI" sz="1000" dirty="0"/>
              <a:t> esim. yksilölajien tunneilta, </a:t>
            </a:r>
            <a:r>
              <a:rPr lang="fi-FI" sz="1000" dirty="0" err="1"/>
              <a:t>poissaoltujen</a:t>
            </a:r>
            <a:r>
              <a:rPr lang="fi-FI" sz="1000" dirty="0"/>
              <a:t> tuntien lajinumeroksi tulee 4, mikä laskee lajinäyttöjen keskiarvoa.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fi-FI" sz="1000" dirty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236128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4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45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5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45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459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459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459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59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459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459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/>
              <a:t>Opintojakson</a:t>
            </a:r>
            <a:r>
              <a:rPr lang="fi-FI" dirty="0">
                <a:ea typeface="+mj-ea"/>
              </a:rPr>
              <a:t> numero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n"/>
              <a:defRPr/>
            </a:pPr>
            <a:r>
              <a:rPr lang="fi-FI" altLang="fi-FI" sz="2000" dirty="0"/>
              <a:t>Opintojakson</a:t>
            </a:r>
            <a:r>
              <a:rPr lang="fi-FI" altLang="fi-FI" sz="2000" dirty="0">
                <a:ea typeface="+mn-ea"/>
              </a:rPr>
              <a:t> </a:t>
            </a:r>
            <a:r>
              <a:rPr lang="fi-FI" altLang="fi-FI" sz="2000" dirty="0" err="1">
                <a:ea typeface="+mn-ea"/>
              </a:rPr>
              <a:t>numerooon</a:t>
            </a:r>
            <a:r>
              <a:rPr lang="fi-FI" altLang="fi-FI" sz="2000" dirty="0">
                <a:ea typeface="+mn-ea"/>
              </a:rPr>
              <a:t> vaikuttaa </a:t>
            </a:r>
            <a:r>
              <a:rPr lang="fi-FI" dirty="0"/>
              <a:t>henkilökohtaisen fyysisen suorituskyvyn kehityksen</a:t>
            </a:r>
            <a:r>
              <a:rPr lang="fi-FI" altLang="fi-FI" sz="2000" dirty="0">
                <a:ea typeface="+mn-ea"/>
              </a:rPr>
              <a:t> ja tuntitoiminnan numeeristen arviointien keskiarvo sekä liikuntapäiväkirjan analysoinnin vaikutus kyseiseen keskiarvoon.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altLang="fi-FI" sz="2000" dirty="0">
                <a:ea typeface="+mn-ea"/>
              </a:rPr>
              <a:t>Keskiarvo pyöristetään lähimpään kokonaislukuun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r>
              <a:rPr lang="fi-FI" altLang="fi-FI" sz="2000" dirty="0">
                <a:ea typeface="+mn-ea"/>
              </a:rPr>
              <a:t>Esimerkki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altLang="fi-FI" sz="2000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  <a:defRPr/>
            </a:pPr>
            <a:endParaRPr lang="fi-FI" altLang="fi-FI" sz="2000" dirty="0">
              <a:ea typeface="+mn-ea"/>
            </a:endParaRPr>
          </a:p>
        </p:txBody>
      </p:sp>
      <p:graphicFrame>
        <p:nvGraphicFramePr>
          <p:cNvPr id="9264" name="Group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688306"/>
              </p:ext>
            </p:extLst>
          </p:nvPr>
        </p:nvGraphicFramePr>
        <p:xfrm>
          <a:off x="2128837" y="3714750"/>
          <a:ext cx="6400800" cy="1541145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endParaRPr kumimoji="0" lang="fi-FI" altLang="fi-FI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fyysisen suorituskyvyn  kehitys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tuntitoiminta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numero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6 -&gt; 6,5 =&gt; nro 7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7 tai 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8 -&gt; 8,75 =&gt; nro 9,5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 tai 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opiskelija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6 -&gt; 7 =&gt; nro 8</a:t>
                      </a:r>
                    </a:p>
                  </a:txBody>
                  <a:tcPr marL="91439" marR="9143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8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 sz="24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 sz="2000"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Tahoma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charset="2"/>
                        <a:buNone/>
                        <a:tabLst/>
                      </a:pPr>
                      <a:r>
                        <a:rPr kumimoji="0" lang="fi-FI" altLang="fi-FI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162A4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8 tai 9</a:t>
                      </a:r>
                      <a:endParaRPr kumimoji="0" lang="fi-FI" altLang="fi-FI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162A4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02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Liikuntatuntien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19433"/>
            <a:ext cx="8229600" cy="605667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Liikuntatuntien 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Liikuntatuntien arviointi edellyttää aktiivista osallistumista liikuntatunneille. Liikuntamuodot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laittama poissaoloselvitys </a:t>
            </a:r>
            <a:r>
              <a:rPr lang="fi-FI" altLang="fi-FI" sz="1700" dirty="0" err="1">
                <a:effectLst/>
              </a:rPr>
              <a:t>wilmaan</a:t>
            </a:r>
            <a:r>
              <a:rPr lang="fi-FI" altLang="fi-FI" sz="1700" dirty="0">
                <a:effectLst/>
              </a:rPr>
              <a:t> tai </a:t>
            </a:r>
            <a:r>
              <a:rPr lang="fi-FI" altLang="fi-FI" sz="1700" dirty="0" err="1">
                <a:effectLst/>
              </a:rPr>
              <a:t>wilma</a:t>
            </a:r>
            <a:r>
              <a:rPr lang="fi-FI" altLang="fi-FI" sz="1700" dirty="0">
                <a:effectLst/>
              </a:rPr>
              <a:t>-viesti vanhemmalta. Kirjallinen poissaolotodistus 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Opintojakson päätyttyä selvityksiä ei enää huomioida. </a:t>
            </a:r>
            <a:r>
              <a:rPr lang="fi-FI" altLang="fi-FI" sz="1700" b="1" dirty="0">
                <a:effectLst/>
              </a:rPr>
              <a:t>Selvittämättömät poissaolot vaikuttavat numeroon</a:t>
            </a:r>
            <a:r>
              <a:rPr lang="fi-FI" altLang="fi-FI" sz="1700" dirty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>
                <a:effectLst/>
              </a:rPr>
              <a:t>…</a:t>
            </a:r>
            <a:r>
              <a:rPr lang="fi-FI" altLang="fi-FI" sz="1700" dirty="0">
                <a:effectLst/>
              </a:rPr>
              <a:t>) ja johtavat opintojaksolta 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poissaolonsa jne. </a:t>
            </a:r>
            <a:r>
              <a:rPr lang="fi-FI" altLang="fi-FI" sz="1700" b="1" u="sng" dirty="0">
                <a:effectLst/>
              </a:rPr>
              <a:t>Neljäs selvittämätön poissaolo johtaa automaattisesti opintojakson 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opiskelija on poissa </a:t>
            </a:r>
            <a:r>
              <a:rPr lang="fi-FI" altLang="fi-FI" sz="1700" b="1" dirty="0">
                <a:effectLst/>
              </a:rPr>
              <a:t>testitunnilta</a:t>
            </a:r>
            <a:r>
              <a:rPr lang="fi-FI" altLang="fi-FI" sz="1700" dirty="0">
                <a:effectLst/>
              </a:rPr>
              <a:t>, on hänen korvattava testitunti koeviikolla järjestettävässä uusintatestissä opintojakson arvioinnin saamiseksi.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Kaikki opintojaksoon kuuluvat suoritukset on hoidettava kuntoon ennen periodin päättymistä. Periodin päätyttyä puuttuvat suoritukset näkyvät kurssiarvioinnissa arvosanaa alentavasti tai johtavat opintojakson arvostelematta jättämiseen. </a:t>
            </a:r>
            <a:r>
              <a:rPr lang="fi-FI" altLang="fi-FI" sz="1700" b="1" dirty="0">
                <a:effectLst/>
              </a:rPr>
              <a:t>Periodin päätyttyä suoritukset nollautuvat</a:t>
            </a:r>
            <a:r>
              <a:rPr lang="fi-FI" altLang="fi-FI" sz="1700" dirty="0">
                <a:effectLst/>
              </a:rPr>
              <a:t> ja opiskelija joutuu käymään koko opintojakson uudestaan arvosanan saamiseksi, mikäli opintojakson jatkamiselle (arvosana </a:t>
            </a:r>
            <a:r>
              <a:rPr lang="fi-FI" altLang="fi-FI" sz="1700" b="1" dirty="0">
                <a:effectLst/>
              </a:rPr>
              <a:t>T </a:t>
            </a:r>
            <a:r>
              <a:rPr lang="fi-FI" altLang="fi-FI" sz="1700" dirty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00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116</TotalTime>
  <Words>1090</Words>
  <Application>Microsoft Office PowerPoint</Application>
  <PresentationFormat>Näytössä katseltava diaesitys (4:3)</PresentationFormat>
  <Paragraphs>186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Verdana</vt:lpstr>
      <vt:lpstr>Wingdings</vt:lpstr>
      <vt:lpstr>Teema1</vt:lpstr>
      <vt:lpstr>LI3 Uudet mahdollisuudet  </vt:lpstr>
      <vt:lpstr> LI3 – Terveyttä liikkuen opintojakson numeerinen arviointi koostuu kahdesta osa-alueesta </vt:lpstr>
      <vt:lpstr>PowerPoint-esitys</vt:lpstr>
      <vt:lpstr>Fyysisen toimintakyvyn kehittyminen</vt:lpstr>
      <vt:lpstr> Taulukko 1. Henkilökohtaisen fyysisen suorituskyvyn kehityksen arvosana </vt:lpstr>
      <vt:lpstr>Tuntitoiminta: liikunta-aktiivisuus, asennoituminen tuntityöskentelyyn ja yhteistyötaidot</vt:lpstr>
      <vt:lpstr>PowerPoint-esitys</vt:lpstr>
      <vt:lpstr>Opintojakson numero</vt:lpstr>
      <vt:lpstr>Liikuntatuntien poissaoloista</vt:lpstr>
      <vt:lpstr>Tukimuodot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LI3 Terveyttä liikkuen  Kurssin arviointi</dc:title>
  <dc:creator>Jani-Petteri Renko</dc:creator>
  <cp:lastModifiedBy>Harjunen Katja</cp:lastModifiedBy>
  <cp:revision>36</cp:revision>
  <dcterms:created xsi:type="dcterms:W3CDTF">2015-11-14T18:20:44Z</dcterms:created>
  <dcterms:modified xsi:type="dcterms:W3CDTF">2026-08-11T09:32:57Z</dcterms:modified>
</cp:coreProperties>
</file>