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 sz="180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800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800"/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41" name="Freeform 39"/>
              <p:cNvSpPr>
                <a:spLocks/>
              </p:cNvSpPr>
              <p:nvPr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</p:grpSp>
      </p:grpSp>
      <p:sp>
        <p:nvSpPr>
          <p:cNvPr id="11305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11306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2E853334-F926-4503-A687-E4AB40B1F932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fld id="{BD21E2ED-8945-4085-9470-EFCB7F5C6D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7693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53334-F926-4503-A687-E4AB40B1F932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1E2ED-8945-4085-9470-EFCB7F5C6D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1272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53334-F926-4503-A687-E4AB40B1F932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1E2ED-8945-4085-9470-EFCB7F5C6D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8779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3334-F926-4503-A687-E4AB40B1F932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2ED-8945-4085-9470-EFCB7F5C6D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5759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3334-F926-4503-A687-E4AB40B1F932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E2ED-8945-4085-9470-EFCB7F5C6D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649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53334-F926-4503-A687-E4AB40B1F932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1E2ED-8945-4085-9470-EFCB7F5C6D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6658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53334-F926-4503-A687-E4AB40B1F932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1E2ED-8945-4085-9470-EFCB7F5C6D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0696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53334-F926-4503-A687-E4AB40B1F932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1E2ED-8945-4085-9470-EFCB7F5C6D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417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53334-F926-4503-A687-E4AB40B1F932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1E2ED-8945-4085-9470-EFCB7F5C6D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6203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53334-F926-4503-A687-E4AB40B1F932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1E2ED-8945-4085-9470-EFCB7F5C6D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071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53334-F926-4503-A687-E4AB40B1F932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1E2ED-8945-4085-9470-EFCB7F5C6D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0652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53334-F926-4503-A687-E4AB40B1F932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1E2ED-8945-4085-9470-EFCB7F5C6D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5910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53334-F926-4503-A687-E4AB40B1F932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1E2ED-8945-4085-9470-EFCB7F5C6D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79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246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 sz="1800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41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800"/>
            </a:p>
          </p:txBody>
        </p:sp>
        <p:sp>
          <p:nvSpPr>
            <p:cNvPr id="1043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800"/>
            </a:p>
          </p:txBody>
        </p:sp>
        <p:grpSp>
          <p:nvGrpSpPr>
            <p:cNvPr id="1044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45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46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47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48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49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0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1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2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3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4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5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6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7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8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9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0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1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2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3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4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5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6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7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8" name="Freeform 39"/>
              <p:cNvSpPr>
                <a:spLocks/>
              </p:cNvSpPr>
              <p:nvPr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9" name="Freeform 40"/>
              <p:cNvSpPr>
                <a:spLocks/>
              </p:cNvSpPr>
              <p:nvPr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</p:grpSp>
      </p:grpSp>
      <p:sp>
        <p:nvSpPr>
          <p:cNvPr id="10281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2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283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E853334-F926-4503-A687-E4AB40B1F932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10284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fi-FI"/>
          </a:p>
        </p:txBody>
      </p:sp>
      <p:sp>
        <p:nvSpPr>
          <p:cNvPr id="10285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D21E2ED-8945-4085-9470-EFCB7F5C6D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6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LI3 – terveyttä liikkuen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Etätyöskentelyjakso; liikuntatuntien suorittaminen, liikuntapäiväkirja ja arviointi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683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6B57CB-B586-4459-B7F1-FEA854AB8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Liikuntatuntien suorittaminen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B2E05C-69A1-483F-9E21-E5D33FDD27D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fi-FI" b="1" dirty="0" err="1">
                <a:effectLst/>
              </a:rPr>
              <a:t>Pedanetiin</a:t>
            </a:r>
            <a:r>
              <a:rPr lang="fi-FI" b="1" dirty="0">
                <a:effectLst/>
              </a:rPr>
              <a:t> tulee ohjeet </a:t>
            </a:r>
            <a:r>
              <a:rPr lang="fi-FI" b="1" dirty="0" smtClean="0">
                <a:effectLst/>
              </a:rPr>
              <a:t>jokaisen viikon alussa, </a:t>
            </a:r>
            <a:r>
              <a:rPr lang="fi-FI" b="1" dirty="0">
                <a:effectLst/>
              </a:rPr>
              <a:t>jotka siis koskevat </a:t>
            </a:r>
            <a:r>
              <a:rPr lang="fi-FI" b="1" dirty="0" smtClean="0">
                <a:effectLst/>
              </a:rPr>
              <a:t> </a:t>
            </a:r>
            <a:r>
              <a:rPr lang="fi-FI" b="1" dirty="0">
                <a:effectLst/>
              </a:rPr>
              <a:t>seuraavan viikon liikuntatuntien suorittamista.</a:t>
            </a:r>
          </a:p>
          <a:p>
            <a:r>
              <a:rPr lang="fi-FI" b="1" dirty="0">
                <a:effectLst/>
              </a:rPr>
              <a:t>Viikossa pitää suorittaa lukujärjestyksen mukainen määrä oppitunteja annettujen ohjeiden mukaan</a:t>
            </a:r>
            <a:r>
              <a:rPr lang="fi-FI" b="1" dirty="0" smtClean="0">
                <a:effectLst/>
              </a:rPr>
              <a:t>.</a:t>
            </a:r>
          </a:p>
          <a:p>
            <a:r>
              <a:rPr lang="fi-FI" b="1" dirty="0" smtClean="0">
                <a:effectLst/>
              </a:rPr>
              <a:t>Pääperiaate on, että viikkotreenit koostuvat </a:t>
            </a:r>
            <a:r>
              <a:rPr lang="fi-FI" b="1" dirty="0" err="1" smtClean="0">
                <a:effectLst/>
              </a:rPr>
              <a:t>seuraavanlaisista</a:t>
            </a:r>
            <a:r>
              <a:rPr lang="fi-FI" b="1" dirty="0" smtClean="0">
                <a:effectLst/>
              </a:rPr>
              <a:t> treeneistä:</a:t>
            </a:r>
          </a:p>
          <a:p>
            <a:pPr lvl="1"/>
            <a:r>
              <a:rPr lang="fi-FI" b="1" dirty="0" smtClean="0">
                <a:effectLst/>
              </a:rPr>
              <a:t>peruskestävyysharjoitus</a:t>
            </a:r>
            <a:endParaRPr lang="fi-FI" b="1" dirty="0">
              <a:effectLst/>
            </a:endParaRPr>
          </a:p>
          <a:p>
            <a:pPr lvl="1"/>
            <a:r>
              <a:rPr lang="fi-FI" b="1" dirty="0">
                <a:effectLst/>
              </a:rPr>
              <a:t>intervalliharjoitus</a:t>
            </a:r>
          </a:p>
          <a:p>
            <a:pPr lvl="1"/>
            <a:r>
              <a:rPr lang="fi-FI" b="1" dirty="0">
                <a:effectLst/>
              </a:rPr>
              <a:t>lihaskuntoharjoitus</a:t>
            </a:r>
          </a:p>
          <a:p>
            <a:pPr lvl="1"/>
            <a:r>
              <a:rPr lang="fi-FI" b="1" dirty="0">
                <a:effectLst/>
              </a:rPr>
              <a:t>kehonhuolto- /  kehonhallintaharjoitus</a:t>
            </a:r>
          </a:p>
          <a:p>
            <a:pPr lvl="1"/>
            <a:r>
              <a:rPr lang="fi-FI" b="1" dirty="0">
                <a:effectLst/>
              </a:rPr>
              <a:t>palauttava harjoitus</a:t>
            </a:r>
          </a:p>
          <a:p>
            <a:pPr lvl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80370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b="1" dirty="0">
                <a:effectLst/>
              </a:rPr>
              <a:t>Voit itse valita, milloin ja missä järjestyksessä tunnit suoritat. Kuitenkin jokaisena päivä, jolloin liikuntaa lukujärjestyksen mukaan olisi, on suoritus kuitattava </a:t>
            </a:r>
            <a:r>
              <a:rPr lang="fi-FI" sz="2400" b="1" dirty="0" err="1" smtClean="0">
                <a:effectLst/>
              </a:rPr>
              <a:t>sportyplannerin</a:t>
            </a:r>
            <a:r>
              <a:rPr lang="fi-FI" sz="2400" b="1" dirty="0" smtClean="0">
                <a:effectLst/>
              </a:rPr>
              <a:t> kalenteriin </a:t>
            </a:r>
            <a:r>
              <a:rPr lang="fi-FI" sz="2400" b="1" dirty="0">
                <a:effectLst/>
              </a:rPr>
              <a:t>tehdyksi todenteineen </a:t>
            </a:r>
            <a:r>
              <a:rPr lang="fi-FI" sz="2400" b="1" dirty="0" smtClean="0">
                <a:effectLst/>
              </a:rPr>
              <a:t>klo </a:t>
            </a:r>
            <a:r>
              <a:rPr lang="fi-FI" sz="2400" b="1" dirty="0">
                <a:effectLst/>
              </a:rPr>
              <a:t>23.59 mennessä! . </a:t>
            </a:r>
            <a:r>
              <a:rPr lang="fi-FI" sz="2400" b="1" dirty="0" smtClean="0">
                <a:effectLst/>
              </a:rPr>
              <a:t>Testivideot ja päiväkirjan analysoinnin palautetaan määräaikaan mennessä </a:t>
            </a:r>
            <a:r>
              <a:rPr lang="fi-FI" sz="2400" b="1" dirty="0" err="1">
                <a:effectLst/>
              </a:rPr>
              <a:t>pedanetin</a:t>
            </a:r>
            <a:r>
              <a:rPr lang="fi-FI" sz="2400" b="1" dirty="0">
                <a:effectLst/>
              </a:rPr>
              <a:t> </a:t>
            </a:r>
            <a:r>
              <a:rPr lang="fi-FI" sz="2400" b="1" dirty="0" smtClean="0">
                <a:effectLst/>
              </a:rPr>
              <a:t>palautuskansioihin. </a:t>
            </a:r>
          </a:p>
          <a:p>
            <a:r>
              <a:rPr lang="fi-FI" sz="2400" b="1" dirty="0" smtClean="0">
                <a:effectLst/>
              </a:rPr>
              <a:t>Kurssin </a:t>
            </a:r>
            <a:r>
              <a:rPr lang="fi-FI" sz="2400" b="1" dirty="0" smtClean="0">
                <a:effectLst/>
              </a:rPr>
              <a:t>alussa ja lopussa suoritat toimintakykyisyyteen liittyvän testipatterin</a:t>
            </a:r>
          </a:p>
          <a:p>
            <a:pPr lvl="1"/>
            <a:r>
              <a:rPr lang="fi-FI" sz="2000" b="1" dirty="0" smtClean="0">
                <a:effectLst/>
              </a:rPr>
              <a:t>Vatsalihastesti (30 </a:t>
            </a:r>
            <a:r>
              <a:rPr lang="fi-FI" sz="2000" b="1" dirty="0" err="1" smtClean="0">
                <a:effectLst/>
              </a:rPr>
              <a:t>sek</a:t>
            </a:r>
            <a:r>
              <a:rPr lang="fi-FI" sz="2000" b="1" dirty="0" smtClean="0">
                <a:effectLst/>
              </a:rPr>
              <a:t>.), ponnistusvoimatesti (vauhditon pituus) </a:t>
            </a:r>
            <a:r>
              <a:rPr lang="fi-FI" sz="2000" b="1" dirty="0" smtClean="0">
                <a:effectLst/>
              </a:rPr>
              <a:t>ja </a:t>
            </a:r>
            <a:r>
              <a:rPr lang="fi-FI" sz="2000" b="1" dirty="0" smtClean="0">
                <a:effectLst/>
              </a:rPr>
              <a:t>vauhtikestävyystesti (</a:t>
            </a:r>
            <a:r>
              <a:rPr lang="fi-FI" sz="2000" b="1" dirty="0" err="1" smtClean="0">
                <a:effectLst/>
              </a:rPr>
              <a:t>cooperin</a:t>
            </a:r>
            <a:r>
              <a:rPr lang="fi-FI" sz="2000" b="1" dirty="0" smtClean="0">
                <a:effectLst/>
              </a:rPr>
              <a:t> testi); kirjatut tulokset ylös + Sport </a:t>
            </a:r>
            <a:r>
              <a:rPr lang="fi-FI" sz="2000" b="1" dirty="0" err="1" smtClean="0">
                <a:effectLst/>
              </a:rPr>
              <a:t>Trackeri</a:t>
            </a:r>
            <a:r>
              <a:rPr lang="fi-FI" sz="2000" b="1" dirty="0" err="1" smtClean="0">
                <a:effectLst/>
              </a:rPr>
              <a:t>n</a:t>
            </a:r>
            <a:r>
              <a:rPr lang="fi-FI" sz="2000" b="1" dirty="0" smtClean="0">
                <a:effectLst/>
              </a:rPr>
              <a:t> kuvakaappaus</a:t>
            </a:r>
            <a:endParaRPr lang="fi-FI" sz="2000" b="1" dirty="0" smtClean="0">
              <a:effectLst/>
            </a:endParaRPr>
          </a:p>
          <a:p>
            <a:pPr lvl="1"/>
            <a:r>
              <a:rPr lang="fi-FI" sz="2000" b="1" dirty="0" smtClean="0">
                <a:effectLst/>
              </a:rPr>
              <a:t>Liikkuvuustestit; videotodenteet</a:t>
            </a:r>
            <a:endParaRPr lang="fi-FI" sz="2000" b="1" dirty="0" smtClean="0">
              <a:effectLst/>
            </a:endParaRPr>
          </a:p>
          <a:p>
            <a:pPr lvl="1"/>
            <a:endParaRPr lang="fi-FI" sz="2000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081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405E97-E585-4C18-92F9-B7999440D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04774"/>
          </a:xfrm>
        </p:spPr>
        <p:txBody>
          <a:bodyPr>
            <a:normAutofit/>
          </a:bodyPr>
          <a:lstStyle/>
          <a:p>
            <a:r>
              <a:rPr lang="fi-FI" dirty="0"/>
              <a:t>Liikuntasuoritusten todentaminen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DA9FF2-2B9F-4C5A-A0A8-96C9585F10D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64316"/>
            <a:ext cx="10363826" cy="428846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400" b="1" dirty="0">
                <a:effectLst/>
              </a:rPr>
              <a:t>Liikuntasuorituksien todentaminen suoritetaan suorituksen luonteesta riippuen esim. Seuraavien ladattavien sovellusten avulla: Sport </a:t>
            </a:r>
            <a:r>
              <a:rPr lang="fi-FI" sz="2400" b="1" dirty="0" err="1">
                <a:effectLst/>
              </a:rPr>
              <a:t>tracker</a:t>
            </a:r>
            <a:r>
              <a:rPr lang="fi-FI" sz="2400" b="1" dirty="0">
                <a:effectLst/>
              </a:rPr>
              <a:t>, </a:t>
            </a:r>
            <a:r>
              <a:rPr lang="fi-FI" sz="2400" b="1" dirty="0" smtClean="0">
                <a:effectLst/>
              </a:rPr>
              <a:t>Polar Beat (onnistuu </a:t>
            </a:r>
            <a:r>
              <a:rPr lang="fi-FI" sz="2400" b="1" dirty="0" err="1">
                <a:effectLst/>
              </a:rPr>
              <a:t>gps:n</a:t>
            </a:r>
            <a:r>
              <a:rPr lang="fi-FI" sz="2400" b="1" dirty="0">
                <a:effectLst/>
              </a:rPr>
              <a:t> avulla; ei siis vaadi sykettä mittaavaa kelloa / vyötä) </a:t>
            </a:r>
            <a:r>
              <a:rPr lang="fi-FI" sz="2400" b="1" dirty="0" smtClean="0">
                <a:effectLst/>
              </a:rPr>
              <a:t>tai</a:t>
            </a:r>
            <a:r>
              <a:rPr lang="fi-FI" sz="2400" b="1" dirty="0">
                <a:effectLst/>
              </a:rPr>
              <a:t> askelmittari. Myös aktiivisuusranneketta, mikäli sinulla sellainen on, voit käyttää suoritusten mittaamiseen. </a:t>
            </a:r>
          </a:p>
          <a:p>
            <a:r>
              <a:rPr lang="fi-FI" sz="2400" b="1" dirty="0">
                <a:effectLst/>
              </a:rPr>
              <a:t>Hyödynnämme todentamiseen myös </a:t>
            </a:r>
            <a:r>
              <a:rPr lang="fi-FI" sz="2400" b="1" dirty="0" smtClean="0">
                <a:effectLst/>
              </a:rPr>
              <a:t>kuvia / videotallenteita (liikkuvuustestit). Videotallenteet on </a:t>
            </a:r>
            <a:r>
              <a:rPr lang="fi-FI" sz="2400" b="1" dirty="0" err="1" smtClean="0">
                <a:effectLst/>
              </a:rPr>
              <a:t>palautettavav</a:t>
            </a:r>
            <a:r>
              <a:rPr lang="fi-FI" sz="2400" b="1" dirty="0" err="1" smtClean="0">
                <a:effectLst/>
              </a:rPr>
              <a:t>a</a:t>
            </a:r>
            <a:r>
              <a:rPr lang="fi-FI" sz="2400" b="1" dirty="0" smtClean="0">
                <a:effectLst/>
              </a:rPr>
              <a:t> </a:t>
            </a:r>
            <a:r>
              <a:rPr lang="fi-FI" sz="2400" b="1" dirty="0" err="1" smtClean="0">
                <a:effectLst/>
              </a:rPr>
              <a:t>pedanettiin</a:t>
            </a:r>
            <a:r>
              <a:rPr lang="fi-FI" sz="2400" b="1" dirty="0" smtClean="0">
                <a:effectLst/>
              </a:rPr>
              <a:t>, niitä ei voi siis liittää </a:t>
            </a:r>
            <a:r>
              <a:rPr lang="fi-FI" sz="2400" b="1" dirty="0" err="1" smtClean="0">
                <a:effectLst/>
              </a:rPr>
              <a:t>sportyplannerin</a:t>
            </a:r>
            <a:r>
              <a:rPr lang="fi-FI" sz="2400" b="1" dirty="0" smtClean="0">
                <a:effectLst/>
              </a:rPr>
              <a:t> kalenteriin.</a:t>
            </a:r>
            <a:endParaRPr lang="fi-FI" sz="2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2343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07D9BB-6753-49AD-B442-CA7858E45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</a:t>
            </a:r>
            <a:r>
              <a:rPr lang="fi-FI" dirty="0" smtClean="0"/>
              <a:t>iikuntapäiväkirja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EF0B12-93C0-4090-8C09-1A4FA645F9D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68945"/>
            <a:ext cx="10363826" cy="444269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400" b="1" dirty="0">
                <a:effectLst/>
              </a:rPr>
              <a:t>Liikuntatuntien suorittamisen lisäksi pidät koko jakson ajan liikuntapäiväkirjaa, johon kirjaat liikuntatuntien lisäksi muut mahdolliset </a:t>
            </a:r>
            <a:r>
              <a:rPr lang="fi-FI" sz="2400" b="1" dirty="0" err="1">
                <a:effectLst/>
              </a:rPr>
              <a:t>täsmäliikuntakerrat</a:t>
            </a:r>
            <a:r>
              <a:rPr lang="fi-FI" sz="2400" b="1" dirty="0">
                <a:effectLst/>
              </a:rPr>
              <a:t> viikkojen osalta ja lisäksi myös hyötyliikunnan (siivoaminen, pihatyöt, pyöräily kauppaan jne.).</a:t>
            </a:r>
          </a:p>
          <a:p>
            <a:r>
              <a:rPr lang="fi-FI" sz="2400" b="1" dirty="0">
                <a:effectLst/>
              </a:rPr>
              <a:t>Päiväkirjaa </a:t>
            </a:r>
            <a:r>
              <a:rPr lang="fi-FI" sz="2400" b="1" dirty="0" smtClean="0">
                <a:effectLst/>
              </a:rPr>
              <a:t>pidät</a:t>
            </a:r>
            <a:r>
              <a:rPr lang="fi-FI" sz="2400" b="1" dirty="0" smtClean="0">
                <a:effectLst/>
              </a:rPr>
              <a:t> </a:t>
            </a:r>
            <a:r>
              <a:rPr lang="fi-FI" sz="2400" b="1" dirty="0">
                <a:effectLst/>
              </a:rPr>
              <a:t>sähköisesti </a:t>
            </a:r>
            <a:r>
              <a:rPr lang="fi-FI" sz="2400" b="1" dirty="0" err="1" smtClean="0">
                <a:effectLst/>
              </a:rPr>
              <a:t>sportyplannerin</a:t>
            </a:r>
            <a:r>
              <a:rPr lang="fi-FI" sz="2400" b="1" dirty="0" smtClean="0">
                <a:effectLst/>
              </a:rPr>
              <a:t> (www.sportyplanner.fi) avulla. </a:t>
            </a:r>
            <a:r>
              <a:rPr lang="fi-FI" sz="2400" b="1" dirty="0" smtClean="0">
                <a:effectLst/>
              </a:rPr>
              <a:t>Päiväkirjan </a:t>
            </a:r>
            <a:r>
              <a:rPr lang="fi-FI" sz="2400" b="1" dirty="0" smtClean="0">
                <a:effectLst/>
              </a:rPr>
              <a:t>analysoinnin palautat </a:t>
            </a:r>
            <a:r>
              <a:rPr lang="fi-FI" sz="2400" b="1" dirty="0" err="1" smtClean="0">
                <a:effectLst/>
              </a:rPr>
              <a:t>pedanettin</a:t>
            </a:r>
            <a:r>
              <a:rPr lang="fi-FI" sz="2400" b="1" dirty="0" smtClean="0">
                <a:effectLst/>
              </a:rPr>
              <a:t> </a:t>
            </a:r>
            <a:r>
              <a:rPr lang="fi-FI" sz="2400" b="1" dirty="0">
                <a:effectLst/>
              </a:rPr>
              <a:t>palautuskansioon koepäivänä. Annan analysointiin vielä tarkemmat ohjeet ennen koeviikkoa.</a:t>
            </a:r>
          </a:p>
          <a:p>
            <a:r>
              <a:rPr lang="fi-FI" sz="2400" b="1" dirty="0">
                <a:effectLst/>
              </a:rPr>
              <a:t>Päiväkirja ja sen analysointi on </a:t>
            </a:r>
            <a:r>
              <a:rPr lang="fi-FI" sz="2400" b="1" dirty="0" smtClean="0">
                <a:effectLst/>
              </a:rPr>
              <a:t>osa </a:t>
            </a:r>
            <a:r>
              <a:rPr lang="fi-FI" sz="2400" b="1" dirty="0">
                <a:effectLst/>
              </a:rPr>
              <a:t>kurssin </a:t>
            </a:r>
            <a:r>
              <a:rPr lang="fi-FI" sz="2400" b="1" dirty="0" smtClean="0">
                <a:effectLst/>
              </a:rPr>
              <a:t>arvostelua.</a:t>
            </a:r>
            <a:endParaRPr lang="fi-FI" sz="2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3839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A37ED2-AA20-415B-8571-1DE571253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Kurssin arvostelu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34D809-140D-4302-815F-2E640001A2C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fi-FI" b="1" dirty="0">
                <a:effectLst/>
              </a:rPr>
              <a:t>Arvostelu perustuu:</a:t>
            </a:r>
          </a:p>
          <a:p>
            <a:pPr lvl="1"/>
            <a:r>
              <a:rPr lang="fi-FI" b="1" dirty="0">
                <a:effectLst/>
              </a:rPr>
              <a:t>Tuntitehtäviin ja niiden suorittamiseen ajallaan</a:t>
            </a:r>
          </a:p>
          <a:p>
            <a:pPr lvl="2"/>
            <a:r>
              <a:rPr lang="fi-FI" b="1" dirty="0">
                <a:effectLst/>
              </a:rPr>
              <a:t>Tuntitehtävät suoritettu ohjeiden mukaisesti ja omakohtaisissa valinnoissa näkyy monipuolisuus</a:t>
            </a:r>
            <a:r>
              <a:rPr lang="fi-FI" b="1" dirty="0" smtClean="0">
                <a:effectLst/>
              </a:rPr>
              <a:t>.</a:t>
            </a:r>
            <a:endParaRPr lang="fi-FI" b="1" dirty="0">
              <a:effectLst/>
            </a:endParaRPr>
          </a:p>
          <a:p>
            <a:pPr lvl="1"/>
            <a:r>
              <a:rPr lang="fi-FI" b="1" dirty="0" smtClean="0">
                <a:effectLst/>
              </a:rPr>
              <a:t>Fyysisen toimintakyvyn kehittyminen alku- ja lopputestien perusteella</a:t>
            </a:r>
          </a:p>
          <a:p>
            <a:pPr lvl="1"/>
            <a:r>
              <a:rPr lang="fi-FI" b="1" dirty="0" smtClean="0">
                <a:effectLst/>
              </a:rPr>
              <a:t>Liikuntapäiväkirjan </a:t>
            </a:r>
            <a:r>
              <a:rPr lang="fi-FI" b="1" dirty="0" smtClean="0">
                <a:effectLst/>
              </a:rPr>
              <a:t>analysointi</a:t>
            </a:r>
            <a:endParaRPr lang="fi-FI" b="1" dirty="0">
              <a:effectLst/>
            </a:endParaRPr>
          </a:p>
          <a:p>
            <a:r>
              <a:rPr lang="fi-FI" b="1" dirty="0">
                <a:effectLst/>
              </a:rPr>
              <a:t>Lähtökohtaisesti siis kaikki tunnit on suoritettava ajallaan!</a:t>
            </a:r>
          </a:p>
          <a:p>
            <a:pPr lvl="1"/>
            <a:r>
              <a:rPr lang="fi-FI" b="1" dirty="0">
                <a:effectLst/>
              </a:rPr>
              <a:t>Mikäli sairastut, huoltajan on kuitattava poissaolo selvitetyksi </a:t>
            </a:r>
            <a:r>
              <a:rPr lang="fi-FI" b="1" dirty="0" err="1">
                <a:effectLst/>
              </a:rPr>
              <a:t>wilman</a:t>
            </a:r>
            <a:r>
              <a:rPr lang="fi-FI" b="1" dirty="0">
                <a:effectLst/>
              </a:rPr>
              <a:t> välityksellä.</a:t>
            </a:r>
          </a:p>
          <a:p>
            <a:pPr lvl="1"/>
            <a:r>
              <a:rPr lang="fi-FI" b="1" dirty="0">
                <a:effectLst/>
              </a:rPr>
              <a:t>Selvittämättömät poissaolot  / poissaolot, joille ei ole pätevää syytä pitää koeviikolla korvata</a:t>
            </a:r>
          </a:p>
          <a:p>
            <a:pPr lvl="1"/>
            <a:r>
              <a:rPr lang="fi-FI" b="1" dirty="0">
                <a:effectLst/>
              </a:rPr>
              <a:t>Mikäli sairauspoissaoloja on yli kolme tuntia, neljännestä tunnista eteenpäin ne on korvattava koeviikolla.</a:t>
            </a:r>
          </a:p>
        </p:txBody>
      </p:sp>
    </p:spTree>
    <p:extLst>
      <p:ext uri="{BB962C8B-B14F-4D97-AF65-F5344CB8AC3E}">
        <p14:creationId xmlns:p14="http://schemas.microsoft.com/office/powerpoint/2010/main" val="373478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smtClean="0">
                <a:ea typeface="+mj-ea"/>
              </a:rPr>
              <a:t>Fyysisen toimintakyvyn kehittyminen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24063" y="1857375"/>
            <a:ext cx="82296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400" b="1" dirty="0">
                <a:effectLst/>
              </a:rPr>
              <a:t>Opettaja havainnoi opiskelijan fyysistä toimintakykyä ja jaksamista liikuntatuntien </a:t>
            </a:r>
            <a:r>
              <a:rPr lang="fi-FI" sz="1400" b="1" dirty="0" smtClean="0">
                <a:effectLst/>
              </a:rPr>
              <a:t>aikana opiskelijan suoritusten ja raportoinnin avulla. </a:t>
            </a:r>
            <a:endParaRPr lang="fi-FI" sz="1400" b="1" dirty="0">
              <a:effectLst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400" b="1" dirty="0">
                <a:effectLst/>
              </a:rPr>
              <a:t>Fyysisen toimintakyvyn mittaaminen auttaa opiskelijaa arvioimaan ja sen pohjalta harjoittamaan fyysisiä ominaisuuksiaan. Opiskelijan fyysisen toimintakyvyn kehittymistä arvioitaessa arvioinnin tukena käytetään fyysisen toimintakyvyn alku- ja </a:t>
            </a:r>
            <a:r>
              <a:rPr lang="fi-FI" sz="1400" b="1" dirty="0" smtClean="0">
                <a:effectLst/>
              </a:rPr>
              <a:t>loppumittauksia.</a:t>
            </a:r>
            <a:endParaRPr lang="fi-FI" sz="1400" b="1" dirty="0">
              <a:effectLst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400" b="1" dirty="0">
                <a:effectLst/>
              </a:rPr>
              <a:t>Fyysisten kuntotekijöiden tasoa ei käytetä arvioinnin pohjana, ainoastaan opiskelijan henkilökohtaisen fyysisen toimintakyvyn kehittymisestä saatavaa tietoa. Fyysistä toimintakykyä mitataan useilla testeill</a:t>
            </a:r>
            <a:r>
              <a:rPr lang="fi-FI" sz="1400" dirty="0"/>
              <a:t>ä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400" dirty="0"/>
              <a:t>Esimerkki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/>
          </a:p>
          <a:p>
            <a:pPr eaLnBrk="1" hangingPunct="1">
              <a:buFont typeface="Wingdings" pitchFamily="2" charset="2"/>
              <a:buChar char="n"/>
              <a:defRPr/>
            </a:pPr>
            <a:endParaRPr lang="fi-FI" sz="2000" dirty="0"/>
          </a:p>
          <a:p>
            <a:pPr eaLnBrk="1" hangingPunct="1">
              <a:buFont typeface="Wingdings" pitchFamily="2" charset="2"/>
              <a:buChar char="n"/>
              <a:defRPr/>
            </a:pPr>
            <a:endParaRPr lang="fi-FI" sz="2000" dirty="0"/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/>
          </p:nvPr>
        </p:nvGraphicFramePr>
        <p:xfrm>
          <a:off x="2389823" y="4329426"/>
          <a:ext cx="6830144" cy="2264412"/>
        </p:xfrm>
        <a:graphic>
          <a:graphicData uri="http://schemas.openxmlformats.org/drawingml/2006/table">
            <a:tbl>
              <a:tblPr/>
              <a:tblGrid>
                <a:gridCol w="966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69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6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69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69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87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451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cooper</a:t>
                      </a:r>
                      <a:endParaRPr kumimoji="0" lang="fi-FI" altLang="fi-FI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vatsalihas-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testi 30s</a:t>
                      </a:r>
                      <a:endParaRPr kumimoji="0" lang="fi-FI" altLang="fi-FI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tasapaino</a:t>
                      </a:r>
                      <a:endParaRPr kumimoji="0" lang="fi-FI" altLang="fi-FI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eteen-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taivutus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ponnistus-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testi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fyysisen suorituskyvyn keskiarvo</a:t>
                      </a:r>
                      <a:endParaRPr kumimoji="0" lang="fi-FI" altLang="fi-FI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5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1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6,75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8,25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7,75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7,6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5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2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8,25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8,5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8,5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9,25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8,5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5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3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975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9,8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5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4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7,25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4,5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4,5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6,4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6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fi-FI" altLang="fi-FI" sz="2700" dirty="0">
                <a:solidFill>
                  <a:schemeClr val="tx1"/>
                </a:solidFill>
              </a:rPr>
              <a:t/>
            </a:r>
            <a:br>
              <a:rPr lang="fi-FI" altLang="fi-FI" sz="2700" dirty="0">
                <a:solidFill>
                  <a:schemeClr val="tx1"/>
                </a:solidFill>
              </a:rPr>
            </a:br>
            <a:r>
              <a:rPr lang="fi-FI" altLang="fi-FI" sz="31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Taulukko 1.</a:t>
            </a:r>
            <a:r>
              <a:rPr lang="fi-FI" altLang="fi-FI" sz="3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Henkilökohtaisen fyysisen suorituskyvyn kehityksen arvosana</a:t>
            </a:r>
            <a:r>
              <a:rPr lang="fi-FI" altLang="fi-FI" sz="66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fi-FI" altLang="fi-FI" sz="66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8240162"/>
              </p:ext>
            </p:extLst>
          </p:nvPr>
        </p:nvGraphicFramePr>
        <p:xfrm>
          <a:off x="2290619" y="1967344"/>
          <a:ext cx="7472218" cy="25746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61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35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35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36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65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889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3891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000" dirty="0">
                          <a:effectLst/>
                        </a:rPr>
                        <a:t> 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Henkilökohtaisen fyysisen suorituskyvyn kehityksen arvosana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466">
                <a:tc>
                  <a:txBody>
                    <a:bodyPr/>
                    <a:lstStyle/>
                    <a:p>
                      <a:endParaRPr lang="fi-FI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10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9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8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7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6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4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466">
                <a:tc row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Mittaukset                     alussa → lopussa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10 → 10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10 → 9,5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10 → 9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10 → 8,75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10 → 8,5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10 → 8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10 → 7,5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466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9 → 9,5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9 → 9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9</a:t>
                      </a:r>
                      <a:r>
                        <a:rPr lang="fi-FI" sz="1200" dirty="0" smtClean="0">
                          <a:effectLst/>
                        </a:rPr>
                        <a:t> </a:t>
                      </a:r>
                      <a:r>
                        <a:rPr lang="fi-FI" sz="1200" dirty="0">
                          <a:effectLst/>
                        </a:rPr>
                        <a:t>→ 8,5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9 → 8,25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9 → 8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9 → 7,5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9 → 7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9466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8 → 9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8 → 8,5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8 → 8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8 → 7,75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8 → 7,5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8 → 7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8 → 6,5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466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7 →  </a:t>
                      </a:r>
                      <a:r>
                        <a:rPr lang="fi-FI" sz="1200" dirty="0" smtClean="0">
                          <a:effectLst/>
                        </a:rPr>
                        <a:t>8,5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7 → </a:t>
                      </a:r>
                      <a:r>
                        <a:rPr lang="fi-FI" sz="1200" dirty="0" smtClean="0">
                          <a:effectLst/>
                        </a:rPr>
                        <a:t>8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7 → </a:t>
                      </a:r>
                      <a:r>
                        <a:rPr lang="fi-FI" sz="1200" dirty="0" smtClean="0">
                          <a:effectLst/>
                        </a:rPr>
                        <a:t>7,5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7→ 7 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7 → 6,75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7 → 6,25 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7 → 5,75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466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6 → </a:t>
                      </a:r>
                      <a:r>
                        <a:rPr lang="fi-FI" sz="1200" dirty="0" smtClean="0">
                          <a:effectLst/>
                        </a:rPr>
                        <a:t>8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6 → </a:t>
                      </a:r>
                      <a:r>
                        <a:rPr lang="fi-FI" sz="1200" dirty="0" smtClean="0">
                          <a:effectLst/>
                        </a:rPr>
                        <a:t>7,5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6 → </a:t>
                      </a:r>
                      <a:r>
                        <a:rPr lang="fi-FI" sz="1200" dirty="0" smtClean="0">
                          <a:effectLst/>
                        </a:rPr>
                        <a:t>7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6 → </a:t>
                      </a:r>
                      <a:r>
                        <a:rPr lang="fi-FI" sz="1200" dirty="0" smtClean="0">
                          <a:effectLst/>
                        </a:rPr>
                        <a:t>6,5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6 → 6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6 → 5,5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6 → 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466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5 → </a:t>
                      </a:r>
                      <a:r>
                        <a:rPr lang="fi-FI" sz="1200" dirty="0" smtClean="0">
                          <a:effectLst/>
                        </a:rPr>
                        <a:t>7,5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5 → </a:t>
                      </a:r>
                      <a:r>
                        <a:rPr lang="fi-FI" sz="1200" dirty="0" smtClean="0">
                          <a:effectLst/>
                        </a:rPr>
                        <a:t>7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5 → </a:t>
                      </a:r>
                      <a:r>
                        <a:rPr lang="fi-FI" sz="1200" dirty="0" smtClean="0">
                          <a:effectLst/>
                        </a:rPr>
                        <a:t>6,5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5 → </a:t>
                      </a:r>
                      <a:r>
                        <a:rPr lang="fi-FI" sz="1200" dirty="0" smtClean="0">
                          <a:effectLst/>
                        </a:rPr>
                        <a:t>6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5 → 5,5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5 → 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5 → 4,5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9466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4 → </a:t>
                      </a:r>
                      <a:r>
                        <a:rPr lang="fi-FI" sz="1200" dirty="0" smtClean="0">
                          <a:effectLst/>
                        </a:rPr>
                        <a:t>7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4 → </a:t>
                      </a:r>
                      <a:r>
                        <a:rPr lang="fi-FI" sz="1200" dirty="0" smtClean="0">
                          <a:effectLst/>
                        </a:rPr>
                        <a:t>6,5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4 → </a:t>
                      </a:r>
                      <a:r>
                        <a:rPr lang="fi-FI" sz="1200" dirty="0" smtClean="0">
                          <a:effectLst/>
                        </a:rPr>
                        <a:t>6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4 → </a:t>
                      </a:r>
                      <a:r>
                        <a:rPr lang="fi-FI" sz="1200" smtClean="0">
                          <a:effectLst/>
                        </a:rPr>
                        <a:t>5,5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4 → 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4 → 4,5</a:t>
                      </a:r>
                      <a:endParaRPr lang="fi-FI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4 → 4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467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C01029-DEFC-47CA-ABFA-BD7F3D499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Numeroarviointi; Lähtökohtana numero 8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7A7F1D-0115-41B9-9853-B3875E16CE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6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5B92862-F6D5-48A3-9D0D-80B1B7C2415D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>
                <a:effectLst/>
              </a:rPr>
              <a:t>Oppituntien suorittamisessa ja todentamisessa paljon </a:t>
            </a:r>
            <a:r>
              <a:rPr lang="fi-FI" b="1" dirty="0" smtClean="0">
                <a:effectLst/>
              </a:rPr>
              <a:t>epäselvyyksiä</a:t>
            </a:r>
          </a:p>
          <a:p>
            <a:endParaRPr lang="fi-FI" b="1" dirty="0">
              <a:effectLst/>
            </a:endParaRPr>
          </a:p>
          <a:p>
            <a:r>
              <a:rPr lang="fi-FI" b="1" dirty="0">
                <a:effectLst/>
              </a:rPr>
              <a:t>Suorittamisessa ei ole noudatettu </a:t>
            </a:r>
            <a:r>
              <a:rPr lang="fi-FI" b="1" dirty="0" smtClean="0">
                <a:effectLst/>
              </a:rPr>
              <a:t>ohjeita</a:t>
            </a:r>
          </a:p>
          <a:p>
            <a:endParaRPr lang="fi-FI" b="1" dirty="0">
              <a:effectLst/>
            </a:endParaRPr>
          </a:p>
          <a:p>
            <a:r>
              <a:rPr lang="fi-FI" b="1" dirty="0">
                <a:effectLst/>
              </a:rPr>
              <a:t>Tuntisuoritteet yksipuolisia </a:t>
            </a:r>
            <a:endParaRPr lang="fi-FI" b="1" dirty="0" smtClean="0">
              <a:effectLst/>
            </a:endParaRPr>
          </a:p>
          <a:p>
            <a:endParaRPr lang="fi-FI" b="1" dirty="0">
              <a:effectLst/>
            </a:endParaRPr>
          </a:p>
          <a:p>
            <a:r>
              <a:rPr lang="fi-FI" b="1" dirty="0" smtClean="0">
                <a:effectLst/>
              </a:rPr>
              <a:t>Fyysisen toimintakyvyn kehittyminen heikkoa</a:t>
            </a:r>
          </a:p>
          <a:p>
            <a:endParaRPr lang="fi-FI" b="1" dirty="0">
              <a:effectLst/>
            </a:endParaRPr>
          </a:p>
          <a:p>
            <a:r>
              <a:rPr lang="fi-FI" b="1" dirty="0">
                <a:effectLst/>
              </a:rPr>
              <a:t>Liikuntapäiväkirjan analysointi vähäistä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4C5D9B0-2DA2-44DD-B98E-3FD649E6FD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8</a:t>
            </a: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66D29A26-2B45-4799-832C-0C70E9091375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>
                <a:effectLst/>
              </a:rPr>
              <a:t>Oppitunnit suoritettu </a:t>
            </a:r>
            <a:r>
              <a:rPr lang="fi-FI" b="1" dirty="0" smtClean="0">
                <a:effectLst/>
              </a:rPr>
              <a:t>ajallaan</a:t>
            </a:r>
          </a:p>
          <a:p>
            <a:endParaRPr lang="fi-FI" b="1" dirty="0">
              <a:effectLst/>
            </a:endParaRPr>
          </a:p>
          <a:p>
            <a:r>
              <a:rPr lang="fi-FI" b="1" dirty="0">
                <a:effectLst/>
              </a:rPr>
              <a:t>Noudatettu annettuja </a:t>
            </a:r>
            <a:r>
              <a:rPr lang="fi-FI" b="1" dirty="0" smtClean="0">
                <a:effectLst/>
              </a:rPr>
              <a:t>ohjeita</a:t>
            </a:r>
          </a:p>
          <a:p>
            <a:endParaRPr lang="fi-FI" b="1" dirty="0">
              <a:effectLst/>
            </a:endParaRPr>
          </a:p>
          <a:p>
            <a:r>
              <a:rPr lang="fi-FI" b="1" dirty="0">
                <a:effectLst/>
              </a:rPr>
              <a:t>Pyritty toteuttamaan oppitunnit </a:t>
            </a:r>
            <a:r>
              <a:rPr lang="fi-FI" b="1" dirty="0" smtClean="0">
                <a:effectLst/>
              </a:rPr>
              <a:t>monipuolisesti</a:t>
            </a:r>
          </a:p>
          <a:p>
            <a:endParaRPr lang="fi-FI" b="1" dirty="0">
              <a:effectLst/>
            </a:endParaRPr>
          </a:p>
          <a:p>
            <a:r>
              <a:rPr lang="fi-FI" b="1" dirty="0">
                <a:effectLst/>
              </a:rPr>
              <a:t>Fyysisen toimintakyvyn kehittyminen </a:t>
            </a:r>
            <a:r>
              <a:rPr lang="fi-FI" b="1" dirty="0" smtClean="0">
                <a:effectLst/>
              </a:rPr>
              <a:t>hyvällä tasolla</a:t>
            </a:r>
          </a:p>
          <a:p>
            <a:endParaRPr lang="fi-FI" b="1" dirty="0">
              <a:effectLst/>
            </a:endParaRPr>
          </a:p>
          <a:p>
            <a:r>
              <a:rPr lang="fi-FI" b="1" dirty="0" smtClean="0">
                <a:effectLst/>
              </a:rPr>
              <a:t>Liikuntapäiväkirjan </a:t>
            </a:r>
            <a:r>
              <a:rPr lang="fi-FI" b="1" dirty="0">
                <a:effectLst/>
              </a:rPr>
              <a:t>analysointi hyvällä tasolla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C59B2448-739E-4297-B4C0-EBE72B2715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 dirty="0"/>
              <a:t>9-10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84DBF7E0-D5E0-4F1C-BE4F-C358B3118F51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b="1" dirty="0">
                <a:effectLst/>
              </a:rPr>
              <a:t>Oppituntien suorittaminen ja todentaminen tehty ohjeiden </a:t>
            </a:r>
            <a:r>
              <a:rPr lang="fi-FI" b="1" dirty="0" smtClean="0">
                <a:effectLst/>
              </a:rPr>
              <a:t>mukaisesti</a:t>
            </a:r>
          </a:p>
          <a:p>
            <a:endParaRPr lang="fi-FI" b="1" dirty="0">
              <a:effectLst/>
            </a:endParaRPr>
          </a:p>
          <a:p>
            <a:r>
              <a:rPr lang="fi-FI" b="1" dirty="0">
                <a:effectLst/>
              </a:rPr>
              <a:t>Viikoittain omakohtaisten valintojen avulla </a:t>
            </a:r>
            <a:r>
              <a:rPr lang="fi-FI" b="1" dirty="0" err="1" smtClean="0">
                <a:effectLst/>
              </a:rPr>
              <a:t>liikuminen</a:t>
            </a:r>
            <a:r>
              <a:rPr lang="fi-FI" b="1" dirty="0" smtClean="0">
                <a:effectLst/>
              </a:rPr>
              <a:t> </a:t>
            </a:r>
            <a:r>
              <a:rPr lang="fi-FI" b="1" dirty="0">
                <a:effectLst/>
              </a:rPr>
              <a:t>on suoritettu mahdollisimman </a:t>
            </a:r>
            <a:r>
              <a:rPr lang="fi-FI" b="1" dirty="0" smtClean="0">
                <a:effectLst/>
              </a:rPr>
              <a:t>monipuolisesti</a:t>
            </a:r>
          </a:p>
          <a:p>
            <a:endParaRPr lang="fi-FI" b="1" dirty="0">
              <a:effectLst/>
            </a:endParaRPr>
          </a:p>
          <a:p>
            <a:r>
              <a:rPr lang="fi-FI" b="1" dirty="0" smtClean="0">
                <a:effectLst/>
              </a:rPr>
              <a:t>Fyysisen toimintakyvyn kehittyminen </a:t>
            </a:r>
            <a:r>
              <a:rPr lang="fi-FI" b="1" dirty="0">
                <a:effectLst/>
              </a:rPr>
              <a:t>kiitettävää / </a:t>
            </a:r>
            <a:r>
              <a:rPr lang="fi-FI" b="1" dirty="0" smtClean="0">
                <a:effectLst/>
              </a:rPr>
              <a:t>erinomaista</a:t>
            </a:r>
          </a:p>
          <a:p>
            <a:endParaRPr lang="fi-FI" b="1" dirty="0">
              <a:effectLst/>
            </a:endParaRPr>
          </a:p>
          <a:p>
            <a:r>
              <a:rPr lang="fi-FI" b="1" dirty="0">
                <a:effectLst/>
              </a:rPr>
              <a:t>Liikuntapäiväkirjan avulla osoitettu liikunnan harrastuneisuus ja sen analysointi on tehty kiitettävästi / erinomaisesti</a:t>
            </a:r>
          </a:p>
        </p:txBody>
      </p:sp>
    </p:spTree>
    <p:extLst>
      <p:ext uri="{BB962C8B-B14F-4D97-AF65-F5344CB8AC3E}">
        <p14:creationId xmlns:p14="http://schemas.microsoft.com/office/powerpoint/2010/main" val="127815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ema1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ilpailu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lpailu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ema1" id="{FEF84D96-E9B0-4D3C-9820-DB445FC8C4C7}" vid="{5806BB5E-CA5A-46B5-9E48-5B2F29E3C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Teema1</Template>
  <TotalTime>51</TotalTime>
  <Words>722</Words>
  <Application>Microsoft Office PowerPoint</Application>
  <PresentationFormat>Laajakuva</PresentationFormat>
  <Paragraphs>164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Verdana</vt:lpstr>
      <vt:lpstr>Wingdings</vt:lpstr>
      <vt:lpstr>Teema1</vt:lpstr>
      <vt:lpstr>LI3 – terveyttä liikkuen</vt:lpstr>
      <vt:lpstr>Liikuntatuntien suorittaminen</vt:lpstr>
      <vt:lpstr>PowerPoint-esitys</vt:lpstr>
      <vt:lpstr>Liikuntasuoritusten todentaminen</vt:lpstr>
      <vt:lpstr>Liikuntapäiväkirja</vt:lpstr>
      <vt:lpstr>Kurssin arvostelu</vt:lpstr>
      <vt:lpstr>Fyysisen toimintakyvyn kehittyminen</vt:lpstr>
      <vt:lpstr> Taulukko 1. Henkilökohtaisen fyysisen suorituskyvyn kehityksen arvosana </vt:lpstr>
      <vt:lpstr>Numeroarviointi; Lähtökohtana numero 8</vt:lpstr>
    </vt:vector>
  </TitlesOfParts>
  <Company>Rauman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LI3 – terveyttä liikkuen</dc:title>
  <dc:creator>Katja Harjunen</dc:creator>
  <cp:lastModifiedBy>Katja Harjunen</cp:lastModifiedBy>
  <cp:revision>7</cp:revision>
  <dcterms:created xsi:type="dcterms:W3CDTF">2020-04-02T07:47:10Z</dcterms:created>
  <dcterms:modified xsi:type="dcterms:W3CDTF">2020-04-02T17:27:04Z</dcterms:modified>
</cp:coreProperties>
</file>