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57" r:id="rId3"/>
    <p:sldId id="258" r:id="rId4"/>
    <p:sldId id="260" r:id="rId5"/>
    <p:sldId id="26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645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36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12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275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43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94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90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75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13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44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891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4EC60-AAD8-4998-88FE-ECA9D8658B85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2B75D56-D5A2-40BB-8C73-00FC885D6CB5}" type="slidenum">
              <a:rPr lang="fi-FI" smtClean="0"/>
              <a:t>‹#›</a:t>
            </a:fld>
            <a:endParaRPr lang="fi-FI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23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LI7 opintojakso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Musiikkiliikunta</a:t>
            </a:r>
          </a:p>
        </p:txBody>
      </p:sp>
    </p:spTree>
    <p:extLst>
      <p:ext uri="{BB962C8B-B14F-4D97-AF65-F5344CB8AC3E}">
        <p14:creationId xmlns:p14="http://schemas.microsoft.com/office/powerpoint/2010/main" val="289063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51579" y="853440"/>
            <a:ext cx="9603275" cy="772159"/>
          </a:xfrm>
        </p:spPr>
        <p:txBody>
          <a:bodyPr/>
          <a:lstStyle/>
          <a:p>
            <a:r>
              <a:rPr lang="fi-FI" dirty="0"/>
              <a:t>opintojakson suoritusohjeet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451579" y="1767840"/>
            <a:ext cx="9603275" cy="434848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i-FI" sz="1800" dirty="0"/>
              <a:t>Kurssin sisältö tanssiliikuntamuotojen osalta suunnitellaan ryhmän kanssa ensimmäisellä oppitunnilla yhteisesti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1800" dirty="0"/>
              <a:t> Tavoitteena on tutustua mahdollisimman moniin tanssiliikunnan eri muotoihin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1800" dirty="0"/>
              <a:t>Tuntien sisällöt vaihtelevat eri tanssityylien mukaisesti sisältäen seuraavia osioita: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alkulämmittely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tekniikkaosio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tanssisarjoja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kehollista itseilmaisua, improvisaatiota, rytmiharjoituksia ja pienimuotoisten koreografioiden tekemistä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1800" dirty="0"/>
              <a:t> Opiskelijat voivat omasta tanssitaustastaan riippuen osallistua tuntien vetämiseen esim. alkulämmittelyitä, tanssisarjoja jne. ohjaten.  </a:t>
            </a:r>
          </a:p>
        </p:txBody>
      </p:sp>
    </p:spTree>
    <p:extLst>
      <p:ext uri="{BB962C8B-B14F-4D97-AF65-F5344CB8AC3E}">
        <p14:creationId xmlns:p14="http://schemas.microsoft.com/office/powerpoint/2010/main" val="2626745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opintojakson arviointi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Opintojakso arvioidaan suoritusmerkinnällä</a:t>
            </a:r>
          </a:p>
          <a:p>
            <a:r>
              <a:rPr lang="fi-FI" sz="3200" dirty="0"/>
              <a:t>Suoritusmerkinnän saanti edellyttää</a:t>
            </a:r>
          </a:p>
          <a:p>
            <a:pPr lvl="1"/>
            <a:r>
              <a:rPr lang="fi-FI" sz="3200" dirty="0"/>
              <a:t>vaadittu tuntimäärä on suoritettu</a:t>
            </a:r>
          </a:p>
          <a:p>
            <a:pPr lvl="1"/>
            <a:r>
              <a:rPr lang="fi-FI" sz="3200" dirty="0"/>
              <a:t>tuntityöskentely on aktiivista ja tavoitteen suuntaista</a:t>
            </a:r>
          </a:p>
          <a:p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2166546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052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>
                <a:effectLst/>
              </a:rPr>
              <a:t>Liikunnan opintojaksojen 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96976"/>
            <a:ext cx="8229600" cy="5046663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b="1" dirty="0">
                <a:effectLst/>
              </a:rPr>
              <a:t>Liikunnan opintojaksojen arviointi pohjautuu jatkuvaan näyttöön liikuntatunneilla.</a:t>
            </a:r>
            <a:r>
              <a:rPr lang="fi-FI" altLang="fi-FI" sz="1800" dirty="0">
                <a:effectLst/>
              </a:rPr>
              <a:t> Mikäli opiskelija on useasti poissa liikuntatunneilta, ei opettaja voi arvioida opiskelijan osaamista poissaolotuntien aikana läpikäydyissä asioissa. </a:t>
            </a:r>
            <a:r>
              <a:rPr lang="fi-FI" altLang="fi-FI" sz="1800">
                <a:effectLst/>
              </a:rPr>
              <a:t>Liikunnan opintojaksojen </a:t>
            </a:r>
            <a:r>
              <a:rPr lang="fi-FI" altLang="fi-FI" sz="1800" dirty="0">
                <a:effectLst/>
              </a:rPr>
              <a:t>arviointi edellyttää aktiivista osallistumista liikuntatunneille. Lajit vaihtuvat 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b="1" dirty="0">
                <a:effectLst/>
              </a:rPr>
              <a:t>Kaikki poissaolot tulee selvittää </a:t>
            </a:r>
            <a:r>
              <a:rPr lang="fi-FI" altLang="fi-FI" sz="1800" dirty="0">
                <a:effectLst/>
              </a:rPr>
              <a:t>toimittamalla opettajalle kirjallinen lääkärin / terveydenhoitajan / vanhempien allekirjoittama poissaolotodistus. Poissaolotodistus tulee esittää </a:t>
            </a:r>
            <a:r>
              <a:rPr lang="fi-FI" altLang="fi-FI" sz="1800" b="1" dirty="0">
                <a:effectLst/>
              </a:rPr>
              <a:t>heti seuraavalla tunnilla</a:t>
            </a:r>
            <a:r>
              <a:rPr lang="fi-FI" altLang="fi-FI" sz="1800" dirty="0">
                <a:effectLst/>
              </a:rPr>
              <a:t> poissaolon jälkeen. Älä jätä selvityksiä roikkumaan. Kurssin päätyttyä selvityksiä ei enää huomioida.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dirty="0">
                <a:effectLst/>
              </a:rPr>
              <a:t>Mikäli poissaoloja kertyy enemmän kuin </a:t>
            </a:r>
            <a:r>
              <a:rPr lang="fi-FI" altLang="fi-FI" sz="1800" b="1" dirty="0">
                <a:effectLst/>
              </a:rPr>
              <a:t>kolme 75 minuutin oppituntia</a:t>
            </a:r>
            <a:r>
              <a:rPr lang="fi-FI" altLang="fi-FI" sz="1800" dirty="0">
                <a:effectLst/>
              </a:rPr>
              <a:t>, opiskelija on velvollinen korvaamaan neljännen poissaolonsa jne. Kaikki selvittämättömät / luvattomat poissaolot pitää olla korvattuna kyseisen periodin koeviikon aikana olevilla korvaustunneilla. </a:t>
            </a:r>
            <a:r>
              <a:rPr lang="fi-FI" altLang="fi-FI" sz="1800" b="1" u="sng" dirty="0"/>
              <a:t>Neljäs selvittämätön</a:t>
            </a:r>
            <a:r>
              <a:rPr lang="fi-FI" altLang="fi-FI" sz="1800" b="1" u="sng" dirty="0">
                <a:effectLst/>
              </a:rPr>
              <a:t> poissaolo johtaa automaattisesti kurssin päättymiseen</a:t>
            </a:r>
            <a:r>
              <a:rPr lang="fi-FI" altLang="fi-FI" sz="1800" u="sng" dirty="0">
                <a:effectLst/>
              </a:rPr>
              <a:t>. </a:t>
            </a:r>
            <a:endParaRPr lang="fi-FI" altLang="fi-FI" sz="18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b="1" dirty="0">
                <a:effectLst/>
              </a:rPr>
              <a:t>Poissaolon korvaaminen</a:t>
            </a:r>
            <a:r>
              <a:rPr lang="fi-FI" altLang="fi-FI" sz="18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dirty="0">
                <a:effectLst/>
              </a:rPr>
              <a:t>Kaikki opintojaksoon kuuluvat suoritukset on hoidettava kuntoon ennen jakson päättymistä. Jakson päätyttyä puuttuvat suoritukset johtavat kurssin arvostelematta jättämiseen. </a:t>
            </a:r>
            <a:r>
              <a:rPr lang="fi-FI" altLang="fi-FI" sz="1800" b="1" dirty="0">
                <a:effectLst/>
              </a:rPr>
              <a:t>Periodin päätyttyä suoritukset nollautuvat</a:t>
            </a:r>
            <a:r>
              <a:rPr lang="fi-FI" altLang="fi-FI" sz="1800" dirty="0">
                <a:effectLst/>
              </a:rPr>
              <a:t> ja opiskelija joutuu käymään koko opintojakson uudestaan arvosanan saamiseksi.</a:t>
            </a:r>
          </a:p>
        </p:txBody>
      </p:sp>
    </p:spTree>
    <p:extLst>
      <p:ext uri="{BB962C8B-B14F-4D97-AF65-F5344CB8AC3E}">
        <p14:creationId xmlns:p14="http://schemas.microsoft.com/office/powerpoint/2010/main" val="41677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87C40A-955C-DB2A-EFE5-CECBF6DB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42108D-38D9-4E9F-DE42-A8562BC0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Opintojakson tavoitteet, sisältö ja arviointi käyty yhteisesti läpi ensimmäisellä oppitunnilla.</a:t>
            </a:r>
          </a:p>
          <a:p>
            <a:r>
              <a:rPr lang="fi-FI" dirty="0"/>
              <a:t>Opetuksessa käytetään soveltuvin osin lyhyitä sanallisia ohjeita, näyttöjä ja kuvamateriaalia.</a:t>
            </a:r>
          </a:p>
          <a:p>
            <a:r>
              <a:rPr lang="fi-FI" dirty="0"/>
              <a:t>Opiskelijan yksilöllinen ohjaus tunnilla.</a:t>
            </a:r>
          </a:p>
          <a:p>
            <a:r>
              <a:rPr lang="fi-FI" dirty="0"/>
              <a:t>Eriytetty ja yksilöity suoritusmahdollisuus oppitunnin tehtävissä.</a:t>
            </a:r>
          </a:p>
          <a:p>
            <a:r>
              <a:rPr lang="fi-FI" dirty="0"/>
              <a:t>Arviointia toteutetaan tarvittaessa esim. terveydellisistä syistä soveltaen</a:t>
            </a:r>
          </a:p>
          <a:p>
            <a:r>
              <a:rPr lang="fi-FI" dirty="0"/>
              <a:t>Opiskelijalla on mahdollisuus tukiopetukseen.</a:t>
            </a:r>
          </a:p>
          <a:p>
            <a:r>
              <a:rPr lang="fi-FI" dirty="0"/>
              <a:t>Poissaolojen korvaus tapahtuu koeviikon korvauskerroilla.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152364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Galleria</Template>
  <TotalTime>39</TotalTime>
  <Words>302</Words>
  <Application>Microsoft Office PowerPoint</Application>
  <PresentationFormat>Laajakuva</PresentationFormat>
  <Paragraphs>30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Wingdings</vt:lpstr>
      <vt:lpstr>Gallery</vt:lpstr>
      <vt:lpstr>LI7 opintojakso</vt:lpstr>
      <vt:lpstr>opintojakson suoritusohjeet</vt:lpstr>
      <vt:lpstr>opintojakson arviointi</vt:lpstr>
      <vt:lpstr>Liikunnan opintojaksojen poissaoloista</vt:lpstr>
      <vt:lpstr>Tukimuodot</vt:lpstr>
    </vt:vector>
  </TitlesOfParts>
  <Company>Rauman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LI7 opintojakso</dc:title>
  <dc:creator>Katja Harjunen</dc:creator>
  <cp:lastModifiedBy>Harjunen Katja</cp:lastModifiedBy>
  <cp:revision>8</cp:revision>
  <dcterms:created xsi:type="dcterms:W3CDTF">2022-11-02T15:24:31Z</dcterms:created>
  <dcterms:modified xsi:type="dcterms:W3CDTF">2026-08-11T09:28:12Z</dcterms:modified>
</cp:coreProperties>
</file>