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70" r:id="rId5"/>
    <p:sldId id="269" r:id="rId6"/>
  </p:sldIdLst>
  <p:sldSz cx="12192000" cy="6858000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800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800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</p:grpSp>
      </p:grpSp>
      <p:sp>
        <p:nvSpPr>
          <p:cNvPr id="113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13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7793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583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6622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5356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686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979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4207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862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2077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0031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139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8593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989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800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800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8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9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</p:grpSp>
      </p:grpSp>
      <p:sp>
        <p:nvSpPr>
          <p:cNvPr id="102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95C88AE-955C-4BC6-969E-759841A35167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fi-FI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9204AB2-1A37-4D8C-A090-218BB908FAF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079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LI9 </a:t>
            </a:r>
            <a:br>
              <a:rPr lang="fi-FI" dirty="0"/>
            </a:br>
            <a:r>
              <a:rPr lang="fi-FI" dirty="0"/>
              <a:t>Lihaskuntoharjoittelu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Opintojakson suoritusohjeet ja arviointi</a:t>
            </a:r>
          </a:p>
        </p:txBody>
      </p:sp>
    </p:spTree>
    <p:extLst>
      <p:ext uri="{BB962C8B-B14F-4D97-AF65-F5344CB8AC3E}">
        <p14:creationId xmlns:p14="http://schemas.microsoft.com/office/powerpoint/2010/main" val="637774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Opintojakson suoritusohjeet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/>
              <a:t>Kuntosaliohjelmat: </a:t>
            </a:r>
          </a:p>
          <a:p>
            <a:pPr lvl="1"/>
            <a:r>
              <a:rPr lang="fi-FI" dirty="0"/>
              <a:t> kolmijakoinen kuntosaliohjelma</a:t>
            </a:r>
          </a:p>
          <a:p>
            <a:pPr lvl="1"/>
            <a:r>
              <a:rPr lang="fi-FI" dirty="0"/>
              <a:t> voimantuottotapojen mukaan jaoteltu ohjelma</a:t>
            </a:r>
          </a:p>
          <a:p>
            <a:pPr lvl="1"/>
            <a:r>
              <a:rPr lang="fi-FI" dirty="0"/>
              <a:t> oma ohjelma</a:t>
            </a:r>
          </a:p>
          <a:p>
            <a:r>
              <a:rPr lang="fi-FI" dirty="0"/>
              <a:t>Valitset siis edellisistä ohjelmista itsellesi sopivan ohjelman</a:t>
            </a:r>
          </a:p>
          <a:p>
            <a:r>
              <a:rPr lang="fi-FI" dirty="0"/>
              <a:t>Palauta oma ohjelma </a:t>
            </a:r>
            <a:r>
              <a:rPr lang="fi-FI" dirty="0" err="1"/>
              <a:t>pedanetin</a:t>
            </a:r>
            <a:r>
              <a:rPr lang="fi-FI" dirty="0"/>
              <a:t> palautuskansioon</a:t>
            </a:r>
          </a:p>
          <a:p>
            <a:r>
              <a:rPr lang="fi-FI" dirty="0"/>
              <a:t>Harjoituspaikkoina toimivat Otan monitoimisalin kuntosali tai Kuntosumppu (mahdollisuuksien mukaan myös joku muu yksityinen sali)</a:t>
            </a:r>
          </a:p>
          <a:p>
            <a:pPr lvl="1"/>
            <a:r>
              <a:rPr lang="fi-FI" dirty="0"/>
              <a:t>Kuntosumppu</a:t>
            </a:r>
          </a:p>
          <a:p>
            <a:pPr lvl="2"/>
            <a:r>
              <a:rPr lang="fi-FI" dirty="0"/>
              <a:t> kertamaksu:3€ / opiskelija</a:t>
            </a:r>
          </a:p>
          <a:p>
            <a:pPr lvl="2"/>
            <a:r>
              <a:rPr lang="fi-FI" dirty="0"/>
              <a:t> ”kuukausikortti” opintojakson ajaksi 30€ / opiskelija + kulkukortti 10€</a:t>
            </a:r>
          </a:p>
          <a:p>
            <a:r>
              <a:rPr lang="fi-FI" dirty="0"/>
              <a:t>Ilmoita kurssin aluksi, missä paikassa teet treenisi.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2867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opintojakson arviointi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Opintojakso arvioidaan suoritusmerkinnällä</a:t>
            </a:r>
          </a:p>
          <a:p>
            <a:r>
              <a:rPr lang="fi-FI" dirty="0"/>
              <a:t>Suoritusmerkinnän saanti edellyttää</a:t>
            </a:r>
          </a:p>
          <a:p>
            <a:pPr lvl="1"/>
            <a:r>
              <a:rPr lang="fi-FI" dirty="0"/>
              <a:t>vaadittu tuntimäärä on suoritettu</a:t>
            </a:r>
          </a:p>
          <a:p>
            <a:pPr lvl="1"/>
            <a:r>
              <a:rPr lang="fi-FI" dirty="0"/>
              <a:t>tuntityöskentely on aktiivista ja tavoitteen suuntaista</a:t>
            </a:r>
          </a:p>
        </p:txBody>
      </p:sp>
    </p:spTree>
    <p:extLst>
      <p:ext uri="{BB962C8B-B14F-4D97-AF65-F5344CB8AC3E}">
        <p14:creationId xmlns:p14="http://schemas.microsoft.com/office/powerpoint/2010/main" val="3494844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052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>
                <a:effectLst/>
              </a:rPr>
              <a:t>Liikunnan opintojaksojen 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96976"/>
            <a:ext cx="8229600" cy="5046663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b="1" dirty="0">
                <a:effectLst/>
              </a:rPr>
              <a:t>Liikunnan opintojaksojen arviointi pohjautuu jatkuvaan näyttöön liikuntatunneilla.</a:t>
            </a:r>
            <a:r>
              <a:rPr lang="fi-FI" altLang="fi-FI" sz="1800" dirty="0">
                <a:effectLst/>
              </a:rPr>
              <a:t> Mikäli opiskelija on useasti poissa liikuntatunneilta, ei opettaja voi arvioida opiskelijan osaamista poissaolotuntien aikana läpikäydyissä asioissa. Liikunnan opintojaksojen arviointi edellyttää aktiivista osallistumista liikuntatunneille. Lajit vaihtuvat 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b="1" dirty="0">
                <a:effectLst/>
              </a:rPr>
              <a:t>Kaikki poissaolot tulee selvittää </a:t>
            </a:r>
            <a:r>
              <a:rPr lang="fi-FI" altLang="fi-FI" sz="1800" dirty="0">
                <a:effectLst/>
              </a:rPr>
              <a:t>toimittamalla opettajalle kirjallinen lääkärin / terveydenhoitajan / vanhempien allekirjoittama poissaolotodistus. Poissaolotodistus tulee esittää </a:t>
            </a:r>
            <a:r>
              <a:rPr lang="fi-FI" altLang="fi-FI" sz="1800" b="1" dirty="0">
                <a:effectLst/>
              </a:rPr>
              <a:t>heti seuraavalla tunnilla</a:t>
            </a:r>
            <a:r>
              <a:rPr lang="fi-FI" altLang="fi-FI" sz="1800" dirty="0">
                <a:effectLst/>
              </a:rPr>
              <a:t> poissaolon jälkeen. Älä jätä selvityksiä roikkumaan. Kurssin päätyttyä selvityksiä ei enää huomioida.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dirty="0">
                <a:effectLst/>
              </a:rPr>
              <a:t>Mikäli poissaoloja kertyy enemmän kuin </a:t>
            </a:r>
            <a:r>
              <a:rPr lang="fi-FI" altLang="fi-FI" sz="1800" b="1" dirty="0">
                <a:effectLst/>
              </a:rPr>
              <a:t>kolme 75 minuutin oppituntia</a:t>
            </a:r>
            <a:r>
              <a:rPr lang="fi-FI" altLang="fi-FI" sz="1800" dirty="0">
                <a:effectLst/>
              </a:rPr>
              <a:t>, opiskelija on velvollinen korvaamaan neljännen poissaolonsa jne. Kaikki selvittämättömät / luvattomat poissaolot pitää olla korvattuna kyseisen periodin koeviikon aikana olevilla korvaustunneilla. </a:t>
            </a:r>
            <a:r>
              <a:rPr lang="fi-FI" altLang="fi-FI" sz="1800" b="1" u="sng" dirty="0"/>
              <a:t>Neljäs selvittämätön</a:t>
            </a:r>
            <a:r>
              <a:rPr lang="fi-FI" altLang="fi-FI" sz="1800" b="1" u="sng" dirty="0">
                <a:effectLst/>
              </a:rPr>
              <a:t> poissaolo johtaa automaattisesti kurssin päättymiseen</a:t>
            </a:r>
            <a:r>
              <a:rPr lang="fi-FI" altLang="fi-FI" sz="1800" u="sng" dirty="0">
                <a:effectLst/>
              </a:rPr>
              <a:t>. </a:t>
            </a:r>
            <a:endParaRPr lang="fi-FI" altLang="fi-FI" sz="18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b="1" dirty="0">
                <a:effectLst/>
              </a:rPr>
              <a:t>Poissaolon korvaaminen</a:t>
            </a:r>
            <a:r>
              <a:rPr lang="fi-FI" altLang="fi-FI" sz="18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dirty="0">
                <a:effectLst/>
              </a:rPr>
              <a:t>Kaikki opintojaksoon kuuluvat suoritukset on hoidettava kuntoon ennen jakson päättymistä. Jakson päätyttyä puuttuvat suoritukset johtavat kurssin arvostelematta jättämiseen. </a:t>
            </a:r>
            <a:r>
              <a:rPr lang="fi-FI" altLang="fi-FI" sz="1800" b="1" dirty="0">
                <a:effectLst/>
              </a:rPr>
              <a:t>Periodin päätyttyä suoritukset nollautuvat</a:t>
            </a:r>
            <a:r>
              <a:rPr lang="fi-FI" altLang="fi-FI" sz="1800" dirty="0">
                <a:effectLst/>
              </a:rPr>
              <a:t> ja opiskelija joutuu käymään koko opintojakson uudestaan arvosanan saamiseksi.</a:t>
            </a:r>
          </a:p>
        </p:txBody>
      </p:sp>
    </p:spTree>
    <p:extLst>
      <p:ext uri="{BB962C8B-B14F-4D97-AF65-F5344CB8AC3E}">
        <p14:creationId xmlns:p14="http://schemas.microsoft.com/office/powerpoint/2010/main" val="41677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87C40A-955C-DB2A-EFE5-CECBF6DB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42108D-38D9-4E9F-DE42-A8562BC0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Opintojakson tavoitteet, sisältö ja arviointi käyty yhteisesti läpi ensimmäisellä oppitunnilla.</a:t>
            </a:r>
          </a:p>
          <a:p>
            <a:r>
              <a:rPr lang="fi-FI" dirty="0"/>
              <a:t>Opetuksessa käytetään soveltuvin osin lyhyitä sanallisia ohjeita, näyttöjä ja kuvamateriaalia.</a:t>
            </a:r>
          </a:p>
          <a:p>
            <a:r>
              <a:rPr lang="fi-FI" dirty="0"/>
              <a:t>Opiskelijan yksilöllinen ohjaus tunnilla.</a:t>
            </a:r>
          </a:p>
          <a:p>
            <a:r>
              <a:rPr lang="fi-FI" dirty="0"/>
              <a:t>Eriytetty ja yksilöity suoritusmahdollisuus oppitunnin tehtävissä.</a:t>
            </a:r>
          </a:p>
          <a:p>
            <a:r>
              <a:rPr lang="fi-FI" dirty="0"/>
              <a:t>Arviointia toteutetaan tarvittaessa esim. terveydellisistä syistä soveltaen</a:t>
            </a:r>
          </a:p>
          <a:p>
            <a:r>
              <a:rPr lang="fi-FI" dirty="0"/>
              <a:t>Opiskelijalla on mahdollisuus tukiopetukseen.</a:t>
            </a:r>
          </a:p>
          <a:p>
            <a:r>
              <a:rPr lang="fi-FI" dirty="0"/>
              <a:t>Poissaolojen korvaus tapahtuu koeviikon korvauskerroilla.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1523641"/>
      </p:ext>
    </p:extLst>
  </p:cSld>
  <p:clrMapOvr>
    <a:masterClrMapping/>
  </p:clrMapOvr>
</p:sld>
</file>

<file path=ppt/theme/theme1.xml><?xml version="1.0" encoding="utf-8"?>
<a:theme xmlns:a="http://schemas.openxmlformats.org/drawingml/2006/main" name="Teema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lpailu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lpailu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ema1" id="{FEF84D96-E9B0-4D3C-9820-DB445FC8C4C7}" vid="{5806BB5E-CA5A-46B5-9E48-5B2F29E3C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Teema1</Template>
  <TotalTime>42</TotalTime>
  <Words>315</Words>
  <Application>Microsoft Office PowerPoint</Application>
  <PresentationFormat>Laajakuva</PresentationFormat>
  <Paragraphs>33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Verdana</vt:lpstr>
      <vt:lpstr>Wingdings</vt:lpstr>
      <vt:lpstr>Teema1</vt:lpstr>
      <vt:lpstr>LI9  Lihaskuntoharjoittelu</vt:lpstr>
      <vt:lpstr>Opintojakson suoritusohjeet</vt:lpstr>
      <vt:lpstr>opintojakson arviointi</vt:lpstr>
      <vt:lpstr>Liikunnan opintojaksojen poissaoloista</vt:lpstr>
      <vt:lpstr>Tukimuodot</vt:lpstr>
    </vt:vector>
  </TitlesOfParts>
  <Company>Rauman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LI12  Kuntosalikurssi</dc:title>
  <dc:creator>Katja Harjunen</dc:creator>
  <cp:lastModifiedBy>Harjunen Katja</cp:lastModifiedBy>
  <cp:revision>7</cp:revision>
  <dcterms:created xsi:type="dcterms:W3CDTF">2020-11-26T14:10:55Z</dcterms:created>
  <dcterms:modified xsi:type="dcterms:W3CDTF">2026-08-11T09:29:41Z</dcterms:modified>
</cp:coreProperties>
</file>