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9" r:id="rId6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41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</p:grpSp>
      </p:grpSp>
      <p:sp>
        <p:nvSpPr>
          <p:cNvPr id="11305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1306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7793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83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6622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5356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864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979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420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862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2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003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139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8593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89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800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8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  <p:sp>
            <p:nvSpPr>
              <p:cNvPr id="1069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800"/>
              </a:p>
            </p:txBody>
          </p:sp>
        </p:grpSp>
      </p:grpSp>
      <p:sp>
        <p:nvSpPr>
          <p:cNvPr id="10281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82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95C88AE-955C-4BC6-969E-759841A35167}" type="datetimeFigureOut">
              <a:rPr lang="fi-FI" smtClean="0"/>
              <a:t>3.9.2025</a:t>
            </a:fld>
            <a:endParaRPr lang="fi-FI"/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fi-FI"/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9204AB2-1A37-4D8C-A090-218BB908FA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079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LI9 </a:t>
            </a:r>
            <a:br>
              <a:rPr lang="fi-FI" dirty="0"/>
            </a:br>
            <a:r>
              <a:rPr lang="fi-FI" dirty="0"/>
              <a:t>Lihaskuntoharjoittelu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Opintojakson suoritusohjeet ja arviointi</a:t>
            </a:r>
          </a:p>
        </p:txBody>
      </p:sp>
    </p:spTree>
    <p:extLst>
      <p:ext uri="{BB962C8B-B14F-4D97-AF65-F5344CB8AC3E}">
        <p14:creationId xmlns:p14="http://schemas.microsoft.com/office/powerpoint/2010/main" val="637774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Opintojakson suoritusohjeet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Kuntosaliohjelmat: </a:t>
            </a:r>
          </a:p>
          <a:p>
            <a:pPr lvl="1"/>
            <a:r>
              <a:rPr lang="fi-FI" dirty="0"/>
              <a:t> kolmijakoinen kuntosaliohjelma</a:t>
            </a:r>
          </a:p>
          <a:p>
            <a:pPr lvl="1"/>
            <a:r>
              <a:rPr lang="fi-FI" dirty="0"/>
              <a:t> voimantuottotapojen mukaan jaoteltu ohjelma</a:t>
            </a:r>
          </a:p>
          <a:p>
            <a:pPr lvl="1"/>
            <a:r>
              <a:rPr lang="fi-FI" dirty="0"/>
              <a:t> oma ohjelma</a:t>
            </a:r>
          </a:p>
          <a:p>
            <a:r>
              <a:rPr lang="fi-FI" dirty="0"/>
              <a:t>Valitset siis edellisistä ohjelmista itsellesi sopivan ohjelman</a:t>
            </a:r>
          </a:p>
          <a:p>
            <a:r>
              <a:rPr lang="fi-FI" dirty="0"/>
              <a:t>Palauta oma ohjelma </a:t>
            </a:r>
            <a:r>
              <a:rPr lang="fi-FI" dirty="0" err="1"/>
              <a:t>pedanetin</a:t>
            </a:r>
            <a:r>
              <a:rPr lang="fi-FI" dirty="0"/>
              <a:t> palautuskansioon</a:t>
            </a:r>
          </a:p>
          <a:p>
            <a:r>
              <a:rPr lang="fi-FI" dirty="0"/>
              <a:t>Harjoituspaikkoina toimivat Otan monitoimisalin kuntosali tai Kuntosumppu (mahdollisuuksien mukaan myös joku muu yksityinen sali)</a:t>
            </a:r>
          </a:p>
          <a:p>
            <a:pPr lvl="1"/>
            <a:r>
              <a:rPr lang="fi-FI" dirty="0"/>
              <a:t>Kuntosumppu</a:t>
            </a:r>
          </a:p>
          <a:p>
            <a:pPr lvl="2"/>
            <a:r>
              <a:rPr lang="fi-FI" dirty="0"/>
              <a:t> kertamaksu:3€ / opiskelija</a:t>
            </a:r>
          </a:p>
          <a:p>
            <a:pPr lvl="2"/>
            <a:r>
              <a:rPr lang="fi-FI" dirty="0"/>
              <a:t> ”kuukausikortti” opintojakson ajaksi 30€ / opiskelija + kulkukortti 10€</a:t>
            </a:r>
          </a:p>
          <a:p>
            <a:r>
              <a:rPr lang="fi-FI" dirty="0"/>
              <a:t>Ilmoita kurssin aluksi, missä paikassa teet treenisi.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8678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opintojakson 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Opintojakso arvioidaan suoritusmerkinnällä</a:t>
            </a:r>
          </a:p>
          <a:p>
            <a:r>
              <a:rPr lang="fi-FI" dirty="0"/>
              <a:t>Suoritusmerkinnän saanti edellyttää</a:t>
            </a:r>
          </a:p>
          <a:p>
            <a:pPr lvl="1"/>
            <a:r>
              <a:rPr lang="fi-FI" dirty="0"/>
              <a:t>vaadittu tuntimäärä on suoritettu</a:t>
            </a:r>
          </a:p>
          <a:p>
            <a:pPr lvl="1"/>
            <a:r>
              <a:rPr lang="fi-FI" dirty="0"/>
              <a:t>tuntityöskentely on aktiivista ja tavoitteen suuntaista</a:t>
            </a:r>
          </a:p>
        </p:txBody>
      </p:sp>
    </p:spTree>
    <p:extLst>
      <p:ext uri="{BB962C8B-B14F-4D97-AF65-F5344CB8AC3E}">
        <p14:creationId xmlns:p14="http://schemas.microsoft.com/office/powerpoint/2010/main" val="3494844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-228599"/>
            <a:ext cx="8229600" cy="8480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dirty="0">
                <a:effectLst/>
              </a:rPr>
              <a:t>Liikuntatuntien poissaoloista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619433"/>
            <a:ext cx="8229600" cy="605667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Liikuntatuntien arviointi pohjautuu jatkuvaan näyttöön liikuntatunneilla.</a:t>
            </a:r>
            <a:r>
              <a:rPr lang="fi-FI" altLang="fi-FI" sz="1700" dirty="0">
                <a:effectLst/>
              </a:rPr>
              <a:t> Mikäli opiskelija on useasti poissa liikuntatunneilta, ei opettaja voi arvioida opiskelijan osaamista poissaolotuntien aikana läpikäydyissä asioissa. Liikuntatuntien arviointi edellyttää aktiivista osallistumista liikuntatunneille. Liikuntamuodot vaihtuvat liikuntatunneittain.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Kaikki poissaolot tulee selvittää </a:t>
            </a:r>
            <a:r>
              <a:rPr lang="fi-FI" altLang="fi-FI" sz="1700" dirty="0">
                <a:effectLst/>
              </a:rPr>
              <a:t>toimittamalla opettajalle kirjallinen lääkärin / terveydenhoitajan / vanhempien laittama poissaoloselvitys </a:t>
            </a:r>
            <a:r>
              <a:rPr lang="fi-FI" altLang="fi-FI" sz="1700" dirty="0" err="1">
                <a:effectLst/>
              </a:rPr>
              <a:t>wilmaan</a:t>
            </a:r>
            <a:r>
              <a:rPr lang="fi-FI" altLang="fi-FI" sz="1700" dirty="0">
                <a:effectLst/>
              </a:rPr>
              <a:t> tai </a:t>
            </a:r>
            <a:r>
              <a:rPr lang="fi-FI" altLang="fi-FI" sz="1700" dirty="0" err="1">
                <a:effectLst/>
              </a:rPr>
              <a:t>wilma</a:t>
            </a:r>
            <a:r>
              <a:rPr lang="fi-FI" altLang="fi-FI" sz="1700" dirty="0">
                <a:effectLst/>
              </a:rPr>
              <a:t>-viesti vanhemmalta. Kirjallinen poissaolotodistus tulee esittää </a:t>
            </a:r>
            <a:r>
              <a:rPr lang="fi-FI" altLang="fi-FI" sz="1700" b="1" dirty="0">
                <a:effectLst/>
              </a:rPr>
              <a:t>heti seuraavalla tunnilla</a:t>
            </a:r>
            <a:r>
              <a:rPr lang="fi-FI" altLang="fi-FI" sz="1700" dirty="0">
                <a:effectLst/>
              </a:rPr>
              <a:t> poissaolon jälkeen. Älä jätä selvityksiä roikkumaan. Opintojakson päätyttyä selvityksiä ei enää huomioida. </a:t>
            </a:r>
            <a:r>
              <a:rPr lang="fi-FI" altLang="fi-FI" sz="1700" b="1" dirty="0">
                <a:effectLst/>
              </a:rPr>
              <a:t>Selvittämättömät poissaolot vaikuttavat numeroon</a:t>
            </a:r>
            <a:r>
              <a:rPr lang="fi-FI" altLang="fi-FI" sz="1700" dirty="0">
                <a:effectLst/>
              </a:rPr>
              <a:t> (1 selvittämätön  -&gt; -1/3 kokonaisnumerosta alaspäin; 2 selvittämätöntä -&gt; 2/3 kokonaisnumerosta alaspäin</a:t>
            </a:r>
            <a:r>
              <a:rPr lang="is-IS" altLang="fi-FI" sz="1700" dirty="0">
                <a:effectLst/>
              </a:rPr>
              <a:t>…</a:t>
            </a:r>
            <a:r>
              <a:rPr lang="fi-FI" altLang="fi-FI" sz="1700" dirty="0">
                <a:effectLst/>
              </a:rPr>
              <a:t>) ja johtavat opintojaksolta poistamiseen. 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poissaoloja kertyy enemmän kuin </a:t>
            </a:r>
            <a:r>
              <a:rPr lang="fi-FI" altLang="fi-FI" sz="1700" b="1" dirty="0">
                <a:effectLst/>
              </a:rPr>
              <a:t>kolme 75 minuutin oppituntia</a:t>
            </a:r>
            <a:r>
              <a:rPr lang="fi-FI" altLang="fi-FI" sz="1700" dirty="0">
                <a:effectLst/>
              </a:rPr>
              <a:t>, opiskelija on velvollinen korvaamaan neljännen poissaolonsa jne. </a:t>
            </a:r>
            <a:r>
              <a:rPr lang="fi-FI" altLang="fi-FI" sz="1700" b="1" u="sng" dirty="0">
                <a:effectLst/>
              </a:rPr>
              <a:t>Viides selvittämätön poissaolo johtaa opintojakson päättymiseen</a:t>
            </a:r>
            <a:r>
              <a:rPr lang="fi-FI" altLang="fi-FI" sz="1700" u="sng" dirty="0">
                <a:effectLst/>
              </a:rPr>
              <a:t>. </a:t>
            </a:r>
            <a:endParaRPr lang="fi-FI" altLang="fi-FI" sz="1700" dirty="0">
              <a:effectLst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Poissaolon korvaaminen</a:t>
            </a:r>
            <a:r>
              <a:rPr lang="fi-FI" altLang="fi-FI" sz="1700" dirty="0">
                <a:effectLst/>
              </a:rPr>
              <a:t> tapahtuu osallistumalla koeviikolla järjestettävään korvauskertaan.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Kaikki opintojaksoon kuuluvat suoritukset on hoidettava kuntoon ennen periodin päättymistä. Periodin päätyttyä puuttuvat suoritukset näkyvät arvioinnissa arvosanaa alentavasti tai johtavat opintojakson arvostelematta jättämiseen. </a:t>
            </a:r>
            <a:r>
              <a:rPr lang="fi-FI" altLang="fi-FI" sz="1700" b="1" dirty="0">
                <a:effectLst/>
              </a:rPr>
              <a:t>Periodin päätyttyä suoritukset nollautuvat</a:t>
            </a:r>
            <a:r>
              <a:rPr lang="fi-FI" altLang="fi-FI" sz="1700" dirty="0">
                <a:effectLst/>
              </a:rPr>
              <a:t> ja opiskelija joutuu käymään koko opintojakson uudestaan arvosanan saamiseksi, mikäli opintojakson jatkamiselle (arvosana </a:t>
            </a:r>
            <a:r>
              <a:rPr lang="fi-FI" altLang="fi-FI" sz="1700" b="1" dirty="0">
                <a:effectLst/>
              </a:rPr>
              <a:t>T </a:t>
            </a:r>
            <a:r>
              <a:rPr lang="fi-FI" altLang="fi-FI" sz="1700" dirty="0">
                <a:effectLst/>
              </a:rPr>
              <a:t>) ei ole perusteita.</a:t>
            </a:r>
            <a:endParaRPr lang="fi-FI" altLang="fi-FI" sz="17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327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87C40A-955C-DB2A-EFE5-CECBF6DB2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Tukimuodot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2108D-38D9-4E9F-DE42-A8562BC05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Opintojakson tavoitteet, sisältö ja arviointi käyty yhteisesti läpi ensimmäisellä oppitunnilla.</a:t>
            </a:r>
          </a:p>
          <a:p>
            <a:r>
              <a:rPr lang="fi-FI" dirty="0"/>
              <a:t>Opetuksessa käytetään soveltuvin osin lyhyitä sanallisia ohjeita, näyttöjä ja kuvamateriaalia.</a:t>
            </a:r>
          </a:p>
          <a:p>
            <a:r>
              <a:rPr lang="fi-FI" dirty="0"/>
              <a:t>Opiskelijan yksilöllinen ohjaus tunnilla.</a:t>
            </a:r>
          </a:p>
          <a:p>
            <a:r>
              <a:rPr lang="fi-FI" dirty="0"/>
              <a:t>Eriytetty ja yksilöity suoritusmahdollisuus oppitunnin tehtävissä.</a:t>
            </a:r>
          </a:p>
          <a:p>
            <a:r>
              <a:rPr lang="fi-FI" dirty="0"/>
              <a:t>Arviointia toteutetaan tarvittaessa esim. terveydellisistä syistä soveltaen</a:t>
            </a:r>
          </a:p>
          <a:p>
            <a:r>
              <a:rPr lang="fi-FI" dirty="0"/>
              <a:t>Opiskelijalla on mahdollisuus tukiopetukseen.</a:t>
            </a:r>
          </a:p>
          <a:p>
            <a:r>
              <a:rPr lang="fi-FI" dirty="0"/>
              <a:t>Poissaolojen korvaus tapahtuu koeviikon korvauskerroilla.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1523641"/>
      </p:ext>
    </p:extLst>
  </p:cSld>
  <p:clrMapOvr>
    <a:masterClrMapping/>
  </p:clrMapOvr>
</p:sld>
</file>

<file path=ppt/theme/theme1.xml><?xml version="1.0" encoding="utf-8"?>
<a:theme xmlns:a="http://schemas.openxmlformats.org/drawingml/2006/main" name="Teema1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ilpailu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lpailu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ema1" id="{FEF84D96-E9B0-4D3C-9820-DB445FC8C4C7}" vid="{5806BB5E-CA5A-46B5-9E48-5B2F29E3C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Teema1</Template>
  <TotalTime>41</TotalTime>
  <Words>343</Words>
  <Application>Microsoft Office PowerPoint</Application>
  <PresentationFormat>Laajakuva</PresentationFormat>
  <Paragraphs>33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Verdana</vt:lpstr>
      <vt:lpstr>Wingdings</vt:lpstr>
      <vt:lpstr>Teema1</vt:lpstr>
      <vt:lpstr>LI9  Lihaskuntoharjoittelu</vt:lpstr>
      <vt:lpstr>Opintojakson suoritusohjeet</vt:lpstr>
      <vt:lpstr>opintojakson arviointi</vt:lpstr>
      <vt:lpstr>Liikuntatuntien poissaoloista</vt:lpstr>
      <vt:lpstr>Tukimuodot</vt:lpstr>
    </vt:vector>
  </TitlesOfParts>
  <Company>Rauman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LI12  Kuntosalikurssi</dc:title>
  <dc:creator>Katja Harjunen</dc:creator>
  <cp:lastModifiedBy>Harjunen Katja</cp:lastModifiedBy>
  <cp:revision>6</cp:revision>
  <dcterms:created xsi:type="dcterms:W3CDTF">2020-11-26T14:10:55Z</dcterms:created>
  <dcterms:modified xsi:type="dcterms:W3CDTF">2025-09-03T06:38:01Z</dcterms:modified>
</cp:coreProperties>
</file>