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DBED569-4797-4DF1-A0F4-6AAB3CD982D8}" styleName="Vaalea tyyli 3 - Korostus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Normaali tyyli 4 - Korostu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6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123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251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1139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7269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19845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2907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433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8231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Otsikko ja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aulukon paikkamerkk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 rtlCol="0">
            <a:normAutofit/>
          </a:bodyPr>
          <a:lstStyle/>
          <a:p>
            <a:pPr lvl="0"/>
            <a:endParaRPr lang="fi-FI" noProof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03D2-9A32-45B7-AE52-9E105973BED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425708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3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94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989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721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10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361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797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933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520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://totactfit.files.wordpress.com/2013/09/power-clean-629x263.pn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Voimaharjoittelu</a:t>
            </a:r>
            <a:endParaRPr lang="fi-FI" dirty="0"/>
          </a:p>
        </p:txBody>
      </p:sp>
      <p:sp>
        <p:nvSpPr>
          <p:cNvPr id="4" name="Alaotsikk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Lähde: </a:t>
            </a:r>
            <a:r>
              <a:rPr lang="fi-FI" dirty="0" err="1" smtClean="0"/>
              <a:t>Misikangas</a:t>
            </a:r>
            <a:r>
              <a:rPr lang="fi-FI" dirty="0" smtClean="0"/>
              <a:t>, J., 1997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728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0"/>
            <a:ext cx="6347713" cy="1320800"/>
          </a:xfrm>
        </p:spPr>
        <p:txBody>
          <a:bodyPr/>
          <a:lstStyle/>
          <a:p>
            <a:r>
              <a:rPr lang="fi-FI" dirty="0" smtClean="0"/>
              <a:t>Esimerkki pikavoimaharjoituksesta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599" y="1201057"/>
            <a:ext cx="6347714" cy="5537200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fi-FI" sz="1400" dirty="0" smtClean="0"/>
              <a:t>Liikkeiden </a:t>
            </a:r>
            <a:r>
              <a:rPr lang="fi-FI" sz="1400" dirty="0"/>
              <a:t>määrä/harjoitus: 4-6 </a:t>
            </a:r>
            <a:endParaRPr lang="fi-FI" sz="1400" dirty="0" smtClean="0"/>
          </a:p>
          <a:p>
            <a:pPr>
              <a:spcBef>
                <a:spcPts val="300"/>
              </a:spcBef>
            </a:pPr>
            <a:r>
              <a:rPr lang="fi-FI" sz="1400" dirty="0" smtClean="0"/>
              <a:t>Esimerkkiliikkeet</a:t>
            </a:r>
            <a:r>
              <a:rPr lang="fi-FI" sz="1400" dirty="0"/>
              <a:t>: </a:t>
            </a:r>
            <a:r>
              <a:rPr lang="fi-FI" sz="1400" dirty="0" err="1"/>
              <a:t>rinnalleveto</a:t>
            </a:r>
            <a:r>
              <a:rPr lang="fi-FI" sz="1400" dirty="0"/>
              <a:t>, kyykky, puolikyykky, puolikyykkyhyppely </a:t>
            </a:r>
            <a:endParaRPr lang="fi-FI" sz="1400" dirty="0" smtClean="0"/>
          </a:p>
          <a:p>
            <a:pPr>
              <a:spcBef>
                <a:spcPts val="300"/>
              </a:spcBef>
            </a:pPr>
            <a:r>
              <a:rPr lang="fi-FI" sz="1400" dirty="0" smtClean="0"/>
              <a:t>Sarjojen </a:t>
            </a:r>
            <a:r>
              <a:rPr lang="fi-FI" sz="1400" dirty="0"/>
              <a:t>määrä: </a:t>
            </a:r>
            <a:r>
              <a:rPr lang="fi-FI" sz="1400" dirty="0" smtClean="0"/>
              <a:t>4-8/liike</a:t>
            </a:r>
          </a:p>
          <a:p>
            <a:pPr>
              <a:spcBef>
                <a:spcPts val="300"/>
              </a:spcBef>
            </a:pPr>
            <a:r>
              <a:rPr lang="fi-FI" sz="1400" dirty="0" smtClean="0"/>
              <a:t>Toistojen </a:t>
            </a:r>
            <a:r>
              <a:rPr lang="fi-FI" sz="1400" dirty="0"/>
              <a:t>määrä: 4-8 toistoa/sarja (kestoajan oltava alle 6 sekuntia), 8-12 toistoa/liike (kestoajan oltava alle 10 sekuntia/liike) </a:t>
            </a:r>
            <a:endParaRPr lang="fi-FI" sz="1400" dirty="0" smtClean="0"/>
          </a:p>
          <a:p>
            <a:pPr>
              <a:spcBef>
                <a:spcPts val="300"/>
              </a:spcBef>
            </a:pPr>
            <a:r>
              <a:rPr lang="fi-FI" sz="1400" dirty="0" smtClean="0"/>
              <a:t>Kuormituksen </a:t>
            </a:r>
            <a:r>
              <a:rPr lang="fi-FI" sz="1400" dirty="0"/>
              <a:t>määrä: 40-70% maksimista </a:t>
            </a:r>
            <a:endParaRPr lang="fi-FI" sz="1400" dirty="0" smtClean="0"/>
          </a:p>
          <a:p>
            <a:pPr>
              <a:spcBef>
                <a:spcPts val="300"/>
              </a:spcBef>
            </a:pPr>
            <a:r>
              <a:rPr lang="fi-FI" sz="1400" dirty="0" smtClean="0"/>
              <a:t>Toteutus</a:t>
            </a:r>
            <a:r>
              <a:rPr lang="fi-FI" sz="1400" dirty="0"/>
              <a:t>: omana harjoituskokonaisuutena tai yhdistettynä maksimi-, räjähtävä- tai lajivoimaharjoitukseen </a:t>
            </a:r>
            <a:endParaRPr lang="fi-FI" sz="1400" dirty="0" smtClean="0"/>
          </a:p>
          <a:p>
            <a:pPr>
              <a:spcBef>
                <a:spcPts val="300"/>
              </a:spcBef>
            </a:pPr>
            <a:r>
              <a:rPr lang="fi-FI" sz="1400" dirty="0" smtClean="0"/>
              <a:t>Palautukset</a:t>
            </a:r>
            <a:r>
              <a:rPr lang="fi-FI" sz="1400" dirty="0"/>
              <a:t>: hyvät: 2-4 minuuttia </a:t>
            </a:r>
            <a:endParaRPr lang="fi-FI" sz="1400" dirty="0" smtClean="0"/>
          </a:p>
          <a:p>
            <a:pPr>
              <a:spcBef>
                <a:spcPts val="300"/>
              </a:spcBef>
            </a:pPr>
            <a:r>
              <a:rPr lang="fi-FI" sz="1400" dirty="0" smtClean="0"/>
              <a:t>Suoritus</a:t>
            </a:r>
            <a:r>
              <a:rPr lang="fi-FI" sz="1400" dirty="0"/>
              <a:t>: maksimaalisen nopea </a:t>
            </a:r>
            <a:endParaRPr lang="fi-FI" sz="1400" dirty="0" smtClean="0"/>
          </a:p>
          <a:p>
            <a:pPr>
              <a:spcBef>
                <a:spcPts val="300"/>
              </a:spcBef>
            </a:pPr>
            <a:r>
              <a:rPr lang="fi-FI" sz="1400" dirty="0" smtClean="0"/>
              <a:t>Tavoitteet</a:t>
            </a:r>
            <a:r>
              <a:rPr lang="fi-FI" sz="1400" dirty="0"/>
              <a:t>: pikavoiman lisääminen, hermo-lihasyhteistyön kehittäminen, jalostaa perus- ja maksimivoima tarvittavaksi pikavoimaksi, luoda edellytykset lajivoimaharjoittelulle </a:t>
            </a:r>
            <a:endParaRPr lang="fi-FI" sz="1400" dirty="0" smtClean="0"/>
          </a:p>
          <a:p>
            <a:pPr>
              <a:spcBef>
                <a:spcPts val="300"/>
              </a:spcBef>
            </a:pPr>
            <a:r>
              <a:rPr lang="fi-FI" sz="1400" dirty="0" smtClean="0"/>
              <a:t>Krt/viikko</a:t>
            </a:r>
            <a:r>
              <a:rPr lang="fi-FI" sz="1400" dirty="0"/>
              <a:t>: pikavoimaan painottuvalla kaudella 3 krt/viikko, muulloin 0-2 </a:t>
            </a:r>
            <a:r>
              <a:rPr lang="fi-FI" sz="1400" dirty="0" smtClean="0"/>
              <a:t>kertaa/viikko</a:t>
            </a:r>
            <a:endParaRPr lang="fi-FI" sz="1400" dirty="0"/>
          </a:p>
          <a:p>
            <a:pPr>
              <a:spcBef>
                <a:spcPts val="300"/>
              </a:spcBef>
            </a:pPr>
            <a:r>
              <a:rPr lang="fi-FI" sz="1400" b="1" dirty="0"/>
              <a:t>Taulukko 1.</a:t>
            </a:r>
            <a:r>
              <a:rPr lang="fi-FI" sz="1400" dirty="0"/>
              <a:t> Maksimivoima-arvon arviointi ilman maksimivoimatestiä</a:t>
            </a:r>
          </a:p>
          <a:p>
            <a:pPr marL="0" indent="0">
              <a:spcBef>
                <a:spcPts val="300"/>
              </a:spcBef>
              <a:buNone/>
            </a:pPr>
            <a:endParaRPr lang="fi-FI" sz="1400" dirty="0"/>
          </a:p>
        </p:txBody>
      </p:sp>
      <p:graphicFrame>
        <p:nvGraphicFramePr>
          <p:cNvPr id="6" name="Taulukk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901946"/>
              </p:ext>
            </p:extLst>
          </p:nvPr>
        </p:nvGraphicFramePr>
        <p:xfrm>
          <a:off x="1034142" y="5152572"/>
          <a:ext cx="6096002" cy="148336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</a:tblGrid>
              <a:tr h="370840">
                <a:tc gridSpan="11">
                  <a:txBody>
                    <a:bodyPr/>
                    <a:lstStyle/>
                    <a:p>
                      <a:r>
                        <a:rPr lang="fi-FI" dirty="0" smtClean="0"/>
                        <a:t>Lisäkuorma (%)</a:t>
                      </a:r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100</a:t>
                      </a:r>
                      <a:endParaRPr lang="fi-F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95</a:t>
                      </a:r>
                      <a:endParaRPr lang="fi-F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90</a:t>
                      </a:r>
                      <a:endParaRPr lang="fi-F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85</a:t>
                      </a:r>
                      <a:endParaRPr lang="fi-F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80</a:t>
                      </a:r>
                      <a:endParaRPr lang="fi-F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75</a:t>
                      </a:r>
                      <a:endParaRPr lang="fi-F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70</a:t>
                      </a:r>
                      <a:endParaRPr lang="fi-F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65</a:t>
                      </a:r>
                      <a:endParaRPr lang="fi-F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60</a:t>
                      </a:r>
                      <a:endParaRPr lang="fi-F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55</a:t>
                      </a:r>
                      <a:endParaRPr lang="fi-F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50</a:t>
                      </a:r>
                      <a:endParaRPr lang="fi-F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1</a:t>
                      </a:r>
                      <a:endParaRPr lang="fi-F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2</a:t>
                      </a:r>
                      <a:endParaRPr lang="fi-F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3</a:t>
                      </a:r>
                      <a:endParaRPr lang="fi-F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4 / 5</a:t>
                      </a:r>
                      <a:endParaRPr lang="fi-F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6</a:t>
                      </a:r>
                      <a:endParaRPr lang="fi-F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7</a:t>
                      </a:r>
                      <a:endParaRPr lang="fi-FI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8</a:t>
                      </a:r>
                      <a:endParaRPr lang="fi-F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9</a:t>
                      </a:r>
                      <a:endParaRPr lang="fi-F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10</a:t>
                      </a:r>
                      <a:endParaRPr lang="fi-F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11</a:t>
                      </a:r>
                      <a:endParaRPr lang="fi-F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12</a:t>
                      </a:r>
                      <a:endParaRPr lang="fi-FI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 gridSpan="11">
                  <a:txBody>
                    <a:bodyPr/>
                    <a:lstStyle/>
                    <a:p>
                      <a:r>
                        <a:rPr lang="fi-FI" dirty="0" smtClean="0"/>
                        <a:t>Toistot (kpl)</a:t>
                      </a:r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uorakulmio 6"/>
          <p:cNvSpPr/>
          <p:nvPr/>
        </p:nvSpPr>
        <p:spPr>
          <a:xfrm>
            <a:off x="7195457" y="5159829"/>
            <a:ext cx="1752600" cy="150222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/>
              <a:t>Esim. Henkilö pystyy tekemään 60kg:lla juuri ja juuri 8 toistoa. Taulukon mukaan 60 kg on 70% hänen maksimituloksesta. </a:t>
            </a: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4156567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929" name="Group 649"/>
          <p:cNvGraphicFramePr>
            <a:graphicFrameLocks noGrp="1"/>
          </p:cNvGraphicFramePr>
          <p:nvPr>
            <p:ph type="tbl" idx="1"/>
          </p:nvPr>
        </p:nvGraphicFramePr>
        <p:xfrm>
          <a:off x="468313" y="188913"/>
          <a:ext cx="8229600" cy="6583636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64004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Lihaksen energianlähde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Määrä (70kg painava mies)</a:t>
                      </a:r>
                      <a:endParaRPr kumimoji="0" lang="fi-FI" altLang="fi-FI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Ominaisuuksia</a:t>
                      </a:r>
                      <a:endParaRPr kumimoji="0" lang="fi-FI" altLang="fi-FI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7010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Lihassolujen ATP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n. 5mmol  / 1kg lihasta</a:t>
                      </a:r>
                      <a:endParaRPr kumimoji="0" lang="fi-FI" altLang="fi-FI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Ainoa lihassupistuksen energianlähde. Pienet varastot, nopea hyödyntäminen. Lyhyet maksim. lihassuoritukset (esim. heitot, hypyt) tehdään pääasiassa ATP-varastoja käyttäen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486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Lihassolujen KP (kreatiinifosfaatti)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n. 15mmol / 1kg lihasta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Nopein ATP:n muodostuksen lähde. Pienet varastot. ATP-varastojen kanssa riittää 10 sek maksim. lihastyöhön (esim. 100m juoksu)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31057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Lihassolujen glykogeenivarastot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n. 300g (0,5%), 1200-1300 kcal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Tärkein energianlähde anaerobisessa sokerin hyödyntämisessä. Pääasiallinen energianlähde 60-90 sek maksim. lihastyössä (esim. 300-400m juoksu). Sivutuotteena laktaatti, josta muodostuu maitohappoa: PH laskee ja lihaksen energiantuottokyky heikkenee. Varastoja kasvattaa hiilihydraatti ravinto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9622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Lihassolujen rasvavarastot 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n. 500g, 3800 kcal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Vain aerobisesti käytettävissä. Suuret varastot, hitaat lihassolut käyttävät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486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Lihassolujen proteiinivarastot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”rajaton”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Lihassolun omia rakenneosia, joiden merkitys energianlähteenä kasvaa, jos rasvojen ja hiilihydraattien saanti heikkenee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486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Verensokeri (glukoosi)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10g, 40 kcal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Riippuvainen nautitusta ravinnosta ja glukoosin vapautumisesta maksasta, mitä insuliini säätelee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9622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Veren rasvahapot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valtimoveressä n. 1,5-10 mmol (lepo-rasitus)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Riippuvainen nautitusta ravinnosta ja rasvakudoksesta vapautumisesta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9622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Maksan glykogeeni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n. 60-100g, 240-400 kcal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Ylläpitää veren glukoositasoa liikunnan aikana, varastot kasvavat hiilihydraattidieetillä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9622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Rasvakudoksen varastot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n. 14kg, 108 000 kcal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Elimistön suurin energianlähde; kaikki ylimääräinen energia muuttuu rasvaksi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7010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Proteiinivarastot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lihakudos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Hajotetaan äärikuormituksessa aminohapoiksi, joita lihakset käyttävät suoraan ATP:n muodostukseen tai joka maksa muuttaa glukoosiksi</a:t>
                      </a:r>
                      <a:endParaRPr kumimoji="0" lang="fi-FI" altLang="fi-FI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177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altLang="fi-FI" sz="4000" dirty="0"/>
              <a:t>Voimaharjoittelun harjoitusperiaatteita</a:t>
            </a:r>
          </a:p>
        </p:txBody>
      </p:sp>
      <p:graphicFrame>
        <p:nvGraphicFramePr>
          <p:cNvPr id="102459" name="Group 59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4745038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70113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Kestovoima-harjoittelu</a:t>
                      </a:r>
                      <a:endParaRPr kumimoji="0" lang="fi-FI" altLang="fi-FI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Perusvoima-harjoittelu</a:t>
                      </a:r>
                      <a:endParaRPr kumimoji="0" lang="fi-FI" altLang="fi-FI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Maksimivoima-harjoittelu</a:t>
                      </a:r>
                      <a:endParaRPr kumimoji="0" lang="fi-FI" altLang="fi-FI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Nopeusvoima-harjoittelu</a:t>
                      </a:r>
                      <a:endParaRPr kumimoji="0" lang="fi-FI" altLang="fi-FI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0439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tabLst>
                          <a:tab pos="457200" algn="l"/>
                        </a:tabLst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r>
                        <a:rPr kumimoji="0" lang="fi-FI" altLang="fi-F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Harjoittelu edellyttää kohtuullista perusvoimatasoa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endParaRPr kumimoji="0" lang="fi-FI" alt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r>
                        <a:rPr kumimoji="0" lang="fi-FI" altLang="fi-F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Harjoituskuormitus on kevyt tai keskiraskas (oma keho painona – 50% lisäpainot maksimista)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endParaRPr kumimoji="0" lang="fi-FI" alt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r>
                        <a:rPr kumimoji="0" lang="fi-FI" altLang="fi-F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Sarjat ovat pitkiä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endParaRPr kumimoji="0" lang="fi-FI" alt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r>
                        <a:rPr kumimoji="0" lang="fi-FI" altLang="fi-F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Uinti, hiihto ja pyöräily mäkisessä maastossa, kuntopiirit ja aerobic ovat hyviä esimerkkejä lihaskestävyyden kehittämiseen soveltuvista lajeista </a:t>
                      </a:r>
                      <a:endParaRPr kumimoji="0" lang="fi-FI" alt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tabLst>
                          <a:tab pos="457200" algn="l"/>
                        </a:tabLst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Harjoitteiden tulee olla monipuolisia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endParaRPr kumimoji="0" lang="fi-FI" altLang="fi-F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On huolehdittava vaikuttaja-vastavaikuttaja –lihasparien tasapainon säilymisestä eli hyvästä lihastasapainosta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endParaRPr kumimoji="0" lang="fi-FI" altLang="fi-F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Keskivartalon lihasten (vatsa- ja selkälihakset, lantioseudun lihakset) voimatasojen kehittäminen on tärkeää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endParaRPr kumimoji="0" lang="fi-FI" altLang="fi-F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Huolehdi riittävästä alku- ja loppuverryttelystä</a:t>
                      </a:r>
                      <a:endParaRPr kumimoji="0" lang="fi-FI" altLang="fi-F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tabLst>
                          <a:tab pos="457200" algn="l"/>
                        </a:tabLst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r>
                        <a:rPr kumimoji="0" lang="fi-FI" altLang="fi-F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Edellyttää hyvää ja monipuolista perusvoimatasoa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endParaRPr kumimoji="0" lang="fi-FI" alt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r>
                        <a:rPr kumimoji="0" lang="fi-FI" altLang="fi-F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Oikea suoritustekniikka on tärkeä vammautumisriskin takia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endParaRPr kumimoji="0" lang="fi-FI" alt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r>
                        <a:rPr kumimoji="0" lang="fi-FI" altLang="fi-F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Nuorten on syytä välttää maksimikuormia, sillä riittävä harjoitusvaikutus saadaan aikaan jo 60%-80%:n kuormilla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endParaRPr kumimoji="0" lang="fi-FI" alt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r>
                        <a:rPr kumimoji="0" lang="fi-FI" altLang="fi-FI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Huolehdi riittävästä alku- ja loppuverryttelystä</a:t>
                      </a:r>
                      <a:endParaRPr kumimoji="0" lang="fi-FI" altLang="fi-FI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tabLst>
                          <a:tab pos="457200" algn="l"/>
                        </a:tabLst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Edellyttää hyvää ja monipuolista perusvoimatasoa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endParaRPr kumimoji="0" lang="fi-FI" altLang="fi-F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Suoritukset tehdään maksiminopeudella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endParaRPr kumimoji="0" lang="fi-FI" altLang="fi-F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Suoritustekniikan on säilyttävä hyvänä koko suorituksen ajan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endParaRPr kumimoji="0" lang="fi-FI" altLang="fi-F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457200" algn="l"/>
                        </a:tabLst>
                      </a:pP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Huolehdi riittävästä palautumisesta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9405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2" y="0"/>
            <a:ext cx="7797801" cy="125888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altLang="fi-FI" sz="4000" dirty="0"/>
              <a:t>Voimaharjoittelun</a:t>
            </a:r>
            <a:br>
              <a:rPr lang="fi-FI" altLang="fi-FI" sz="4000" dirty="0"/>
            </a:br>
            <a:r>
              <a:rPr lang="fi-FI" altLang="fi-FI" sz="4000" dirty="0"/>
              <a:t>suunnittelu ja toteutus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900113" y="1258888"/>
            <a:ext cx="7993062" cy="5599112"/>
          </a:xfrm>
        </p:spPr>
        <p:txBody>
          <a:bodyPr rtlCol="0">
            <a:normAutofit fontScale="92500" lnSpcReduction="1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fi-FI" altLang="fi-FI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Harjoitusohjelma tavoitteiden pohjalta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3" charset="2"/>
              <a:buChar char=""/>
              <a:defRPr/>
            </a:pPr>
            <a:r>
              <a:rPr lang="fi-FI" altLang="fi-FI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Mieti omalta kohdaltasi voimaharjoittelun painopisteet: mitä ja mihin voimaa tarvitset, huomioi oma aikaisempi harjoitustaustasi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3" charset="2"/>
              <a:buChar char=""/>
              <a:defRPr/>
            </a:pPr>
            <a:r>
              <a:rPr lang="fi-FI" altLang="fi-FI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Valitse tavoitteesi kannalta tarkoituksenmukaiset ja mielekkäät harjoitusmenetelmät sekä mahdolliset oheisharjoitteet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3" charset="2"/>
              <a:buChar char=""/>
              <a:defRPr/>
            </a:pPr>
            <a:r>
              <a:rPr lang="fi-FI" altLang="fi-FI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Laadi itsellesi pitkäntähtäimen suunnitelma (esim. harjoitusvuosi), jossa voiman ei osa-alueet painottuvat 6-8 viikon jaksoissa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3" charset="2"/>
              <a:buChar char=""/>
              <a:defRPr/>
            </a:pPr>
            <a:r>
              <a:rPr lang="fi-FI" altLang="fi-FI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Tarkenna suunnitelmasi viikko-ohjelmaksi. Perusperiaatteena on, että eri lihasryhmien voimaominaisuuksien kehittämiseksi harjoitteluun tulisi sisältyä lihasryhmää kuormittavia harjoituksia 3-5 kertaa viikossa. Voimatason ylläpitämiseen riittää 1-2 harjoituskertaa viikossa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3" charset="2"/>
              <a:buChar char=""/>
              <a:defRPr/>
            </a:pPr>
            <a:r>
              <a:rPr lang="fi-FI" altLang="fi-FI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Muista harjoittelun nousujohteisuus: lisää kuormitusta kehityksen myötä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3" charset="2"/>
              <a:buChar char=""/>
              <a:defRPr/>
            </a:pPr>
            <a:r>
              <a:rPr lang="fi-FI" altLang="fi-FI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Huolehdi lihaksiston riittävästä palautumisesta ja venyttelystä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fi-FI" altLang="fi-FI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fi-FI" altLang="fi-FI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Harjoitusohjeita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3" charset="2"/>
              <a:buChar char=""/>
              <a:defRPr/>
            </a:pPr>
            <a:r>
              <a:rPr lang="fi-FI" altLang="fi-FI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Totuta lihaksistosi voimaharjoitteluun Lisää painoja maltillisesti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3" charset="2"/>
              <a:buChar char=""/>
              <a:defRPr/>
            </a:pPr>
            <a:r>
              <a:rPr lang="fi-FI" altLang="fi-FI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Keskity oikeaan liikerataan ja suoritusasentoon: oikea suoritustekniikka takaa tuloksen ja minimoi loukkaantumisriskin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3" charset="2"/>
              <a:buChar char=""/>
              <a:defRPr/>
            </a:pPr>
            <a:r>
              <a:rPr lang="fi-FI" altLang="fi-FI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Kohdenna harjoitus niihin lihaksiin, joissa harjoituksen pitääkin tuntua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3" charset="2"/>
              <a:buChar char=""/>
              <a:defRPr/>
            </a:pPr>
            <a:r>
              <a:rPr lang="fi-FI" altLang="fi-FI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Pyri harjoittamaan kaikkia vartalon lihaksia monipuolisesti ja tasapuolisesti, vaikuttaja-vastavaikuttaja toimintapareittain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3" charset="2"/>
              <a:buChar char=""/>
              <a:defRPr/>
            </a:pPr>
            <a:r>
              <a:rPr lang="fi-FI" altLang="fi-FI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Kaksi, kolme kertaa viikossa riittää. keskity eri harjoituspäivinä eri lihasryhmiin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3" charset="2"/>
              <a:buChar char=""/>
              <a:defRPr/>
            </a:pPr>
            <a:r>
              <a:rPr lang="fi-FI" altLang="fi-FI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Huolehdi alku- ja loppuverryttelystä ja venyttelystä erityisesti harjoittelun rasittavuuden kasvaessa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3" charset="2"/>
              <a:buChar char=""/>
              <a:defRPr/>
            </a:pPr>
            <a:r>
              <a:rPr lang="fi-FI" altLang="fi-FI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Muista myös kestävyys- ja liikkuvuusharjoittelu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fi-FI" altLang="fi-FI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596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4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4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4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04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044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044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044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0445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0445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7566" name="Group 526"/>
          <p:cNvGraphicFramePr>
            <a:graphicFrameLocks noGrp="1"/>
          </p:cNvGraphicFramePr>
          <p:nvPr>
            <p:ph type="tbl" idx="1"/>
          </p:nvPr>
        </p:nvGraphicFramePr>
        <p:xfrm>
          <a:off x="468313" y="260350"/>
          <a:ext cx="8229600" cy="6177197"/>
        </p:xfrm>
        <a:graphic>
          <a:graphicData uri="http://schemas.openxmlformats.org/drawingml/2006/table">
            <a:tbl>
              <a:tblPr/>
              <a:tblGrid>
                <a:gridCol w="1427162"/>
                <a:gridCol w="1108075"/>
                <a:gridCol w="1158875"/>
                <a:gridCol w="1123950"/>
                <a:gridCol w="1136650"/>
                <a:gridCol w="1138238"/>
                <a:gridCol w="1136650"/>
              </a:tblGrid>
              <a:tr h="396199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fi-FI" altLang="fi-FI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KESTOVOIMA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MAKSIMAALINEN VOIMA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NOPEUSVOIMA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96199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Lihas-kestävyys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Voima-kestävyys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Perusvoima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Maksimivoima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Pikavoima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Räjähtävä-voima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0000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Lisäkuorma (%)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10-30%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10-50%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60-80%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90-100%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40-60%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0-85%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0000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Toistot / sarjat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20-100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20-50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6-12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1-8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4-10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1-5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0000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Palautukset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0-30 sek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20-45 sek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2-3 min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2-4 min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3-5 min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2-4 min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1747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Sarjojen määrä / Liike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3-5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2-4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3-6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4-7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3-6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3-5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485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Liikkeiden määrä / lihasryhmä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5-15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5-10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1-4 / lihasryhmä, 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5-10 / hyppelyharj.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1-2 / lihasryhmä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1-2 / lihasryhmä,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4-8 / hyppelyharj.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1-3 / lihasryhmä,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3-6 / hyppelyharj.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0000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Kokonaistoistomäärä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500-1500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300-600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100-300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20-60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60-200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50-100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87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Suoritustempo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rauhallinen / vaihteleva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vaihteleva / nopea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nopea / tekninen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mahdollisimman nopea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maksimaalisen 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nopea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maksimaalisen 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räjähtävä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42066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Harjoitusmenetelmät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nuorilla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- hiihto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- uinti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maasto-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 pyöräily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kuntopiiri 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- aerobic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- kuntopiiri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 (paikkaharj.)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hyppely-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 harjoittelu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- aerobic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 (body pump)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teline-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 voimistelu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hyppely-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 harjoittelu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- kuntopiirit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- kuntopalloharj.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- lisäpaino /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 voimakoneharj.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- lisäpaino / 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 voimakoneharj.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hyppely-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 harjoittelu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- kuntopalloharj.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- lisäpaino / 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 voimakoneharj.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hyppely-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 harjoittelu</a:t>
                      </a: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- kuntopalloharj</a:t>
                      </a:r>
                      <a:endParaRPr kumimoji="0" lang="fi-FI" altLang="fi-F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31050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Harjoittelun tavoite</a:t>
                      </a: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Yleiskunto kohoaa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Lihasten jäntevyys ja väsymyksen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sietokyky  kasvavat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Ryhdin ylläpito helpottuu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Suoriutuminen työ- ja vapaa-ajasta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helpottuu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Lihakset kiinteytyvät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Rasva palaa</a:t>
                      </a: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Lihasten koko kasvaa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Lihasvoima kasvaa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Voimaa vaativat suoritukset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helpottuvat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Kyky selvitä vaativista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työsuorituksista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i-FI" altLang="fi-FI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Räjähtävä voimantuotto paranee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i-FI" altLang="fi-FI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Nopeusvoimaa vaativat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urheilusuoritukset paranevat </a:t>
                      </a:r>
                    </a:p>
                  </a:txBody>
                  <a:tcPr marT="45715" marB="4571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0958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7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55" name="Line 111"/>
          <p:cNvSpPr>
            <a:spLocks noChangeShapeType="1"/>
          </p:cNvSpPr>
          <p:nvPr/>
        </p:nvSpPr>
        <p:spPr bwMode="auto">
          <a:xfrm>
            <a:off x="2484438" y="4437063"/>
            <a:ext cx="5975350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8658" name="Rectangle 114"/>
          <p:cNvSpPr>
            <a:spLocks noChangeArrowheads="1"/>
          </p:cNvSpPr>
          <p:nvPr/>
        </p:nvSpPr>
        <p:spPr bwMode="auto">
          <a:xfrm>
            <a:off x="3419475" y="3862388"/>
            <a:ext cx="342900" cy="5762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i-FI" altLang="fi-FI"/>
          </a:p>
        </p:txBody>
      </p:sp>
      <p:sp>
        <p:nvSpPr>
          <p:cNvPr id="108659" name="Rectangle 115"/>
          <p:cNvSpPr>
            <a:spLocks noChangeArrowheads="1"/>
          </p:cNvSpPr>
          <p:nvPr/>
        </p:nvSpPr>
        <p:spPr bwMode="auto">
          <a:xfrm>
            <a:off x="6156325" y="3862388"/>
            <a:ext cx="342900" cy="5762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i-FI" altLang="fi-FI"/>
          </a:p>
        </p:txBody>
      </p:sp>
      <p:sp>
        <p:nvSpPr>
          <p:cNvPr id="108657" name="Rectangle 113"/>
          <p:cNvSpPr>
            <a:spLocks noChangeArrowheads="1"/>
          </p:cNvSpPr>
          <p:nvPr/>
        </p:nvSpPr>
        <p:spPr bwMode="auto">
          <a:xfrm>
            <a:off x="4356100" y="4078288"/>
            <a:ext cx="350838" cy="3603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i-FI" altLang="fi-FI"/>
          </a:p>
        </p:txBody>
      </p:sp>
      <p:sp>
        <p:nvSpPr>
          <p:cNvPr id="108656" name="Rectangle 112"/>
          <p:cNvSpPr>
            <a:spLocks noChangeArrowheads="1"/>
          </p:cNvSpPr>
          <p:nvPr/>
        </p:nvSpPr>
        <p:spPr bwMode="auto">
          <a:xfrm>
            <a:off x="7092950" y="4078288"/>
            <a:ext cx="350838" cy="3603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i-FI" altLang="fi-FI"/>
          </a:p>
        </p:txBody>
      </p:sp>
      <p:sp>
        <p:nvSpPr>
          <p:cNvPr id="38919" name="Rectangle 116"/>
          <p:cNvSpPr>
            <a:spLocks noChangeArrowheads="1"/>
          </p:cNvSpPr>
          <p:nvPr/>
        </p:nvSpPr>
        <p:spPr bwMode="auto">
          <a:xfrm>
            <a:off x="1481138" y="196017"/>
            <a:ext cx="7427912" cy="381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3200" b="1" dirty="0">
                <a:solidFill>
                  <a:schemeClr val="accent1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Esimerkki kuntoliikkujan </a:t>
            </a:r>
          </a:p>
          <a:p>
            <a:pPr eaLnBrk="1" hangingPunct="1"/>
            <a:r>
              <a:rPr lang="fi-FI" altLang="fi-FI" sz="3200" b="1" dirty="0">
                <a:solidFill>
                  <a:schemeClr val="accent1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viikko-ohjelmasta:</a:t>
            </a:r>
          </a:p>
          <a:p>
            <a:pPr eaLnBrk="1" hangingPunct="1"/>
            <a:endParaRPr lang="fi-FI" altLang="fi-FI" sz="1600" b="1" dirty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eaLnBrk="1" hangingPunct="1"/>
            <a:endParaRPr lang="fi-FI" altLang="fi-FI" sz="900" dirty="0"/>
          </a:p>
          <a:p>
            <a:r>
              <a:rPr lang="fi-FI" altLang="fi-FI" sz="1600" b="1" dirty="0">
                <a:latin typeface="Arial" panose="020B0604020202020204" pitchFamily="34" charset="0"/>
                <a:ea typeface="SimSun" panose="02010600030101010101" pitchFamily="2" charset="-122"/>
              </a:rPr>
              <a:t>	Päiväkohtaisen kunto-ohjelman koettu rasittavuus</a:t>
            </a:r>
            <a:endParaRPr lang="fi-FI" altLang="fi-FI" sz="1600" dirty="0"/>
          </a:p>
          <a:p>
            <a:r>
              <a:rPr lang="fi-FI" altLang="fi-FI" sz="1600" dirty="0">
                <a:latin typeface="Arial" panose="020B0604020202020204" pitchFamily="34" charset="0"/>
                <a:ea typeface="SimSun" panose="02010600030101010101" pitchFamily="2" charset="-122"/>
              </a:rPr>
              <a:t>	0 = lepopäivä</a:t>
            </a:r>
            <a:endParaRPr lang="fi-FI" altLang="fi-FI" sz="1600" dirty="0"/>
          </a:p>
          <a:p>
            <a:r>
              <a:rPr lang="fi-FI" altLang="fi-FI" sz="1600" dirty="0">
                <a:latin typeface="Arial" panose="020B0604020202020204" pitchFamily="34" charset="0"/>
                <a:ea typeface="SimSun" panose="02010600030101010101" pitchFamily="2" charset="-122"/>
              </a:rPr>
              <a:t>	1 = kevyt harjoitus</a:t>
            </a:r>
            <a:endParaRPr lang="fi-FI" altLang="fi-FI" sz="1600" dirty="0"/>
          </a:p>
          <a:p>
            <a:r>
              <a:rPr lang="fi-FI" altLang="fi-FI" sz="1600" dirty="0">
                <a:latin typeface="Arial" panose="020B0604020202020204" pitchFamily="34" charset="0"/>
                <a:ea typeface="SimSun" panose="02010600030101010101" pitchFamily="2" charset="-122"/>
              </a:rPr>
              <a:t>	2 = kaskiraskas harjoitus</a:t>
            </a:r>
            <a:endParaRPr lang="fi-FI" altLang="fi-FI" sz="1600" dirty="0"/>
          </a:p>
          <a:p>
            <a:r>
              <a:rPr lang="fi-FI" altLang="fi-FI" sz="1600" dirty="0">
                <a:latin typeface="Arial" panose="020B0604020202020204" pitchFamily="34" charset="0"/>
                <a:ea typeface="SimSun" panose="02010600030101010101" pitchFamily="2" charset="-122"/>
              </a:rPr>
              <a:t>	3 = raskas harjoitus</a:t>
            </a:r>
          </a:p>
          <a:p>
            <a:endParaRPr lang="fi-FI" altLang="fi-FI" sz="900" dirty="0"/>
          </a:p>
          <a:p>
            <a:r>
              <a:rPr lang="fi-FI" altLang="fi-FI" sz="1600" b="1" dirty="0">
                <a:latin typeface="Arial" panose="020B0604020202020204" pitchFamily="34" charset="0"/>
                <a:ea typeface="SimSun" panose="02010600030101010101" pitchFamily="2" charset="-122"/>
              </a:rPr>
              <a:t>	Koettu rasittavuus jaettuna eri viikonpäiville esim. seuraavasti</a:t>
            </a:r>
            <a:endParaRPr lang="fi-FI" altLang="fi-FI" sz="1600" dirty="0"/>
          </a:p>
          <a:p>
            <a:r>
              <a:rPr lang="fi-FI" altLang="fi-FI" sz="1600" b="1" dirty="0"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endParaRPr lang="fi-FI" altLang="fi-FI" sz="1600" b="1" dirty="0" smtClean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endParaRPr lang="fi-FI" altLang="fi-FI" sz="1600" b="1" dirty="0" smtClean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r>
              <a:rPr lang="fi-FI" altLang="fi-FI" sz="1600" b="1" dirty="0"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endParaRPr lang="fi-FI" altLang="fi-FI" sz="1600" dirty="0">
              <a:latin typeface="Arial" panose="020B0604020202020204" pitchFamily="34" charset="0"/>
            </a:endParaRPr>
          </a:p>
        </p:txBody>
      </p:sp>
      <p:sp>
        <p:nvSpPr>
          <p:cNvPr id="38920" name="Rectangle 117"/>
          <p:cNvSpPr>
            <a:spLocks noChangeArrowheads="1"/>
          </p:cNvSpPr>
          <p:nvPr/>
        </p:nvSpPr>
        <p:spPr bwMode="auto">
          <a:xfrm>
            <a:off x="57150" y="2741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i-FI" altLang="fi-FI">
              <a:latin typeface="Arial" panose="020B0604020202020204" pitchFamily="34" charset="0"/>
            </a:endParaRPr>
          </a:p>
        </p:txBody>
      </p:sp>
      <p:sp>
        <p:nvSpPr>
          <p:cNvPr id="108662" name="Rectangle 118"/>
          <p:cNvSpPr>
            <a:spLocks noChangeArrowheads="1"/>
          </p:cNvSpPr>
          <p:nvPr/>
        </p:nvSpPr>
        <p:spPr bwMode="auto">
          <a:xfrm>
            <a:off x="2555875" y="4147364"/>
            <a:ext cx="580960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0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2</a:t>
            </a:r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1</a:t>
            </a:r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0</a:t>
            </a:r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2</a:t>
            </a:r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1</a:t>
            </a:r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0</a:t>
            </a:r>
            <a:endParaRPr lang="fi-FI" altLang="fi-FI" sz="900" dirty="0"/>
          </a:p>
          <a:p>
            <a:endParaRPr lang="fi-FI" altLang="fi-FI" dirty="0">
              <a:latin typeface="Arial" panose="020B0604020202020204" pitchFamily="34" charset="0"/>
            </a:endParaRPr>
          </a:p>
        </p:txBody>
      </p:sp>
      <p:sp>
        <p:nvSpPr>
          <p:cNvPr id="108663" name="Rectangle 119"/>
          <p:cNvSpPr>
            <a:spLocks noChangeArrowheads="1"/>
          </p:cNvSpPr>
          <p:nvPr/>
        </p:nvSpPr>
        <p:spPr bwMode="auto">
          <a:xfrm>
            <a:off x="2472208" y="3900487"/>
            <a:ext cx="5976938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dirty="0" smtClean="0">
                <a:latin typeface="Arial" panose="020B0604020202020204" pitchFamily="34" charset="0"/>
              </a:rPr>
              <a:t/>
            </a:r>
            <a:br>
              <a:rPr lang="fi-FI" altLang="fi-FI" dirty="0" smtClean="0">
                <a:latin typeface="Arial" panose="020B0604020202020204" pitchFamily="34" charset="0"/>
              </a:rPr>
            </a:br>
            <a:endParaRPr lang="fi-FI" altLang="fi-FI" dirty="0">
              <a:latin typeface="Arial" panose="020B0604020202020204" pitchFamily="34" charset="0"/>
            </a:endParaRPr>
          </a:p>
          <a:p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ma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ti</a:t>
            </a:r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ke</a:t>
            </a:r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to</a:t>
            </a:r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pe</a:t>
            </a:r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la</a:t>
            </a:r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su</a:t>
            </a:r>
            <a:endParaRPr lang="fi-FI" altLang="fi-FI" sz="900" dirty="0"/>
          </a:p>
          <a:p>
            <a:endParaRPr lang="fi-FI" altLang="fi-FI" dirty="0">
              <a:latin typeface="Arial" panose="020B0604020202020204" pitchFamily="34" charset="0"/>
            </a:endParaRPr>
          </a:p>
        </p:txBody>
      </p:sp>
      <p:sp>
        <p:nvSpPr>
          <p:cNvPr id="108664" name="Rectangle 120"/>
          <p:cNvSpPr>
            <a:spLocks noChangeArrowheads="1"/>
          </p:cNvSpPr>
          <p:nvPr/>
        </p:nvSpPr>
        <p:spPr bwMode="auto">
          <a:xfrm>
            <a:off x="1481607" y="4714876"/>
            <a:ext cx="3929281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i-FI" altLang="fi-FI" sz="1200" b="1" dirty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r>
              <a:rPr lang="fi-FI" altLang="fi-FI" sz="1600" b="1" dirty="0"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r>
              <a:rPr lang="fi-FI" altLang="fi-FI" sz="1600" b="1" dirty="0" smtClean="0">
                <a:latin typeface="Arial" panose="020B0604020202020204" pitchFamily="34" charset="0"/>
                <a:ea typeface="SimSun" panose="02010600030101010101" pitchFamily="2" charset="-122"/>
              </a:rPr>
              <a:t>Hyväkuntoisen </a:t>
            </a:r>
            <a:r>
              <a:rPr lang="fi-FI" altLang="fi-FI" sz="1600" b="1" dirty="0">
                <a:latin typeface="Arial" panose="020B0604020202020204" pitchFamily="34" charset="0"/>
                <a:ea typeface="SimSun" panose="02010600030101010101" pitchFamily="2" charset="-122"/>
              </a:rPr>
              <a:t>viikko-ohjelmassa</a:t>
            </a:r>
            <a:endParaRPr lang="fi-FI" altLang="fi-FI" sz="1600" dirty="0"/>
          </a:p>
          <a:p>
            <a:endParaRPr lang="fi-FI" altLang="fi-FI" dirty="0">
              <a:latin typeface="Arial" panose="020B0604020202020204" pitchFamily="34" charset="0"/>
            </a:endParaRPr>
          </a:p>
        </p:txBody>
      </p:sp>
      <p:sp>
        <p:nvSpPr>
          <p:cNvPr id="38924" name="Rectangle 121"/>
          <p:cNvSpPr>
            <a:spLocks noChangeArrowheads="1"/>
          </p:cNvSpPr>
          <p:nvPr/>
        </p:nvSpPr>
        <p:spPr bwMode="auto">
          <a:xfrm>
            <a:off x="1296988" y="52641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i-FI" altLang="fi-FI">
              <a:latin typeface="Arial" panose="020B0604020202020204" pitchFamily="34" charset="0"/>
            </a:endParaRPr>
          </a:p>
        </p:txBody>
      </p:sp>
      <p:sp>
        <p:nvSpPr>
          <p:cNvPr id="108675" name="Line 131"/>
          <p:cNvSpPr>
            <a:spLocks noChangeShapeType="1"/>
          </p:cNvSpPr>
          <p:nvPr/>
        </p:nvSpPr>
        <p:spPr bwMode="auto">
          <a:xfrm>
            <a:off x="2555875" y="6022975"/>
            <a:ext cx="59039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8676" name="Rectangle 132"/>
          <p:cNvSpPr>
            <a:spLocks noChangeArrowheads="1"/>
          </p:cNvSpPr>
          <p:nvPr/>
        </p:nvSpPr>
        <p:spPr bwMode="auto">
          <a:xfrm>
            <a:off x="3419475" y="5446713"/>
            <a:ext cx="342900" cy="5762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i-FI" altLang="fi-FI"/>
          </a:p>
        </p:txBody>
      </p:sp>
      <p:sp>
        <p:nvSpPr>
          <p:cNvPr id="108677" name="Rectangle 133"/>
          <p:cNvSpPr>
            <a:spLocks noChangeArrowheads="1"/>
          </p:cNvSpPr>
          <p:nvPr/>
        </p:nvSpPr>
        <p:spPr bwMode="auto">
          <a:xfrm>
            <a:off x="5291138" y="5446713"/>
            <a:ext cx="342900" cy="5762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i-FI" altLang="fi-FI"/>
          </a:p>
        </p:txBody>
      </p:sp>
      <p:sp>
        <p:nvSpPr>
          <p:cNvPr id="108678" name="Rectangle 134"/>
          <p:cNvSpPr>
            <a:spLocks noChangeArrowheads="1"/>
          </p:cNvSpPr>
          <p:nvPr/>
        </p:nvSpPr>
        <p:spPr bwMode="auto">
          <a:xfrm>
            <a:off x="2555875" y="5662613"/>
            <a:ext cx="350838" cy="3603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i-FI" altLang="fi-FI"/>
          </a:p>
        </p:txBody>
      </p:sp>
      <p:sp>
        <p:nvSpPr>
          <p:cNvPr id="108679" name="Rectangle 135"/>
          <p:cNvSpPr>
            <a:spLocks noChangeArrowheads="1"/>
          </p:cNvSpPr>
          <p:nvPr/>
        </p:nvSpPr>
        <p:spPr bwMode="auto">
          <a:xfrm>
            <a:off x="6227763" y="5662613"/>
            <a:ext cx="350837" cy="3603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i-FI" altLang="fi-FI"/>
          </a:p>
        </p:txBody>
      </p:sp>
      <p:sp>
        <p:nvSpPr>
          <p:cNvPr id="108680" name="Rectangle 136"/>
          <p:cNvSpPr>
            <a:spLocks noChangeArrowheads="1"/>
          </p:cNvSpPr>
          <p:nvPr/>
        </p:nvSpPr>
        <p:spPr bwMode="auto">
          <a:xfrm>
            <a:off x="2555875" y="5731689"/>
            <a:ext cx="580960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1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2</a:t>
            </a:r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0</a:t>
            </a:r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2</a:t>
            </a:r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1</a:t>
            </a:r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3</a:t>
            </a:r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0</a:t>
            </a:r>
            <a:endParaRPr lang="fi-FI" altLang="fi-FI" sz="900" dirty="0"/>
          </a:p>
          <a:p>
            <a:endParaRPr lang="fi-FI" altLang="fi-FI" dirty="0">
              <a:latin typeface="Arial" panose="020B0604020202020204" pitchFamily="34" charset="0"/>
            </a:endParaRPr>
          </a:p>
        </p:txBody>
      </p:sp>
      <p:sp>
        <p:nvSpPr>
          <p:cNvPr id="108681" name="Rectangle 137"/>
          <p:cNvSpPr>
            <a:spLocks noChangeArrowheads="1"/>
          </p:cNvSpPr>
          <p:nvPr/>
        </p:nvSpPr>
        <p:spPr bwMode="auto">
          <a:xfrm>
            <a:off x="2519362" y="5473700"/>
            <a:ext cx="5976938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dirty="0">
                <a:latin typeface="Arial" panose="020B0604020202020204" pitchFamily="34" charset="0"/>
              </a:rPr>
              <a:t/>
            </a:r>
            <a:br>
              <a:rPr lang="fi-FI" altLang="fi-FI" dirty="0">
                <a:latin typeface="Arial" panose="020B0604020202020204" pitchFamily="34" charset="0"/>
              </a:rPr>
            </a:br>
            <a:endParaRPr lang="fi-FI" altLang="fi-FI" dirty="0">
              <a:latin typeface="Arial" panose="020B0604020202020204" pitchFamily="34" charset="0"/>
            </a:endParaRPr>
          </a:p>
          <a:p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ma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ti</a:t>
            </a:r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ke</a:t>
            </a:r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to</a:t>
            </a:r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pe</a:t>
            </a:r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la</a:t>
            </a:r>
            <a:r>
              <a:rPr lang="fi-FI" altLang="fi-FI" sz="1200" dirty="0">
                <a:latin typeface="Arial" panose="020B0604020202020204" pitchFamily="34" charset="0"/>
                <a:ea typeface="SimSun" panose="02010600030101010101" pitchFamily="2" charset="-122"/>
              </a:rPr>
              <a:t>	</a:t>
            </a:r>
            <a:r>
              <a:rPr lang="fi-FI" altLang="fi-FI" sz="1200" dirty="0" smtClean="0">
                <a:latin typeface="Arial" panose="020B0604020202020204" pitchFamily="34" charset="0"/>
                <a:ea typeface="SimSun" panose="02010600030101010101" pitchFamily="2" charset="-122"/>
              </a:rPr>
              <a:t>	su</a:t>
            </a:r>
            <a:endParaRPr lang="fi-FI" altLang="fi-FI" sz="900" dirty="0"/>
          </a:p>
          <a:p>
            <a:endParaRPr lang="fi-FI" altLang="fi-FI" dirty="0">
              <a:latin typeface="Arial" panose="020B0604020202020204" pitchFamily="34" charset="0"/>
            </a:endParaRPr>
          </a:p>
        </p:txBody>
      </p:sp>
      <p:sp>
        <p:nvSpPr>
          <p:cNvPr id="108682" name="Rectangle 138"/>
          <p:cNvSpPr>
            <a:spLocks noChangeArrowheads="1"/>
          </p:cNvSpPr>
          <p:nvPr/>
        </p:nvSpPr>
        <p:spPr bwMode="auto">
          <a:xfrm>
            <a:off x="7091363" y="5086350"/>
            <a:ext cx="342900" cy="93662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i-FI" altLang="fi-FI"/>
          </a:p>
        </p:txBody>
      </p:sp>
      <p:sp>
        <p:nvSpPr>
          <p:cNvPr id="21" name="Rectangle 120"/>
          <p:cNvSpPr>
            <a:spLocks noChangeArrowheads="1"/>
          </p:cNvSpPr>
          <p:nvPr/>
        </p:nvSpPr>
        <p:spPr bwMode="auto">
          <a:xfrm>
            <a:off x="1481607" y="3205372"/>
            <a:ext cx="4156907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i-FI" altLang="fi-FI" sz="1200" b="1" dirty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r>
              <a:rPr lang="fi-FI" altLang="fi-FI" sz="1600" b="1" dirty="0" smtClean="0">
                <a:latin typeface="Arial" panose="020B0604020202020204" pitchFamily="34" charset="0"/>
                <a:ea typeface="SimSun" panose="02010600030101010101" pitchFamily="2" charset="-122"/>
              </a:rPr>
              <a:t>	Kohtuukuntoisen viikko-ohjelmassa</a:t>
            </a:r>
            <a:endParaRPr lang="fi-FI" altLang="fi-FI" sz="1600" dirty="0" smtClean="0"/>
          </a:p>
          <a:p>
            <a:endParaRPr lang="fi-FI" altLang="fi-FI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933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8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8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8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8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8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8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8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08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0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0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0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0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0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655" grpId="0" animBg="1"/>
      <p:bldP spid="108658" grpId="0" animBg="1"/>
      <p:bldP spid="108659" grpId="0" animBg="1"/>
      <p:bldP spid="108657" grpId="0" animBg="1"/>
      <p:bldP spid="108656" grpId="0" animBg="1"/>
      <p:bldP spid="108662" grpId="0"/>
      <p:bldP spid="108663" grpId="0"/>
      <p:bldP spid="108664" grpId="0"/>
      <p:bldP spid="108675" grpId="0" animBg="1"/>
      <p:bldP spid="108676" grpId="0" animBg="1"/>
      <p:bldP spid="108677" grpId="0" animBg="1"/>
      <p:bldP spid="108678" grpId="0" animBg="1"/>
      <p:bldP spid="108679" grpId="0" animBg="1"/>
      <p:bldP spid="108680" grpId="0"/>
      <p:bldP spid="108681" grpId="0"/>
      <p:bldP spid="108682" grpId="0" animBg="1"/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44688" y="623888"/>
            <a:ext cx="6589712" cy="1281112"/>
          </a:xfrm>
        </p:spPr>
        <p:txBody>
          <a:bodyPr/>
          <a:lstStyle/>
          <a:p>
            <a:r>
              <a:rPr lang="fi-FI" altLang="fi-FI" dirty="0" smtClean="0"/>
              <a:t>Superkompensaatio</a:t>
            </a:r>
          </a:p>
        </p:txBody>
      </p:sp>
      <p:pic>
        <p:nvPicPr>
          <p:cNvPr id="7680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44688" y="2166257"/>
            <a:ext cx="4864100" cy="3778250"/>
          </a:xfrm>
          <a:noFill/>
        </p:spPr>
      </p:pic>
    </p:spTree>
    <p:extLst>
      <p:ext uri="{BB962C8B-B14F-4D97-AF65-F5344CB8AC3E}">
        <p14:creationId xmlns:p14="http://schemas.microsoft.com/office/powerpoint/2010/main" val="3934351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Voiman osa-alueet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Voima muodostaa kestävyyden ja lajitaidon tekniikan ohella sen perustan, jolle lajikohtainen suorituskyky ja sen kehittäminen rakentuu. </a:t>
            </a:r>
            <a:endParaRPr lang="fi-FI" dirty="0" smtClean="0"/>
          </a:p>
          <a:p>
            <a:r>
              <a:rPr lang="fi-FI" dirty="0" smtClean="0"/>
              <a:t>Voimaharjoittelu kuuluu hetkellistä suorituskykyä ja tehoa vaativien lajien lisäksi myös oikein </a:t>
            </a:r>
            <a:r>
              <a:rPr lang="fi-FI" dirty="0"/>
              <a:t>ohjelmoituna </a:t>
            </a:r>
            <a:r>
              <a:rPr lang="fi-FI" dirty="0" smtClean="0"/>
              <a:t>pitkäkestoisten </a:t>
            </a:r>
            <a:r>
              <a:rPr lang="fi-FI" dirty="0"/>
              <a:t>urheilumuotojen perusharjoitteluun. </a:t>
            </a:r>
          </a:p>
          <a:p>
            <a:r>
              <a:rPr lang="fi-FI" dirty="0" smtClean="0"/>
              <a:t>Voima </a:t>
            </a:r>
            <a:r>
              <a:rPr lang="fi-FI" dirty="0"/>
              <a:t>voidaan jakaa kolmeen </a:t>
            </a:r>
            <a:r>
              <a:rPr lang="fi-FI" dirty="0" smtClean="0"/>
              <a:t>erilaiseen </a:t>
            </a:r>
            <a:r>
              <a:rPr lang="fi-FI" dirty="0"/>
              <a:t>fysiologiseen osa-alueeseen; </a:t>
            </a:r>
            <a:endParaRPr lang="fi-FI" dirty="0" smtClean="0"/>
          </a:p>
          <a:p>
            <a:pPr marL="800100" lvl="1" indent="-342900">
              <a:buFont typeface="+mj-lt"/>
              <a:buAutoNum type="arabicPeriod"/>
            </a:pPr>
            <a:r>
              <a:rPr lang="fi-FI" dirty="0" smtClean="0"/>
              <a:t>Nopeusvoima -&gt; </a:t>
            </a:r>
            <a:r>
              <a:rPr lang="fi-FI" dirty="0"/>
              <a:t>kehitetään räjähtävä- ja pikavoimaharjoitteiden avulla</a:t>
            </a:r>
            <a:endParaRPr lang="fi-FI" dirty="0" smtClean="0"/>
          </a:p>
          <a:p>
            <a:pPr marL="800100" lvl="1" indent="-342900">
              <a:buFont typeface="+mj-lt"/>
              <a:buAutoNum type="arabicPeriod"/>
            </a:pPr>
            <a:r>
              <a:rPr lang="fi-FI" dirty="0" smtClean="0"/>
              <a:t>Maksimivoimaan -&gt; kehitetään </a:t>
            </a:r>
            <a:r>
              <a:rPr lang="fi-FI" dirty="0"/>
              <a:t>perusvoima- ja maksimivoimaharjoitteiden avulla </a:t>
            </a:r>
            <a:endParaRPr lang="fi-FI" dirty="0" smtClean="0"/>
          </a:p>
          <a:p>
            <a:pPr marL="800100" lvl="1" indent="-342900">
              <a:buFont typeface="+mj-lt"/>
              <a:buAutoNum type="arabicPeriod"/>
            </a:pPr>
            <a:r>
              <a:rPr lang="fi-FI" dirty="0" smtClean="0"/>
              <a:t>Kestovoimaan -&gt; harjoitetaan </a:t>
            </a:r>
            <a:r>
              <a:rPr lang="fi-FI" dirty="0"/>
              <a:t>aerobisesti lihaskestävyysharjoitteluna sekä anaerobisesti </a:t>
            </a:r>
            <a:r>
              <a:rPr lang="fi-FI" dirty="0" smtClean="0"/>
              <a:t>voimakestävyysharjoitteluna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6661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Voimakestävyysharjoittelu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1400" dirty="0" smtClean="0"/>
              <a:t>Voimakestävyysharjoittelu </a:t>
            </a:r>
            <a:r>
              <a:rPr lang="fi-FI" sz="1400" dirty="0"/>
              <a:t>kehittää jonkin verran lihasvoimaa (perusvoimaa).Se luo taloudellisuuden edellytykset tehosuorituksiin, parantamalla hitaiden ja nopeiden lihassolujen työtehoa. </a:t>
            </a:r>
            <a:endParaRPr lang="fi-FI" sz="1400" dirty="0" smtClean="0"/>
          </a:p>
          <a:p>
            <a:r>
              <a:rPr lang="fi-FI" sz="1400" dirty="0" smtClean="0"/>
              <a:t>Harjoittelulla </a:t>
            </a:r>
            <a:r>
              <a:rPr lang="fi-FI" sz="1400" dirty="0"/>
              <a:t>pyritään rasittamaan lihaksen välittömiä energiavarastoja (lähinnä KP) ja kehittämään paikallista happamuuden sietokykyä (anaerobinen kapasiteetti). </a:t>
            </a:r>
            <a:endParaRPr lang="fi-FI" sz="1400" dirty="0" smtClean="0"/>
          </a:p>
          <a:p>
            <a:r>
              <a:rPr lang="fi-FI" sz="1400" dirty="0" smtClean="0"/>
              <a:t>Voimakestävyys </a:t>
            </a:r>
            <a:r>
              <a:rPr lang="fi-FI" sz="1400" dirty="0"/>
              <a:t>luo lajikestävyyden edellytykset. </a:t>
            </a:r>
            <a:endParaRPr lang="fi-FI" sz="1400" dirty="0" smtClean="0"/>
          </a:p>
          <a:p>
            <a:r>
              <a:rPr lang="fi-FI" sz="1400" dirty="0" smtClean="0"/>
              <a:t>Voimakestävyysharjoittelussa </a:t>
            </a:r>
            <a:r>
              <a:rPr lang="fi-FI" sz="1400" dirty="0"/>
              <a:t>käytetään pieniä lisäkuormia (20-50% maksimista), toistojen jäädessä noin 15/sarja. </a:t>
            </a:r>
            <a:endParaRPr lang="fi-FI" sz="1400" dirty="0" smtClean="0"/>
          </a:p>
          <a:p>
            <a:r>
              <a:rPr lang="fi-FI" sz="1400" dirty="0" smtClean="0"/>
              <a:t>Harjoittelu </a:t>
            </a:r>
            <a:r>
              <a:rPr lang="fi-FI" sz="1400" dirty="0"/>
              <a:t>suoritetaan paikkaharjoitteluna palautusten jäädessä lyhyiksi. Näin maitohappoa muodostetaan kohtuullisesti. </a:t>
            </a:r>
            <a:endParaRPr lang="fi-FI" sz="1400" dirty="0" smtClean="0"/>
          </a:p>
          <a:p>
            <a:r>
              <a:rPr lang="fi-FI" sz="1400" dirty="0" smtClean="0"/>
              <a:t>Voimakestävyydellä </a:t>
            </a:r>
            <a:r>
              <a:rPr lang="fi-FI" sz="1400" dirty="0"/>
              <a:t>voidaankin kehittää maitohapon puskurointikykyä ja eliminointia. </a:t>
            </a:r>
            <a:r>
              <a:rPr lang="fi-FI" sz="1400" dirty="0" smtClean="0"/>
              <a:t>Suoritustempo on </a:t>
            </a:r>
            <a:r>
              <a:rPr lang="fi-FI" sz="1400" dirty="0"/>
              <a:t>nopea. </a:t>
            </a:r>
          </a:p>
          <a:p>
            <a:endParaRPr lang="fi-FI" sz="1400" dirty="0"/>
          </a:p>
        </p:txBody>
      </p:sp>
      <p:pic>
        <p:nvPicPr>
          <p:cNvPr id="1026" name="Kuva 26" descr="http://www.fitbie.com/sites/default/files/bbell-split-squat-b-female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91" t="30325" r="22350"/>
          <a:stretch>
            <a:fillRect/>
          </a:stretch>
        </p:blipFill>
        <p:spPr bwMode="auto">
          <a:xfrm>
            <a:off x="6868391" y="0"/>
            <a:ext cx="2275609" cy="2629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8263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 voimakestävyysharjoittelusta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1400" dirty="0"/>
              <a:t>Liikkeiden määrä/harjoitus: 8-10 </a:t>
            </a:r>
            <a:endParaRPr lang="fi-FI" sz="1400" dirty="0" smtClean="0"/>
          </a:p>
          <a:p>
            <a:r>
              <a:rPr lang="fi-FI" sz="1400" dirty="0" smtClean="0"/>
              <a:t>Esimerkkiliikkeet</a:t>
            </a:r>
            <a:r>
              <a:rPr lang="fi-FI" sz="1400" dirty="0"/>
              <a:t>: </a:t>
            </a:r>
            <a:r>
              <a:rPr lang="fi-FI" sz="1400" dirty="0" err="1"/>
              <a:t>rinnalleveto</a:t>
            </a:r>
            <a:r>
              <a:rPr lang="fi-FI" sz="1400" dirty="0"/>
              <a:t>, kyykky, puolikyykky </a:t>
            </a:r>
            <a:endParaRPr lang="fi-FI" sz="1400" dirty="0" smtClean="0"/>
          </a:p>
          <a:p>
            <a:r>
              <a:rPr lang="fi-FI" sz="1400" dirty="0" smtClean="0"/>
              <a:t>Sarjojen </a:t>
            </a:r>
            <a:r>
              <a:rPr lang="fi-FI" sz="1400" dirty="0"/>
              <a:t>määrä: 3/liike </a:t>
            </a:r>
            <a:endParaRPr lang="fi-FI" sz="1400" dirty="0" smtClean="0"/>
          </a:p>
          <a:p>
            <a:r>
              <a:rPr lang="fi-FI" sz="1400" dirty="0" smtClean="0"/>
              <a:t>Toistojen </a:t>
            </a:r>
            <a:r>
              <a:rPr lang="fi-FI" sz="1400" dirty="0"/>
              <a:t>määrä: 10-20 toistoa/sarja (15) </a:t>
            </a:r>
            <a:endParaRPr lang="fi-FI" sz="1400" dirty="0" smtClean="0"/>
          </a:p>
          <a:p>
            <a:r>
              <a:rPr lang="fi-FI" sz="1400" dirty="0" smtClean="0"/>
              <a:t>Kuormituksen </a:t>
            </a:r>
            <a:r>
              <a:rPr lang="fi-FI" sz="1400" dirty="0"/>
              <a:t>määrä: 20-50% maksimista </a:t>
            </a:r>
            <a:endParaRPr lang="fi-FI" sz="1400" dirty="0" smtClean="0"/>
          </a:p>
          <a:p>
            <a:r>
              <a:rPr lang="fi-FI" sz="1400" dirty="0" smtClean="0"/>
              <a:t>Toteutus</a:t>
            </a:r>
            <a:r>
              <a:rPr lang="fi-FI" sz="1400" dirty="0"/>
              <a:t>: omana harjoituskokonaisuutena, paikkaharjoitteluna </a:t>
            </a:r>
            <a:endParaRPr lang="fi-FI" sz="1400" dirty="0" smtClean="0"/>
          </a:p>
          <a:p>
            <a:r>
              <a:rPr lang="fi-FI" sz="1400" dirty="0" smtClean="0"/>
              <a:t>Palautukset</a:t>
            </a:r>
            <a:r>
              <a:rPr lang="fi-FI" sz="1400" dirty="0"/>
              <a:t>: lyhyet 20-45 s </a:t>
            </a:r>
          </a:p>
          <a:p>
            <a:r>
              <a:rPr lang="fi-FI" sz="1400" dirty="0" smtClean="0"/>
              <a:t>Suoritus</a:t>
            </a:r>
            <a:r>
              <a:rPr lang="fi-FI" sz="1400" dirty="0"/>
              <a:t>: nopea </a:t>
            </a:r>
            <a:endParaRPr lang="fi-FI" sz="1400" dirty="0" smtClean="0"/>
          </a:p>
          <a:p>
            <a:r>
              <a:rPr lang="fi-FI" sz="1400" dirty="0" smtClean="0"/>
              <a:t>Tavoitteet</a:t>
            </a:r>
            <a:r>
              <a:rPr lang="fi-FI" sz="1400" dirty="0"/>
              <a:t>: perusvoiman kehittyminen, hitaiden ja nopeiden lihassolujen työtehon kasvu, lihasten välittömien (KP) energiavarastojen rassaaminen ja kehittää paikallista happamuuden sietokykyä (anaerobinen kapasiteetti) </a:t>
            </a:r>
            <a:br>
              <a:rPr lang="fi-FI" sz="1400" dirty="0"/>
            </a:br>
            <a:r>
              <a:rPr lang="fi-FI" sz="1400" dirty="0"/>
              <a:t>-&gt; lajikestävyyden edellytykset </a:t>
            </a:r>
            <a:endParaRPr lang="fi-FI" sz="1400" dirty="0" smtClean="0"/>
          </a:p>
          <a:p>
            <a:r>
              <a:rPr lang="fi-FI" sz="1400" dirty="0" smtClean="0"/>
              <a:t>Krt/viikko</a:t>
            </a:r>
            <a:r>
              <a:rPr lang="fi-FI" sz="1400" dirty="0"/>
              <a:t>: peruskuntokaudella 2 krt/vko</a:t>
            </a:r>
          </a:p>
          <a:p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955177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Perusvoimaharjoittelu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Perusvoimaharjoittelulla kehitetään lihasten yleistä voimatasoa ja harjoitettavuutta käyttämällä </a:t>
            </a:r>
            <a:r>
              <a:rPr lang="fi-FI" dirty="0" err="1"/>
              <a:t>submaksimaalisia</a:t>
            </a:r>
            <a:r>
              <a:rPr lang="fi-FI" dirty="0"/>
              <a:t> vastuksia (70-85%) ja keskipitkiä sarjoja (5-8 toistoa/sarja pääliikkeissä, 6-10 toistoa/sarja apuliikkeissä). </a:t>
            </a:r>
            <a:endParaRPr lang="fi-FI" dirty="0" smtClean="0"/>
          </a:p>
          <a:p>
            <a:r>
              <a:rPr lang="fi-FI" dirty="0" smtClean="0"/>
              <a:t>Perusvoimaharjoittelu </a:t>
            </a:r>
            <a:r>
              <a:rPr lang="fi-FI" dirty="0"/>
              <a:t>kehittää myös maksimivoimaa, sillä tiukat sarjat </a:t>
            </a:r>
            <a:r>
              <a:rPr lang="fi-FI" dirty="0" err="1"/>
              <a:t>submaksimaalisilla</a:t>
            </a:r>
            <a:r>
              <a:rPr lang="fi-FI" dirty="0"/>
              <a:t> vastuksilla lisäävät tehokkaasti lihasmassaa, minkä seurauksena myös maksimivoimataso paranee. </a:t>
            </a:r>
            <a:endParaRPr lang="fi-FI" dirty="0" smtClean="0"/>
          </a:p>
          <a:p>
            <a:r>
              <a:rPr lang="fi-FI" dirty="0" smtClean="0"/>
              <a:t>Perusvoimaharjoittelu </a:t>
            </a:r>
            <a:r>
              <a:rPr lang="fi-FI" dirty="0"/>
              <a:t>on yleisesti ottaen selvästi kestovoimaharjoittelua kovempaa ei niinkään fyysisen rasittavuuden vaan kuormituksen suuruuden vuoksi. </a:t>
            </a:r>
            <a:endParaRPr lang="fi-FI" dirty="0" smtClean="0"/>
          </a:p>
          <a:p>
            <a:r>
              <a:rPr lang="fi-FI" dirty="0" smtClean="0"/>
              <a:t>Perusvoimaharjoittelulla </a:t>
            </a:r>
            <a:r>
              <a:rPr lang="fi-FI" dirty="0"/>
              <a:t>on myös lihaksia, jänteitä, nivelsiteitä, niveliä ja sidekudoksia vahvistava ja huoltava vaikutus varsinaisen voiman tuottamisen lisäksi. </a:t>
            </a:r>
            <a:endParaRPr lang="fi-FI" dirty="0" smtClean="0"/>
          </a:p>
          <a:p>
            <a:r>
              <a:rPr lang="fi-FI" dirty="0" smtClean="0"/>
              <a:t>Vaikka lajiharjoittelussa perusvoimapainotteiset </a:t>
            </a:r>
            <a:r>
              <a:rPr lang="fi-FI" dirty="0"/>
              <a:t>harjoituskaudet ajoittuvat lähinnä kesään, on perusvoimaharjoituksia </a:t>
            </a:r>
            <a:r>
              <a:rPr lang="fi-FI" dirty="0" smtClean="0"/>
              <a:t>pää- ja apuliikkeiden </a:t>
            </a:r>
            <a:r>
              <a:rPr lang="fi-FI" dirty="0"/>
              <a:t>osalta syytä tehdä jonkin verran myös </a:t>
            </a:r>
            <a:r>
              <a:rPr lang="fi-FI" dirty="0" smtClean="0"/>
              <a:t>syksyllä </a:t>
            </a:r>
            <a:r>
              <a:rPr lang="fi-FI" dirty="0"/>
              <a:t>ja talvella. </a:t>
            </a:r>
            <a:r>
              <a:rPr lang="fi-FI" dirty="0" smtClean="0"/>
              <a:t>Kilpailukauden </a:t>
            </a:r>
            <a:r>
              <a:rPr lang="fi-FI" dirty="0"/>
              <a:t>lähestyessä </a:t>
            </a:r>
            <a:r>
              <a:rPr lang="fi-FI" dirty="0" smtClean="0"/>
              <a:t>pv-harjoitusten määrä </a:t>
            </a:r>
            <a:r>
              <a:rPr lang="fi-FI" dirty="0"/>
              <a:t>laskee, mutta silloin tällöin sopiviin ajankohtiin sijoitettuna ei pari perusvoimaharjoitetta ole talvellakaan pahitteeksi. </a:t>
            </a:r>
          </a:p>
          <a:p>
            <a:endParaRPr lang="fi-FI" dirty="0"/>
          </a:p>
        </p:txBody>
      </p:sp>
      <p:pic>
        <p:nvPicPr>
          <p:cNvPr id="2050" name="Kuva 7" descr="http://precisionprolabs.com/wp-content/uploads/2014/08/flat-barbell-bench-pre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2043" y="0"/>
            <a:ext cx="3471957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070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Kuva 46" descr="http://www.menshealth.co.uk/cm/menshealthuk/images/L9/bentoverro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8" t="11366" r="3651" b="8522"/>
          <a:stretch>
            <a:fillRect/>
          </a:stretch>
        </p:blipFill>
        <p:spPr bwMode="auto">
          <a:xfrm>
            <a:off x="6515100" y="0"/>
            <a:ext cx="2628900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599" y="192087"/>
            <a:ext cx="6347713" cy="1320800"/>
          </a:xfrm>
        </p:spPr>
        <p:txBody>
          <a:bodyPr/>
          <a:lstStyle/>
          <a:p>
            <a:r>
              <a:rPr lang="fi-FI" dirty="0" smtClean="0"/>
              <a:t>Maksimivoimaharjoittelu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05810" y="1320800"/>
            <a:ext cx="6347714" cy="4720563"/>
          </a:xfrm>
        </p:spPr>
        <p:txBody>
          <a:bodyPr>
            <a:noAutofit/>
          </a:bodyPr>
          <a:lstStyle/>
          <a:p>
            <a:r>
              <a:rPr lang="fi-FI" sz="1400" dirty="0"/>
              <a:t>Maksimivoimaharjoittelulla tarkoitetaan </a:t>
            </a:r>
            <a:r>
              <a:rPr lang="fi-FI" sz="1400" dirty="0" smtClean="0"/>
              <a:t>suurilla </a:t>
            </a:r>
            <a:r>
              <a:rPr lang="fi-FI" sz="1400" dirty="0"/>
              <a:t>vastuksilla (85-100%) ja lyhyillä sarjoilla (1-4 toistoa/sarja) tehtäviä voimaharjoituksia, joilla pyritään antamaan maksimaalisia ärsykkeitä hermo-lihasjärjestelmälle ja sen seurauksena kehittämään maksimivoimaa. </a:t>
            </a:r>
            <a:endParaRPr lang="fi-FI" sz="1400" dirty="0" smtClean="0"/>
          </a:p>
          <a:p>
            <a:r>
              <a:rPr lang="fi-FI" sz="1400" dirty="0" smtClean="0"/>
              <a:t>Maksimivoiman </a:t>
            </a:r>
            <a:r>
              <a:rPr lang="fi-FI" sz="1400" dirty="0"/>
              <a:t>suuruuteen vaikuttavat a) voimatason suuruus (supistuvan valkuaisen määrä) yksittäisellä lihassolulla ja b) kyky hyödyntää lihassoluja työn aikana, mikä on riippuvainen kyvystä rekrytoida mahdollisimman useita motorisia yksiköitä työskentelemään yhtäaikaisesti</a:t>
            </a:r>
            <a:r>
              <a:rPr lang="fi-FI" sz="1400" dirty="0" smtClean="0"/>
              <a:t>.</a:t>
            </a:r>
          </a:p>
          <a:p>
            <a:r>
              <a:rPr lang="fi-FI" sz="1400" dirty="0"/>
              <a:t>Hermo-lihasjärjestelmän tuottaman voiman suuruus riippuu liikenopeudesta, lihastyötavasta ja käytetyistä nivelkulmista. </a:t>
            </a:r>
            <a:r>
              <a:rPr lang="fi-FI" sz="1400" dirty="0" smtClean="0"/>
              <a:t>Suuria </a:t>
            </a:r>
            <a:r>
              <a:rPr lang="fi-FI" sz="1400" dirty="0"/>
              <a:t>kuormia </a:t>
            </a:r>
            <a:r>
              <a:rPr lang="fi-FI" sz="1400" dirty="0" smtClean="0"/>
              <a:t>käytettäessä </a:t>
            </a:r>
            <a:r>
              <a:rPr lang="fi-FI" sz="1400" dirty="0"/>
              <a:t>liikenopeus on hidas, jolloin hermosto ehtii rekrytoida mahdollisimman monta harjoitusvaikutukselle kohdistuvaa motorista yksikköä. </a:t>
            </a:r>
          </a:p>
          <a:p>
            <a:r>
              <a:rPr lang="fi-FI" sz="1400" dirty="0"/>
              <a:t>Vähäisellä liikenopeudella ja suurilla kuormilla toteutettu voimaharjoittelu kuormittaa sekä hitaita että nopeita motorisia </a:t>
            </a:r>
            <a:r>
              <a:rPr lang="fi-FI" sz="1400" dirty="0" smtClean="0"/>
              <a:t>yksiköitä. Maksimivoimaharjoittelussa liikenopeus on vähäinen ja vastaavasti </a:t>
            </a:r>
            <a:r>
              <a:rPr lang="fi-FI" sz="1400" dirty="0"/>
              <a:t>lihasjännitys on suuri kussakin </a:t>
            </a:r>
            <a:r>
              <a:rPr lang="fi-FI" sz="1400" dirty="0" smtClean="0"/>
              <a:t>nostossa. Tämä </a:t>
            </a:r>
            <a:r>
              <a:rPr lang="fi-FI" sz="1400" dirty="0"/>
              <a:t>on edellytyksenä maksimivoiman lisääntymiselle. </a:t>
            </a:r>
          </a:p>
          <a:p>
            <a:r>
              <a:rPr lang="fi-FI" sz="1400" dirty="0"/>
              <a:t>Toisaalta maksimivoimaharjoittelussakaan ei hitaampaan liikenopeuteen pidä pyrkiä, päinvastoin. Pika- ja räjähtävän voiman kehittymisen kannalta on hyvin tärkeää, että maksimivoimaharjoittelu tehdään suurimmalla mahdollisella liikenopeudella. </a:t>
            </a:r>
          </a:p>
        </p:txBody>
      </p:sp>
    </p:spTree>
    <p:extLst>
      <p:ext uri="{BB962C8B-B14F-4D97-AF65-F5344CB8AC3E}">
        <p14:creationId xmlns:p14="http://schemas.microsoft.com/office/powerpoint/2010/main" val="2654923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://totactfit.files.wordpress.com/2013/09/power-clean-629x263.pn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828" y="0"/>
            <a:ext cx="3603171" cy="1507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598" y="0"/>
            <a:ext cx="6021144" cy="1320800"/>
          </a:xfrm>
        </p:spPr>
        <p:txBody>
          <a:bodyPr/>
          <a:lstStyle/>
          <a:p>
            <a:r>
              <a:rPr lang="fi-FI" dirty="0" smtClean="0"/>
              <a:t>Räjähtävä </a:t>
            </a:r>
            <a:br>
              <a:rPr lang="fi-FI" dirty="0" smtClean="0"/>
            </a:br>
            <a:r>
              <a:rPr lang="fi-FI" dirty="0" smtClean="0"/>
              <a:t>voimaharjoittelu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598" y="1407887"/>
            <a:ext cx="6934201" cy="55372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fi-FI" sz="1400" dirty="0" smtClean="0"/>
              <a:t>Nopeusvoimaharjoittelussa </a:t>
            </a:r>
            <a:r>
              <a:rPr lang="fi-FI" sz="1400" dirty="0"/>
              <a:t>pyritään tuottamaan mahdollisimman suuri voima lyhyessä </a:t>
            </a:r>
            <a:r>
              <a:rPr lang="fi-FI" sz="1400" dirty="0" smtClean="0"/>
              <a:t>ajassa. Nopeus </a:t>
            </a:r>
            <a:r>
              <a:rPr lang="fi-FI" sz="1400" dirty="0"/>
              <a:t>perustuu lihaksiston ja hermoston hyvään </a:t>
            </a:r>
            <a:r>
              <a:rPr lang="fi-FI" sz="1400" dirty="0" smtClean="0"/>
              <a:t>yhteistoimintaan, mikä edellyttää </a:t>
            </a:r>
            <a:r>
              <a:rPr lang="fi-FI" sz="1400" dirty="0"/>
              <a:t>voimaharjoittelun yhdistämistä </a:t>
            </a:r>
            <a:r>
              <a:rPr lang="fi-FI" sz="1400" dirty="0" smtClean="0"/>
              <a:t>lajitekniikan hallintaan. </a:t>
            </a:r>
          </a:p>
          <a:p>
            <a:pPr>
              <a:spcBef>
                <a:spcPts val="0"/>
              </a:spcBef>
            </a:pPr>
            <a:r>
              <a:rPr lang="fi-FI" sz="1400" dirty="0" smtClean="0"/>
              <a:t>Voimantuottonopeuden </a:t>
            </a:r>
            <a:r>
              <a:rPr lang="fi-FI" sz="1400" dirty="0"/>
              <a:t>tehokas harjoittaminen edellyttää hyvää perusvoimatasoa, joka jalostetaan räjähtävää voimaa harjoiteltaessa tarvittavaksi lajin erikoisvoimaksi.</a:t>
            </a:r>
          </a:p>
          <a:p>
            <a:pPr>
              <a:spcBef>
                <a:spcPts val="0"/>
              </a:spcBef>
            </a:pPr>
            <a:r>
              <a:rPr lang="fi-FI" sz="1400" dirty="0" smtClean="0"/>
              <a:t>Räjähtävä </a:t>
            </a:r>
            <a:r>
              <a:rPr lang="fi-FI" sz="1400" dirty="0"/>
              <a:t>voima tarkoittaa mahdollisimman suuren voiman tuottamista yhteen tai muutamaan toistoon (esim. painonnostosuorituksessa, vauhditon pituushyppy</a:t>
            </a:r>
            <a:r>
              <a:rPr lang="fi-FI" sz="1400" dirty="0" smtClean="0"/>
              <a:t>).</a:t>
            </a:r>
            <a:r>
              <a:rPr lang="fi-FI" sz="1400" dirty="0"/>
              <a:t> Vain rento ja täydellisesti palautunut lihas reagoi ja toimii maksiminopeudella. </a:t>
            </a:r>
          </a:p>
          <a:p>
            <a:pPr>
              <a:spcBef>
                <a:spcPts val="0"/>
              </a:spcBef>
            </a:pPr>
            <a:r>
              <a:rPr lang="fi-FI" sz="1400" dirty="0" smtClean="0"/>
              <a:t>RV-harjoittelussa </a:t>
            </a:r>
            <a:r>
              <a:rPr lang="fi-FI" sz="1400" dirty="0"/>
              <a:t>käytetään </a:t>
            </a:r>
            <a:r>
              <a:rPr lang="fi-FI" sz="1400" dirty="0" err="1"/>
              <a:t>submaksimaalisia</a:t>
            </a:r>
            <a:r>
              <a:rPr lang="fi-FI" sz="1400" dirty="0"/>
              <a:t> vastuksia (50-90%). </a:t>
            </a:r>
            <a:r>
              <a:rPr lang="fi-FI" sz="1400" dirty="0" smtClean="0"/>
              <a:t> Toistot </a:t>
            </a:r>
            <a:r>
              <a:rPr lang="fi-FI" sz="1400" dirty="0"/>
              <a:t>tehdään yksittäisinä suorituksina. Vaikka sarjassa olisi viisi toistoa, on kukin toisto erillinen suorituksensa. </a:t>
            </a:r>
            <a:r>
              <a:rPr lang="fi-FI" sz="1400" dirty="0" smtClean="0"/>
              <a:t>RV-harjoittelussa </a:t>
            </a:r>
            <a:r>
              <a:rPr lang="fi-FI" sz="1400" dirty="0"/>
              <a:t>minimoidaan yksittäisten toistojen kestoaika. </a:t>
            </a:r>
          </a:p>
          <a:p>
            <a:pPr>
              <a:spcBef>
                <a:spcPts val="0"/>
              </a:spcBef>
            </a:pPr>
            <a:r>
              <a:rPr lang="fi-FI" sz="1400" dirty="0" smtClean="0"/>
              <a:t>Jotta </a:t>
            </a:r>
            <a:r>
              <a:rPr lang="fi-FI" sz="1400" dirty="0"/>
              <a:t>nopeusvoimaharjoittelusta olisi hyötyä, </a:t>
            </a:r>
            <a:endParaRPr lang="fi-FI" sz="1400" dirty="0" smtClean="0"/>
          </a:p>
          <a:p>
            <a:pPr lvl="1">
              <a:spcBef>
                <a:spcPts val="0"/>
              </a:spcBef>
            </a:pPr>
            <a:r>
              <a:rPr lang="fi-FI" sz="1400" dirty="0"/>
              <a:t>h</a:t>
            </a:r>
            <a:r>
              <a:rPr lang="fi-FI" sz="1400" dirty="0" smtClean="0"/>
              <a:t>arjoittelu tehtävä maksimaalisella teholla</a:t>
            </a:r>
          </a:p>
          <a:p>
            <a:pPr lvl="1">
              <a:spcBef>
                <a:spcPts val="0"/>
              </a:spcBef>
            </a:pPr>
            <a:r>
              <a:rPr lang="fi-FI" sz="1400" dirty="0" smtClean="0"/>
              <a:t>edellyttää </a:t>
            </a:r>
            <a:r>
              <a:rPr lang="fi-FI" sz="1400" dirty="0"/>
              <a:t>täydellistä keskittymistä </a:t>
            </a:r>
            <a:r>
              <a:rPr lang="fi-FI" sz="1400" dirty="0" smtClean="0"/>
              <a:t>harjoitukseen</a:t>
            </a:r>
          </a:p>
          <a:p>
            <a:pPr lvl="1">
              <a:spcBef>
                <a:spcPts val="0"/>
              </a:spcBef>
            </a:pPr>
            <a:r>
              <a:rPr lang="fi-FI" sz="1400" dirty="0" smtClean="0"/>
              <a:t>psyykkisesti </a:t>
            </a:r>
            <a:r>
              <a:rPr lang="fi-FI" sz="1400" dirty="0"/>
              <a:t>erittäin raskaita </a:t>
            </a:r>
            <a:r>
              <a:rPr lang="fi-FI" sz="1400" dirty="0" smtClean="0"/>
              <a:t>harjoituksia</a:t>
            </a:r>
          </a:p>
          <a:p>
            <a:pPr lvl="1">
              <a:spcBef>
                <a:spcPts val="0"/>
              </a:spcBef>
            </a:pPr>
            <a:r>
              <a:rPr lang="fi-FI" sz="1400" dirty="0" smtClean="0"/>
              <a:t>harjoitukset tehtävä </a:t>
            </a:r>
            <a:r>
              <a:rPr lang="fi-FI" sz="1400" dirty="0"/>
              <a:t>riittävän palautuneina edellisestä </a:t>
            </a:r>
            <a:r>
              <a:rPr lang="fi-FI" sz="1400" dirty="0" smtClean="0"/>
              <a:t>harjoituksesta ja edellisestä sarjasta </a:t>
            </a:r>
            <a:endParaRPr lang="fi-FI" sz="1400" dirty="0"/>
          </a:p>
          <a:p>
            <a:pPr lvl="1">
              <a:spcBef>
                <a:spcPts val="0"/>
              </a:spcBef>
            </a:pPr>
            <a:r>
              <a:rPr lang="fi-FI" sz="1400" dirty="0" smtClean="0"/>
              <a:t>liian lyhyt palautuminen -&gt; lihaksen </a:t>
            </a:r>
            <a:r>
              <a:rPr lang="fi-FI" sz="1400" dirty="0"/>
              <a:t>ja veren </a:t>
            </a:r>
            <a:r>
              <a:rPr lang="fi-FI" sz="1400" dirty="0" smtClean="0"/>
              <a:t>maitohappopitoisuus kohoaa </a:t>
            </a:r>
            <a:r>
              <a:rPr lang="fi-FI" sz="1400" dirty="0"/>
              <a:t>ja </a:t>
            </a:r>
            <a:r>
              <a:rPr lang="fi-FI" sz="1400" dirty="0" smtClean="0"/>
              <a:t>lihakset happamoituvat harjoituksen aikana -&gt; </a:t>
            </a:r>
            <a:r>
              <a:rPr lang="fi-FI" sz="1400" dirty="0"/>
              <a:t>nopeiden motoristen yksiköiden </a:t>
            </a:r>
            <a:r>
              <a:rPr lang="fi-FI" sz="1400" dirty="0" smtClean="0"/>
              <a:t>toimintakyky laskee -&gt; harjoituksen teho laskee ja harjoitusvaikutus kohdistuu hitaisiin lihassoluihin ja lihaskestävyyteen </a:t>
            </a:r>
            <a:endParaRPr lang="fi-FI" sz="1400" dirty="0"/>
          </a:p>
          <a:p>
            <a:pPr>
              <a:spcBef>
                <a:spcPts val="0"/>
              </a:spcBef>
            </a:pP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233572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0"/>
            <a:ext cx="6347713" cy="1320800"/>
          </a:xfrm>
        </p:spPr>
        <p:txBody>
          <a:bodyPr/>
          <a:lstStyle/>
          <a:p>
            <a:r>
              <a:rPr lang="fi-FI" dirty="0" smtClean="0"/>
              <a:t>Räjähtävä voimaharjoittelu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600" y="827315"/>
            <a:ext cx="6705601" cy="5627914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fi-FI" sz="1400" dirty="0"/>
              <a:t>Pika- ja räjähtävä voima tuotetaan lihassupistuksessa, jossa konsentrista (lihas lyhenee supistuessaan) vaihetta edeltää eksentrinen (lihas pitenee supistuessaan) venyttävä työvaihe. Nopeusvoimaharjoittelussa onkin oleellisinta hyödyntää eksentrinen lihastyövaihe voimantuoton tehojen lisäämiseksi.   </a:t>
            </a:r>
          </a:p>
          <a:p>
            <a:pPr>
              <a:spcBef>
                <a:spcPts val="600"/>
              </a:spcBef>
            </a:pPr>
            <a:r>
              <a:rPr lang="fi-FI" sz="1400" dirty="0"/>
              <a:t>Räjähtävän voiman harjoittaminen edellyttää monipuolisen perusvoiman ja lihaskunnon lisäksi nopeatempoisista tekniikkaharjoituksista saatuja valmiuksia, jotka ovat edesauttaneet hermo-lihasyhteistyötä ja lihasten elastisia osia toimimaan räjähtävästi. </a:t>
            </a:r>
            <a:endParaRPr lang="fi-FI" sz="1400" dirty="0" smtClean="0"/>
          </a:p>
          <a:p>
            <a:pPr marL="0" indent="0">
              <a:spcBef>
                <a:spcPts val="0"/>
              </a:spcBef>
              <a:buNone/>
            </a:pPr>
            <a:endParaRPr lang="fi-FI" sz="1400" dirty="0" smtClean="0"/>
          </a:p>
          <a:p>
            <a:pPr>
              <a:spcBef>
                <a:spcPts val="0"/>
              </a:spcBef>
            </a:pPr>
            <a:r>
              <a:rPr lang="fi-FI" sz="1400" b="1" dirty="0"/>
              <a:t>Esimerkki räjähtävästä voimaharjoittelusta</a:t>
            </a:r>
            <a:r>
              <a:rPr lang="fi-FI" sz="1400" b="1" dirty="0" smtClean="0"/>
              <a:t>:</a:t>
            </a:r>
          </a:p>
          <a:p>
            <a:pPr marL="0" indent="0">
              <a:spcBef>
                <a:spcPts val="0"/>
              </a:spcBef>
              <a:buNone/>
            </a:pPr>
            <a:endParaRPr lang="fi-FI" sz="1400" b="1" dirty="0"/>
          </a:p>
          <a:p>
            <a:pPr lvl="1">
              <a:spcBef>
                <a:spcPts val="0"/>
              </a:spcBef>
            </a:pPr>
            <a:r>
              <a:rPr lang="fi-FI" sz="1400" dirty="0"/>
              <a:t>Liikkeiden määrä/harjoitus: 3-6 </a:t>
            </a:r>
            <a:endParaRPr lang="fi-FI" sz="1400" dirty="0" smtClean="0"/>
          </a:p>
          <a:p>
            <a:pPr lvl="1">
              <a:spcBef>
                <a:spcPts val="0"/>
              </a:spcBef>
            </a:pPr>
            <a:r>
              <a:rPr lang="fi-FI" sz="1400" dirty="0" smtClean="0"/>
              <a:t>Esimerkkiliikkeet</a:t>
            </a:r>
            <a:r>
              <a:rPr lang="fi-FI" sz="1400" dirty="0"/>
              <a:t>: </a:t>
            </a:r>
            <a:r>
              <a:rPr lang="fi-FI" sz="1400" dirty="0" err="1"/>
              <a:t>rinnalleveto</a:t>
            </a:r>
            <a:r>
              <a:rPr lang="fi-FI" sz="1400" dirty="0"/>
              <a:t>, pudotuskyykky, päkiähyppely, puolikyykky </a:t>
            </a:r>
            <a:endParaRPr lang="fi-FI" sz="1400" dirty="0" smtClean="0"/>
          </a:p>
          <a:p>
            <a:pPr lvl="1">
              <a:spcBef>
                <a:spcPts val="0"/>
              </a:spcBef>
            </a:pPr>
            <a:r>
              <a:rPr lang="fi-FI" sz="1400" dirty="0" smtClean="0"/>
              <a:t>Sarjojen </a:t>
            </a:r>
            <a:r>
              <a:rPr lang="fi-FI" sz="1400" dirty="0"/>
              <a:t>määrä: 4-10/liike </a:t>
            </a:r>
            <a:endParaRPr lang="fi-FI" sz="1400" dirty="0" smtClean="0"/>
          </a:p>
          <a:p>
            <a:pPr lvl="1">
              <a:spcBef>
                <a:spcPts val="0"/>
              </a:spcBef>
            </a:pPr>
            <a:r>
              <a:rPr lang="fi-FI" sz="1400" dirty="0" smtClean="0"/>
              <a:t>Toistojen </a:t>
            </a:r>
            <a:r>
              <a:rPr lang="fi-FI" sz="1400" dirty="0"/>
              <a:t>määrä: 1-5 toistoa/sarja </a:t>
            </a:r>
            <a:endParaRPr lang="fi-FI" sz="1400" dirty="0" smtClean="0"/>
          </a:p>
          <a:p>
            <a:pPr lvl="1">
              <a:spcBef>
                <a:spcPts val="0"/>
              </a:spcBef>
            </a:pPr>
            <a:r>
              <a:rPr lang="fi-FI" sz="1400" dirty="0" smtClean="0"/>
              <a:t>Kuormituksen </a:t>
            </a:r>
            <a:r>
              <a:rPr lang="fi-FI" sz="1400" dirty="0"/>
              <a:t>määrä: 50-90% maksimista </a:t>
            </a:r>
            <a:endParaRPr lang="fi-FI" sz="1400" dirty="0" smtClean="0"/>
          </a:p>
          <a:p>
            <a:pPr lvl="1">
              <a:spcBef>
                <a:spcPts val="0"/>
              </a:spcBef>
            </a:pPr>
            <a:r>
              <a:rPr lang="fi-FI" sz="1400" dirty="0" smtClean="0"/>
              <a:t>Toteutus</a:t>
            </a:r>
            <a:r>
              <a:rPr lang="fi-FI" sz="1400" dirty="0"/>
              <a:t>: omana harjoituskokonaisuutena tai yhdistettynä maksimivoima-, pikavoima- tai </a:t>
            </a:r>
            <a:r>
              <a:rPr lang="fi-FI" sz="1400" dirty="0" smtClean="0"/>
              <a:t>lajivoimaharjoitukseen</a:t>
            </a:r>
          </a:p>
          <a:p>
            <a:pPr lvl="1">
              <a:spcBef>
                <a:spcPts val="0"/>
              </a:spcBef>
            </a:pPr>
            <a:r>
              <a:rPr lang="fi-FI" sz="1400" dirty="0" smtClean="0"/>
              <a:t>Palautukset</a:t>
            </a:r>
            <a:r>
              <a:rPr lang="fi-FI" sz="1400" dirty="0"/>
              <a:t>: hyvät (2-4 minuuttia) </a:t>
            </a:r>
            <a:endParaRPr lang="fi-FI" sz="1400" dirty="0" smtClean="0"/>
          </a:p>
          <a:p>
            <a:pPr lvl="1">
              <a:spcBef>
                <a:spcPts val="0"/>
              </a:spcBef>
            </a:pPr>
            <a:r>
              <a:rPr lang="fi-FI" sz="1400" dirty="0" smtClean="0"/>
              <a:t>Suoritusnopeus</a:t>
            </a:r>
            <a:r>
              <a:rPr lang="fi-FI" sz="1400" dirty="0"/>
              <a:t>: erittäin nopea, maksimaalisen räjähtävä </a:t>
            </a:r>
            <a:endParaRPr lang="fi-FI" sz="1400" dirty="0" smtClean="0"/>
          </a:p>
          <a:p>
            <a:pPr lvl="1">
              <a:spcBef>
                <a:spcPts val="0"/>
              </a:spcBef>
            </a:pPr>
            <a:r>
              <a:rPr lang="fi-FI" sz="1400" dirty="0" smtClean="0"/>
              <a:t>Tavoitteet</a:t>
            </a:r>
            <a:r>
              <a:rPr lang="fi-FI" sz="1400" dirty="0"/>
              <a:t>: räjähtävän voiman lisääminen, hermo-lihasyhteistyön kehittäminen, jalostaa perus- ja maksimivoimaa tarvittavaksi räjähtäväksi voimaksi, luoda edellytykset </a:t>
            </a:r>
            <a:r>
              <a:rPr lang="fi-FI" sz="1400" dirty="0" smtClean="0"/>
              <a:t>lajivoimaharjoittelulle</a:t>
            </a:r>
          </a:p>
          <a:p>
            <a:pPr lvl="1">
              <a:spcBef>
                <a:spcPts val="0"/>
              </a:spcBef>
            </a:pPr>
            <a:r>
              <a:rPr lang="fi-FI" sz="1400" dirty="0" smtClean="0"/>
              <a:t>Krt/viikko</a:t>
            </a:r>
            <a:r>
              <a:rPr lang="fi-FI" sz="1400" dirty="0"/>
              <a:t>: räjähtävään voimaan painottuneella kaudella 3 kertaa/viikko, muulloin 0-2 </a:t>
            </a:r>
            <a:r>
              <a:rPr lang="fi-FI" sz="1400" dirty="0" smtClean="0"/>
              <a:t>kertaa/viikko</a:t>
            </a:r>
            <a:endParaRPr lang="fi-FI" sz="1400" dirty="0"/>
          </a:p>
          <a:p>
            <a:pPr>
              <a:spcBef>
                <a:spcPts val="0"/>
              </a:spcBef>
            </a:pPr>
            <a:endParaRPr lang="fi-FI" sz="1400" dirty="0"/>
          </a:p>
          <a:p>
            <a:pPr>
              <a:spcBef>
                <a:spcPts val="0"/>
              </a:spcBef>
            </a:pP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322598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Pikavoimaharjoittelu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Pikavoimaa tarvitaan suorituksissa, joissa tuotetaan suuri voima useisiin toistoihin n. 5-20 s. aikana (esim. pikajuoksu).</a:t>
            </a:r>
            <a:endParaRPr lang="fi-FI" dirty="0" smtClean="0"/>
          </a:p>
          <a:p>
            <a:r>
              <a:rPr lang="fi-FI" dirty="0" smtClean="0"/>
              <a:t>Pikavoimaharjoittelussa </a:t>
            </a:r>
            <a:r>
              <a:rPr lang="fi-FI" dirty="0"/>
              <a:t>käytetään 40-70%:n vastuksia ja sarjojen pituus vaihtelee neljästä kahdeksaan. </a:t>
            </a:r>
            <a:endParaRPr lang="fi-FI" dirty="0" smtClean="0"/>
          </a:p>
          <a:p>
            <a:r>
              <a:rPr lang="fi-FI" dirty="0" smtClean="0"/>
              <a:t>Pikavoimaharjoittelussa </a:t>
            </a:r>
            <a:r>
              <a:rPr lang="fi-FI" dirty="0"/>
              <a:t>yleisesti käytetään aikarajaa 8-10 sekuntia ja harjoitus tehdään niin suurilla painoilla kuin ne 6-8:lla toistolla pystytään ko. liikkeessä tekemään. </a:t>
            </a:r>
            <a:r>
              <a:rPr lang="fi-FI" dirty="0" smtClean="0"/>
              <a:t>Puolikyykyn </a:t>
            </a:r>
            <a:r>
              <a:rPr lang="fi-FI" dirty="0"/>
              <a:t>vastaavassa harjoituksessa käytetään aikarajana kuutta sekuntia, tällä estetään se, etteivät painot nouse kohtuuttoman suuriksi ja aiheuta turhia loukkaantumisriskejä. </a:t>
            </a:r>
          </a:p>
          <a:p>
            <a:r>
              <a:rPr lang="fi-FI" dirty="0"/>
              <a:t>Pikavoimaharjoittelussa pyritään jatkuvaan suoritukseen ilman toistojen välistä palautumista. Tavoitteena on </a:t>
            </a:r>
            <a:r>
              <a:rPr lang="fi-FI" dirty="0" smtClean="0"/>
              <a:t>minimoida </a:t>
            </a:r>
            <a:r>
              <a:rPr lang="fi-FI" dirty="0"/>
              <a:t>sarjan kokonaiskestoaika. Pikavoimaharjoituksessa voidaan siis harjoituksen tehoa ja urheilijan kehitystä mitata kellon kanssa. </a:t>
            </a:r>
          </a:p>
          <a:p>
            <a:r>
              <a:rPr lang="fi-FI" dirty="0"/>
              <a:t>Pikavoimaharjoitusta ei pidä tehdä väsyneenä, sillä se johtaisi suoritustehon laskuun. Pikavoimaharjoittelun merkitys perustuu maksimaaliseen suoritustehoon, joka edellyttää levännyttä lihaksistoa ja 110%:</a:t>
            </a:r>
            <a:r>
              <a:rPr lang="fi-FI" dirty="0" err="1"/>
              <a:t>sta</a:t>
            </a:r>
            <a:r>
              <a:rPr lang="fi-FI" dirty="0"/>
              <a:t> psyykettä jokaisessa harjoituksessa, liikkeessä ja sarjassa.  </a:t>
            </a:r>
          </a:p>
          <a:p>
            <a:endParaRPr lang="fi-FI" dirty="0"/>
          </a:p>
        </p:txBody>
      </p:sp>
      <p:pic>
        <p:nvPicPr>
          <p:cNvPr id="5122" name="Kuva 76" descr="https://scotthobbsblog.files.wordpress.com/2014/06/plyometric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4313" y="0"/>
            <a:ext cx="3879687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0202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133</TotalTime>
  <Words>1902</Words>
  <Application>Microsoft Office PowerPoint</Application>
  <PresentationFormat>Näytössä katseltava diaesitys (4:3)</PresentationFormat>
  <Paragraphs>333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4" baseType="lpstr">
      <vt:lpstr>SimSun</vt:lpstr>
      <vt:lpstr>Arial</vt:lpstr>
      <vt:lpstr>Times New Roman</vt:lpstr>
      <vt:lpstr>Trebuchet MS</vt:lpstr>
      <vt:lpstr>Verdana</vt:lpstr>
      <vt:lpstr>Wingdings</vt:lpstr>
      <vt:lpstr>Wingdings 3</vt:lpstr>
      <vt:lpstr>Pinta</vt:lpstr>
      <vt:lpstr>Voimaharjoittelu</vt:lpstr>
      <vt:lpstr>Voiman osa-alueet</vt:lpstr>
      <vt:lpstr>Voimakestävyysharjoittelu</vt:lpstr>
      <vt:lpstr>Esimerkki voimakestävyysharjoittelusta </vt:lpstr>
      <vt:lpstr>Perusvoimaharjoittelu</vt:lpstr>
      <vt:lpstr>Maksimivoimaharjoittelu</vt:lpstr>
      <vt:lpstr>Räjähtävä  voimaharjoittelu</vt:lpstr>
      <vt:lpstr>Räjähtävä voimaharjoittelu</vt:lpstr>
      <vt:lpstr>Pikavoimaharjoittelu</vt:lpstr>
      <vt:lpstr>Esimerkki pikavoimaharjoituksesta</vt:lpstr>
      <vt:lpstr>PowerPoint-esitys</vt:lpstr>
      <vt:lpstr>Voimaharjoittelun harjoitusperiaatteita</vt:lpstr>
      <vt:lpstr>Voimaharjoittelun suunnittelu ja toteutus</vt:lpstr>
      <vt:lpstr>PowerPoint-esitys</vt:lpstr>
      <vt:lpstr>PowerPoint-esitys</vt:lpstr>
      <vt:lpstr>Superkompensaatio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Voimantuotto</dc:title>
  <dc:creator>J-P Renko</dc:creator>
  <cp:lastModifiedBy>Katja Harjunen</cp:lastModifiedBy>
  <cp:revision>17</cp:revision>
  <dcterms:created xsi:type="dcterms:W3CDTF">2015-01-23T10:24:03Z</dcterms:created>
  <dcterms:modified xsi:type="dcterms:W3CDTF">2017-09-25T06:25:35Z</dcterms:modified>
</cp:coreProperties>
</file>