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7" r:id="rId2"/>
    <p:sldId id="258" r:id="rId3"/>
    <p:sldId id="268" r:id="rId4"/>
    <p:sldId id="259" r:id="rId5"/>
    <p:sldId id="260" r:id="rId6"/>
    <p:sldId id="262" r:id="rId7"/>
    <p:sldId id="267" r:id="rId8"/>
    <p:sldId id="265" r:id="rId9"/>
    <p:sldId id="266" r:id="rId10"/>
    <p:sldId id="269" r:id="rId11"/>
  </p:sldIdLst>
  <p:sldSz cx="9144000" cy="6858000" type="screen4x3"/>
  <p:notesSz cx="6797675" cy="99266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43"/>
  </p:normalViewPr>
  <p:slideViewPr>
    <p:cSldViewPr snapToGrid="0" snapToObjects="1">
      <p:cViewPr varScale="1">
        <p:scale>
          <a:sx n="83" d="100"/>
          <a:sy n="83" d="100"/>
        </p:scale>
        <p:origin x="80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DF68E2-58F2-4D09-BE8B-E3BD0653305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5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D6473-DF6D-4702-B328-E0DD40540A4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1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F7E3A-B166-407D-9866-32884E7D5B37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23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6907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521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FC5F6-F338-4AE4-BB23-26385BCFC42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BB0C4-6273-4C6E-B9BD-2EDC30F1CD52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97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B4D41-86C1-4908-B66A-0B50CEB3BF2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75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26E2C-56C1-4E0D-A793-0088A7FDD37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1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9B41-D8B5-4052-B551-9B5525EAA8B6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42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4136C-8742-45B2-AF27-D93DF72833A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9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BEA6-7C60-4B02-AE87-00D78D8422AF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55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AD897-D46E-4AD2-BD9B-49DD3E64087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05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5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385" y="1873377"/>
            <a:ext cx="7543800" cy="35661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altLang="fi-FI" dirty="0">
                <a:ea typeface="+mj-ea"/>
              </a:rPr>
              <a:t>LI1 </a:t>
            </a:r>
            <a:br>
              <a:rPr lang="fi-FI" altLang="fi-FI" dirty="0"/>
            </a:br>
            <a:r>
              <a:rPr lang="fi-FI" altLang="fi-FI" dirty="0"/>
              <a:t>Oppiva liikkuja</a:t>
            </a:r>
            <a:br>
              <a:rPr lang="fi-FI" altLang="fi-FI" dirty="0">
                <a:ea typeface="+mj-ea"/>
              </a:rPr>
            </a:br>
            <a:br>
              <a:rPr lang="fi-FI" altLang="fi-FI" dirty="0">
                <a:ea typeface="+mj-ea"/>
              </a:rPr>
            </a:br>
            <a:r>
              <a:rPr lang="fi-FI" altLang="fi-FI" dirty="0"/>
              <a:t>Opintojakson</a:t>
            </a:r>
            <a:r>
              <a:rPr lang="fi-FI" altLang="fi-FI" dirty="0">
                <a:ea typeface="+mj-ea"/>
              </a:rPr>
              <a:t> käytänteet ja arviointi</a:t>
            </a:r>
          </a:p>
        </p:txBody>
      </p:sp>
    </p:spTree>
    <p:extLst>
      <p:ext uri="{BB962C8B-B14F-4D97-AF65-F5344CB8AC3E}">
        <p14:creationId xmlns:p14="http://schemas.microsoft.com/office/powerpoint/2010/main" val="178644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7C40A-955C-DB2A-EFE5-CECBF6D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108D-38D9-4E9F-DE42-A8562BC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Opintojakson tavoitteet, sisältö ja arviointi käyty yhteisesti läpi ensimmäisellä oppitunnilla.</a:t>
            </a:r>
          </a:p>
          <a:p>
            <a:r>
              <a:rPr lang="fi-FI" dirty="0"/>
              <a:t>Opetuksessa käytetään soveltuvin osin lyhyitä sanallisia ohjeita, näyttöjä ja kuvamateriaalia.</a:t>
            </a:r>
          </a:p>
          <a:p>
            <a:r>
              <a:rPr lang="fi-FI" dirty="0"/>
              <a:t>Opiskelijan yksilöllinen ohjaus tunnilla.</a:t>
            </a:r>
          </a:p>
          <a:p>
            <a:r>
              <a:rPr lang="fi-FI" dirty="0"/>
              <a:t>Eriytetty ja yksilöity suoritusmahdollisuus oppitunnin tehtävissä.</a:t>
            </a:r>
          </a:p>
          <a:p>
            <a:r>
              <a:rPr lang="fi-FI" dirty="0"/>
              <a:t>Arviointia toteutetaan tarvittaessa esim. terveydellisistä syistä soveltaen</a:t>
            </a:r>
          </a:p>
          <a:p>
            <a:r>
              <a:rPr lang="fi-FI" dirty="0"/>
              <a:t>Opiskelijalla on mahdollisuus tukiopetukseen.</a:t>
            </a:r>
          </a:p>
          <a:p>
            <a:r>
              <a:rPr lang="fi-FI" dirty="0"/>
              <a:t>Poissaolojen korvaus tapahtuu koeviikon korvauskerroilla.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52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3793"/>
            <a:ext cx="8229600" cy="191268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altLang="fi-FI" sz="4000" dirty="0"/>
              <a:t>LI1 – Oppiva liikkuja -opintojakson</a:t>
            </a:r>
            <a:br>
              <a:rPr lang="fi-FI" altLang="fi-FI" sz="4000" dirty="0"/>
            </a:br>
            <a:r>
              <a:rPr lang="fi-FI" altLang="fi-FI" sz="4000" dirty="0"/>
              <a:t>numeerinen arviointi </a:t>
            </a:r>
            <a:r>
              <a:rPr lang="fi-FI" altLang="fi-FI" sz="4000" dirty="0">
                <a:ea typeface="+mj-ea"/>
              </a:rPr>
              <a:t>koostuu kahdesta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276475"/>
            <a:ext cx="8229600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2800" b="1" dirty="0">
                <a:effectLst/>
              </a:rPr>
              <a:t>Liikuntakykyisyys opintojaksolla läpikäydyissä liikuntamuodoissa (66,66%)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2800" b="1" dirty="0">
                <a:effectLst/>
              </a:rPr>
              <a:t>Tuntitoiminta: liikunta-aktiivisuus, asennoituminen tuntityöskentelyyn ja yhteistyötaidot (33,33%)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b="1" dirty="0"/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9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1314451"/>
            <a:ext cx="7773339" cy="666440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1" y="1975772"/>
            <a:ext cx="2474232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331" y="2527386"/>
            <a:ext cx="2474232" cy="2673264"/>
          </a:xfrm>
        </p:spPr>
        <p:txBody>
          <a:bodyPr>
            <a:normAutofit/>
          </a:bodyPr>
          <a:lstStyle/>
          <a:p>
            <a:r>
              <a:rPr lang="fi-FI" b="1" dirty="0">
                <a:effectLst/>
                <a:ea typeface="+mn-lt"/>
                <a:cs typeface="+mn-lt"/>
              </a:rPr>
              <a:t>Staattinen ja dynaaminen tasapaino: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Pystyasennot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 pää alaspäin asennot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pyöriminen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heiluminen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pysähtyminen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väistäminen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koukistaminen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ojentaminen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kieriminen</a:t>
            </a:r>
            <a:r>
              <a:rPr lang="fi-FI" b="1" dirty="0">
                <a:ea typeface="+mn-lt"/>
                <a:cs typeface="+mn-lt"/>
              </a:rPr>
              <a:t> </a:t>
            </a:r>
            <a:endParaRPr lang="fi-FI" b="1" dirty="0"/>
          </a:p>
          <a:p>
            <a:pPr marL="214313" indent="-214313">
              <a:buChar char="•"/>
            </a:pP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30762" y="1984302"/>
            <a:ext cx="2468641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331012" y="2527386"/>
            <a:ext cx="2477513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käveleminen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juokseminen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loikkiminen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rytmissä hyppiminen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hyppeleminen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kiipeileminen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laukkaaminen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liukuminen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kinkkaaminen</a:t>
            </a:r>
            <a:r>
              <a:rPr lang="fi-FI" b="1" dirty="0">
                <a:ea typeface="+mn-lt"/>
                <a:cs typeface="+mn-lt"/>
              </a:rPr>
              <a:t> </a:t>
            </a:r>
            <a:endParaRPr lang="fi-FI" b="1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9974" y="1975772"/>
            <a:ext cx="2478696" cy="602794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979974" y="2527386"/>
            <a:ext cx="2478696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vierittäminen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heittäminen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potkiminen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työntäminen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lyöminen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pomputtaminen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kiinniottaminen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766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ea typeface="+mj-ea"/>
              </a:rPr>
              <a:t>Liikuntakykyisyys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Liikuntakykyisyyden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osoittamia taitoja liikuntakurssin aikana läpikäydyissä liikuntamuodoissa.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Opintojaksoon saattaa sisältyä myös taitotasoa mittaavia testejä.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Taitotason arviointina toimii liikuntakykyisyyden keskiarvo. Taitojen arvioinnissa otetaan huomioon myös mahdollisten taitotestien osoittama mittaustieto.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75769"/>
              </p:ext>
            </p:extLst>
          </p:nvPr>
        </p:nvGraphicFramePr>
        <p:xfrm>
          <a:off x="594359" y="4465117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62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Arvosanan, erinomainen (10),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Liikuntamuodon näyttötilanteessa opiskelijan taitotaso on erinomainen ja osoittaa </a:t>
            </a:r>
            <a:r>
              <a:rPr lang="fi-FI" sz="2200" dirty="0">
                <a:effectLst/>
              </a:rPr>
              <a:t> </a:t>
            </a:r>
            <a:r>
              <a:rPr lang="fi-FI" sz="2200" dirty="0">
                <a:effectLst/>
                <a:ea typeface="+mn-ea"/>
              </a:rPr>
              <a:t>huippuosaamista.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>
                <a:effectLst/>
              </a:rPr>
              <a:t>S</a:t>
            </a:r>
            <a:r>
              <a:rPr lang="fi-FI" sz="2200" dirty="0">
                <a:effectLst/>
                <a:ea typeface="+mn-ea"/>
              </a:rPr>
              <a:t>uorituksesta on nähtävissä liikkeiden helppous, sujuvuus, taloudellisuus, tehokkuus sekä liikkeiden saumaton liittyminen toisiinsa.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 osaa soveltaa liikesuorituksia tarkoituksenmukaisella tavalla. Opiskelija on aloitteellinen ja pystyy löytämään omaperäisiä ja oikeita ratkaisuja erilaisissa olosuhteissa ja tilanteissa.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Opiskelijalla on runsas ja monipuolinen liikevalikoima ja suorituksessa on vain vähäisiä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i-FI" sz="22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hyvä (8), 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Liikuntamuodon näyttötilanteessa opiskelijan taitotaso on hyvä.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Yksittäiset liikesuoritukset ovat sujuvia, mutta liikkeiden yhdistelyssä ja kyvyssä soveltaa niitä eri tilanteissa on puutteita. Opiskelija hallitsee lajin perustaidot hyvin.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Vaativammissa 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kohtalainen (6),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Liikuntamuodon 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Suoritustavassa 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Opiskelijan perustaidoissa on runsaasti puutteita ja virheitä, mutta takaa lajin perustasolla vielä turvallisen suorituksen.</a:t>
            </a:r>
            <a:endParaRPr lang="fi-FI" sz="14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113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3200" dirty="0">
                <a:ea typeface="+mj-ea"/>
              </a:rPr>
              <a:t>Tuntitoiminta: liikunta-aktiivisuus, asennoituminen tuntityöskentelyyn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Liikunta-aktiivisuuden, tuntityöskentelyyn asennoitumisen ja yhteistyötaitojen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liikunta-aktiivisuutta, tuntityöskentelyä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Tuntitoiminnan arviointina toimii tuntitoimintaa kuvaavien numeroiden keskiarvo.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Esimerkki: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Asennoituminen tuntityöskentelyyn	8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>
                <a:effectLst/>
              </a:rPr>
              <a:t>Yhteistyöhalukkuus ja  -kyvykkyys	8</a:t>
            </a:r>
          </a:p>
          <a:p>
            <a:pPr marL="2057400" lvl="6" indent="0">
              <a:buNone/>
              <a:defRPr/>
            </a:pPr>
            <a:r>
              <a:rPr lang="fi-FI" sz="1200" b="1" dirty="0">
                <a:effectLst/>
              </a:rPr>
              <a:t>	KA 7,7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>
              <a:ea typeface="+mn-ea"/>
            </a:endParaRPr>
          </a:p>
        </p:txBody>
      </p:sp>
      <p:sp>
        <p:nvSpPr>
          <p:cNvPr id="5" name="Nuoli oikealle 4"/>
          <p:cNvSpPr/>
          <p:nvPr/>
        </p:nvSpPr>
        <p:spPr>
          <a:xfrm>
            <a:off x="2887151" y="5900738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38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Tuntitoiminnan arvioinnin kriteerit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Mukanaolo opetustilanteessa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aktiivista, osallistuvaa ja aloitteellista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 	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  	useimmiten 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  	taipumusta passiivisuuteen ja vetäytymiseen, osallistuminen on muodollisesti halutonta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  	passiivista ja vetäytyvää, vaikeuttaa omalla toiminnallaan toisten harjoittelua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Asennoituminen opiskeluun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erittäin myönteinen: opiskelija järjestelee, valmistelee, hoitaa erittäin hyvin lupaamansa asiat ja kantaa vastuuta 	omasta tekemisestään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	myönteinen: opiskelija yleensä selvittää asiansa hyvissä ajoin, valmistelee ajoittain ja kantaa vastuuta omasta 	tekemistään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	melko myönteinen: opiskelija kantaa vastuuta muistutettaessa, noudattaa määräaikoja, tekee järjestelyjä ja valmisteluja 	pyydettäessä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	jossain määrin kielteinen: opiskelija unohtelee yhteisiä sopimuksia ja määräaikojen noudattamisessa on toivomisen 	varaa, ei ota vastatakseen mistään vapaaehtoisesti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	kielteinen: opiskelija ei noudata yhteisiä sopimuksia ja määräaikoja, odottaa valmista, ei järjestele, ei kanna vastuuta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 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Yhteistyöhalukkuus ja –kyvykkyys</a:t>
            </a:r>
            <a:endParaRPr lang="fi-FI" sz="1000" dirty="0"/>
          </a:p>
          <a:p>
            <a:pPr marL="78295" lvl="1" indent="0">
              <a:buNone/>
            </a:pPr>
            <a:r>
              <a:rPr lang="fi-FI" sz="1000" dirty="0"/>
              <a:t>10	työskentelee mieluiten ryhmässä, suhtautuu myönteisesti muihin, omaa hyvät yhteistyötaidot, kannustaa ja 		auttaa muita, kantaa vastuuta myös toisten työskentelystä, edistää harjoitteiden sujumista heikompien osalta</a:t>
            </a:r>
          </a:p>
          <a:p>
            <a:pPr marL="306895" lvl="1" indent="-228600">
              <a:buAutoNum type="arabicPlain" startAt="9"/>
            </a:pPr>
            <a:r>
              <a:rPr lang="fi-FI" sz="1000" dirty="0"/>
              <a:t>  	pystyy useimmiten työskentelemään yhdessä, suhtautuu yleensä myönteisesti muihin, kantaa ajoittain vastuuta myös 	toisten työskentelystä ja edistää harjoitteiden sujumista</a:t>
            </a:r>
          </a:p>
          <a:p>
            <a:pPr marL="78295" lvl="1" indent="0">
              <a:buNone/>
            </a:pPr>
            <a:r>
              <a:rPr lang="fi-FI" sz="1000" dirty="0"/>
              <a:t>8 	valmis työskentelemään ryhmässä näin vaadittaessa ja suhtautuu neutraalisti muihin</a:t>
            </a:r>
          </a:p>
          <a:p>
            <a:pPr marL="78295" lvl="1" indent="0">
              <a:buNone/>
            </a:pPr>
            <a:r>
              <a:rPr lang="fi-FI" sz="1000" dirty="0"/>
              <a:t>7 	työskentelee mieluummin yksin tai valitsemiensa opiskelijoiden kanssa kuin ryhmässä, yhteistyökyvyssä toivomisen varaa</a:t>
            </a:r>
          </a:p>
          <a:p>
            <a:pPr marL="78295" lvl="1" indent="0">
              <a:buNone/>
            </a:pPr>
            <a:r>
              <a:rPr lang="fi-FI" sz="1000" dirty="0"/>
              <a:t>6	työskentelee mieluiten yksin tai kieltäytyy yhteistyöstä, ei pysty yhteistyöhön, suhtautuu kielteisesti yhteiseen 	toimintaan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Poissaolojen vaikutus 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keskiarvoa. Tämän vuoksi lukuisilla selvitetyilläkin poissaoloilla on laskeva vaikutus. 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/ luvatonta poissaolo laskee 1/3 verran kokonaisnumeroa alaspäin </a:t>
            </a:r>
            <a:r>
              <a:rPr lang="fi-FI" sz="1000" dirty="0"/>
              <a:t>(esim. kaksi selvittämätöntä /  luvatonta poissaoloa saattaa laskea numeron edeltävään arvosanaan 8 -&gt;  8 - 0,66 = 7,33 -&gt; arvosana 7)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tuntien numeroksi tulee 4, mikä laskee liikuntakykyisyyden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240573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Opintojakson</a:t>
            </a:r>
            <a:r>
              <a:rPr lang="fi-FI" dirty="0">
                <a:ea typeface="+mj-ea"/>
              </a:rPr>
              <a:t>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  <a:ea typeface="+mn-ea"/>
              </a:rPr>
              <a:t>LI1-opintojakson numeroksi tulee </a:t>
            </a:r>
            <a:r>
              <a:rPr lang="fi-FI" sz="2000" b="1" dirty="0">
                <a:effectLst/>
              </a:rPr>
              <a:t>liikuntakykyisyyden</a:t>
            </a:r>
            <a:r>
              <a:rPr lang="fi-FI" sz="2000" b="1" dirty="0">
                <a:effectLst/>
                <a:ea typeface="+mn-ea"/>
              </a:rPr>
              <a:t> ja tuntitoiminnan numeeristen arviointien keskiarvo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  <a:ea typeface="+mn-ea"/>
              </a:rPr>
              <a:t>Keskiarvo pyöristetään lähimpään kokonaislukuun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  <a:ea typeface="+mn-ea"/>
              </a:rPr>
              <a:t>Esimerkki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496615"/>
              </p:ext>
            </p:extLst>
          </p:nvPr>
        </p:nvGraphicFramePr>
        <p:xfrm>
          <a:off x="571500" y="3786188"/>
          <a:ext cx="6400800" cy="1479552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Lajitaidot (66,66%)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 (33,33%)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numero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(7,5)       </a:t>
                      </a: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(9,5)        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7,4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(7,9)       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7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Liikuntatuntien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19433"/>
            <a:ext cx="8229600" cy="605667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Liikuntatuntien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Liikuntatuntien arviointi edellyttää aktiivista osallistumista liikuntatunneille. Liikuntamuodot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laittama poissaoloselvitys </a:t>
            </a:r>
            <a:r>
              <a:rPr lang="fi-FI" altLang="fi-FI" sz="1700" dirty="0" err="1">
                <a:effectLst/>
              </a:rPr>
              <a:t>wilmaan</a:t>
            </a:r>
            <a:r>
              <a:rPr lang="fi-FI" altLang="fi-FI" sz="1700" dirty="0">
                <a:effectLst/>
              </a:rPr>
              <a:t> tai </a:t>
            </a:r>
            <a:r>
              <a:rPr lang="fi-FI" altLang="fi-FI" sz="1700" dirty="0" err="1">
                <a:effectLst/>
              </a:rPr>
              <a:t>wilma</a:t>
            </a:r>
            <a:r>
              <a:rPr lang="fi-FI" altLang="fi-FI" sz="1700" dirty="0">
                <a:effectLst/>
              </a:rPr>
              <a:t>-viesti vanhemmalta. Kirjallinen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Opintojakson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numeroon</a:t>
            </a:r>
            <a:r>
              <a:rPr lang="fi-FI" altLang="fi-FI" sz="1700" dirty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>
                <a:effectLst/>
              </a:rPr>
              <a:t>…</a:t>
            </a:r>
            <a:r>
              <a:rPr lang="fi-FI" altLang="fi-FI" sz="1700" dirty="0">
                <a:effectLst/>
              </a:rPr>
              <a:t>) ja johtavat opintojaksolta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</a:t>
            </a:r>
            <a:r>
              <a:rPr lang="fi-FI" altLang="fi-FI" sz="1700">
                <a:effectLst/>
              </a:rPr>
              <a:t>neljännen poissaolonsa jne. </a:t>
            </a:r>
            <a:r>
              <a:rPr lang="fi-FI" altLang="fi-FI" sz="1700" b="1" u="sng" dirty="0">
                <a:effectLst/>
              </a:rPr>
              <a:t>Viides selvittämätön poissaolo johtaa opintojakson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opiskelija on poissa </a:t>
            </a:r>
            <a:r>
              <a:rPr lang="fi-FI" altLang="fi-FI" sz="1700" b="1" dirty="0">
                <a:effectLst/>
              </a:rPr>
              <a:t>testitunnilta</a:t>
            </a:r>
            <a:r>
              <a:rPr lang="fi-FI" altLang="fi-FI" sz="1700" dirty="0">
                <a:effectLst/>
              </a:rPr>
              <a:t>, on hänen korvattava testitunti koeviikolla järjestettävässä uusintatestissä opintojakson arvioinnin saamiseksi. Mikäli testitunti jää kokonaan suorittamatta, </a:t>
            </a:r>
            <a:r>
              <a:rPr lang="fi-FI" altLang="fi-FI" sz="1700" dirty="0"/>
              <a:t>testi</a:t>
            </a:r>
            <a:r>
              <a:rPr lang="fi-FI" altLang="fi-FI" sz="1700" dirty="0">
                <a:effectLst/>
              </a:rPr>
              <a:t>arvioksi tulee nelonen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opintojaksoon kuuluvat suoritukset on hoidettava kuntoon ennen periodin päättymistä. Periodin päätyttyä puuttuvat suoritukset näkyvät kurssiarvioinnissa arvosanaa alentavasti tai johtavat opintojakson arvostelematta jättämiseen. </a:t>
            </a:r>
            <a:r>
              <a:rPr lang="fi-FI" altLang="fi-FI" sz="1700" b="1" dirty="0">
                <a:effectLst/>
              </a:rPr>
              <a:t>Periodin päätyttyä suoritukset nollautuvat</a:t>
            </a:r>
            <a:r>
              <a:rPr lang="fi-FI" altLang="fi-FI" sz="1700" dirty="0">
                <a:effectLst/>
              </a:rPr>
              <a:t> ja opiskelija joutuu käymään koko opintojakson uudestaan arvosanan saamiseksi, mikäli opintojakson jatkamiselle (arvosana </a:t>
            </a:r>
            <a:r>
              <a:rPr lang="fi-FI" altLang="fi-FI" sz="1700" b="1" dirty="0">
                <a:effectLst/>
              </a:rPr>
              <a:t>T </a:t>
            </a:r>
            <a:r>
              <a:rPr lang="fi-FI" altLang="fi-FI" sz="1700" dirty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008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189</TotalTime>
  <Words>1078</Words>
  <Application>Microsoft Office PowerPoint</Application>
  <PresentationFormat>Näytössä katseltava diaesitys (4:3)</PresentationFormat>
  <Paragraphs>178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Teema1</vt:lpstr>
      <vt:lpstr>LI1  Oppiva liikkuja  Opintojakson käytänteet ja arviointi</vt:lpstr>
      <vt:lpstr>LI1 – Oppiva liikkuja -opintojakson numeerinen arviointi koostuu kahdesta osa-alueesta </vt:lpstr>
      <vt:lpstr>Motoriset perustaidot, joiden pohjalta lajitaidot rakentuvat:</vt:lpstr>
      <vt:lpstr>Liikuntakykyisyys</vt:lpstr>
      <vt:lpstr>PowerPoint-esitys</vt:lpstr>
      <vt:lpstr>Tuntitoiminta: liikunta-aktiivisuus, asennoituminen tuntityöskentelyyn ja yhteistyötaidot</vt:lpstr>
      <vt:lpstr>PowerPoint-esitys</vt:lpstr>
      <vt:lpstr>Opintojakson numero</vt:lpstr>
      <vt:lpstr>Liikuntatuntien poissaoloista</vt:lpstr>
      <vt:lpstr>Tukimuodot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LI1  Energiaa liikunnasta  Kurssin arviointi</dc:title>
  <dc:creator>Jani-Petteri Renko</dc:creator>
  <cp:lastModifiedBy>Harjunen Katja</cp:lastModifiedBy>
  <cp:revision>44</cp:revision>
  <cp:lastPrinted>2017-11-16T06:16:53Z</cp:lastPrinted>
  <dcterms:created xsi:type="dcterms:W3CDTF">2015-11-14T16:36:06Z</dcterms:created>
  <dcterms:modified xsi:type="dcterms:W3CDTF">2025-09-03T06:34:17Z</dcterms:modified>
</cp:coreProperties>
</file>