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7" r:id="rId2"/>
    <p:sldId id="258" r:id="rId3"/>
    <p:sldId id="279" r:id="rId4"/>
    <p:sldId id="259" r:id="rId5"/>
    <p:sldId id="267" r:id="rId6"/>
    <p:sldId id="272" r:id="rId7"/>
    <p:sldId id="280" r:id="rId8"/>
    <p:sldId id="261" r:id="rId9"/>
    <p:sldId id="265" r:id="rId10"/>
    <p:sldId id="282" r:id="rId11"/>
    <p:sldId id="281" r:id="rId12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1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</p:grpSp>
      </p:grpSp>
      <p:sp>
        <p:nvSpPr>
          <p:cNvPr id="11305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2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11306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BDF68E2-58F2-4D09-BE8B-E3BD06533059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49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D6473-DF6D-4702-B328-E0DD40540A4E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68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58752"/>
            <a:ext cx="2057400" cy="59721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58752"/>
            <a:ext cx="6019800" cy="59721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F7E3A-B166-407D-9866-32884E7D5B37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984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7228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066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FC5F6-F338-4AE4-BB23-26385BCFC423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345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BB0C4-6273-4C6E-B9BD-2EDC30F1CD52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27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AB4D41-86C1-4908-B66A-0B50CEB3BF29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9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26E2C-56C1-4E0D-A793-0088A7FDD37E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12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9B41-D8B5-4052-B551-9B5525EAA8B6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9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4136C-8742-45B2-AF27-D93DF72833A9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112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BBEA6-7C60-4B02-AE87-00D78D8422AF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84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AD897-D46E-4AD2-BD9B-49DD3E640873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27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35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8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9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</p:grpSp>
      </p:grpSp>
      <p:sp>
        <p:nvSpPr>
          <p:cNvPr id="10281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2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5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8624D31-43A5-475A-80CF-332C9F6DCF35}" type="datetimeFigureOut">
              <a:rPr lang="en-US" smtClean="0"/>
              <a:t>8/11/2023</a:t>
            </a:fld>
            <a:endParaRPr lang="en-US" dirty="0"/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5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5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8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1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08673" y="1830515"/>
            <a:ext cx="7543800" cy="356616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i-FI" altLang="fi-FI" dirty="0" smtClean="0">
                <a:ea typeface="+mj-ea"/>
              </a:rPr>
              <a:t>LI2</a:t>
            </a:r>
            <a:br>
              <a:rPr lang="fi-FI" altLang="fi-FI" dirty="0" smtClean="0">
                <a:ea typeface="+mj-ea"/>
              </a:rPr>
            </a:br>
            <a:r>
              <a:rPr lang="fi-FI" altLang="fi-FI" dirty="0" smtClean="0"/>
              <a:t>Aktiivinen elämä</a:t>
            </a:r>
            <a:br>
              <a:rPr lang="fi-FI" altLang="fi-FI" dirty="0" smtClean="0"/>
            </a:br>
            <a:r>
              <a:rPr lang="fi-FI" altLang="fi-FI" dirty="0"/>
              <a:t/>
            </a:r>
            <a:br>
              <a:rPr lang="fi-FI" altLang="fi-FI" dirty="0"/>
            </a:br>
            <a:endParaRPr lang="fi-FI" altLang="fi-FI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1174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599"/>
            <a:ext cx="8229600" cy="8480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dirty="0" smtClean="0">
                <a:effectLst/>
              </a:rPr>
              <a:t>Liikuntatuntien </a:t>
            </a:r>
            <a:r>
              <a:rPr lang="fi-FI" altLang="fi-FI" dirty="0">
                <a:effectLst/>
              </a:rPr>
              <a:t>poissaoloista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19433"/>
            <a:ext cx="8229600" cy="605667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 smtClean="0">
                <a:effectLst/>
              </a:rPr>
              <a:t>Liikuntatuntien </a:t>
            </a:r>
            <a:r>
              <a:rPr lang="fi-FI" altLang="fi-FI" sz="1700" b="1" dirty="0">
                <a:effectLst/>
              </a:rPr>
              <a:t>arviointi pohjautuu jatkuvaan näyttöön liikuntatunneilla.</a:t>
            </a:r>
            <a:r>
              <a:rPr lang="fi-FI" altLang="fi-FI" sz="1700" dirty="0">
                <a:effectLst/>
              </a:rPr>
              <a:t> Mikäli opiskelija on useasti poissa liikuntatunneilta, ei opettaja voi arvioida opiskelijan osaamista poissaolotuntien aikana läpikäydyissä asioissa. </a:t>
            </a:r>
            <a:r>
              <a:rPr lang="fi-FI" altLang="fi-FI" sz="1700" dirty="0" smtClean="0">
                <a:effectLst/>
              </a:rPr>
              <a:t>Liikuntatuntien </a:t>
            </a:r>
            <a:r>
              <a:rPr lang="fi-FI" altLang="fi-FI" sz="1700" dirty="0">
                <a:effectLst/>
              </a:rPr>
              <a:t>arviointi edellyttää aktiivista osallistumista liikuntatunneille. </a:t>
            </a:r>
            <a:r>
              <a:rPr lang="fi-FI" altLang="fi-FI" sz="1700" dirty="0" smtClean="0">
                <a:effectLst/>
              </a:rPr>
              <a:t>Liikuntamuodot vaihtuvat </a:t>
            </a:r>
            <a:r>
              <a:rPr lang="fi-FI" altLang="fi-FI" sz="1700" dirty="0">
                <a:effectLst/>
              </a:rPr>
              <a:t>liikuntatunneittain.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Kaikki poissaolot tulee selvittää </a:t>
            </a:r>
            <a:r>
              <a:rPr lang="fi-FI" altLang="fi-FI" sz="1700" dirty="0">
                <a:effectLst/>
              </a:rPr>
              <a:t>toimittamalla opettajalle kirjallinen lääkärin / terveydenhoitajan / vanhempien </a:t>
            </a:r>
            <a:r>
              <a:rPr lang="fi-FI" altLang="fi-FI" sz="1700" dirty="0" smtClean="0">
                <a:effectLst/>
              </a:rPr>
              <a:t>laittama poissaoloselvitys </a:t>
            </a:r>
            <a:r>
              <a:rPr lang="fi-FI" altLang="fi-FI" sz="1700" dirty="0" err="1" smtClean="0">
                <a:effectLst/>
              </a:rPr>
              <a:t>wilmaan</a:t>
            </a:r>
            <a:r>
              <a:rPr lang="fi-FI" altLang="fi-FI" sz="1700" dirty="0" smtClean="0">
                <a:effectLst/>
              </a:rPr>
              <a:t> tai </a:t>
            </a:r>
            <a:r>
              <a:rPr lang="fi-FI" altLang="fi-FI" sz="1700" dirty="0" err="1" smtClean="0">
                <a:effectLst/>
              </a:rPr>
              <a:t>wilma</a:t>
            </a:r>
            <a:r>
              <a:rPr lang="fi-FI" altLang="fi-FI" sz="1700" dirty="0" smtClean="0">
                <a:effectLst/>
              </a:rPr>
              <a:t>-viesti vanhemmalta. Kirjallinen poissaolotodistus </a:t>
            </a:r>
            <a:r>
              <a:rPr lang="fi-FI" altLang="fi-FI" sz="1700" dirty="0">
                <a:effectLst/>
              </a:rPr>
              <a:t>tulee esittää </a:t>
            </a:r>
            <a:r>
              <a:rPr lang="fi-FI" altLang="fi-FI" sz="1700" b="1" dirty="0">
                <a:effectLst/>
              </a:rPr>
              <a:t>heti seuraavalla tunnilla</a:t>
            </a:r>
            <a:r>
              <a:rPr lang="fi-FI" altLang="fi-FI" sz="1700" dirty="0">
                <a:effectLst/>
              </a:rPr>
              <a:t> poissaolon jälkeen. Älä jätä selvityksiä roikkumaan. </a:t>
            </a:r>
            <a:r>
              <a:rPr lang="fi-FI" altLang="fi-FI" sz="1700" dirty="0" smtClean="0">
                <a:effectLst/>
              </a:rPr>
              <a:t>Opintojakson </a:t>
            </a:r>
            <a:r>
              <a:rPr lang="fi-FI" altLang="fi-FI" sz="1700" dirty="0">
                <a:effectLst/>
              </a:rPr>
              <a:t>päätyttyä selvityksiä ei enää huomioida. </a:t>
            </a:r>
            <a:r>
              <a:rPr lang="fi-FI" altLang="fi-FI" sz="1700" b="1" dirty="0">
                <a:effectLst/>
              </a:rPr>
              <a:t>Selvittämättömät poissaolot </a:t>
            </a:r>
            <a:r>
              <a:rPr lang="fi-FI" altLang="fi-FI" sz="1700" b="1" dirty="0" smtClean="0">
                <a:effectLst/>
              </a:rPr>
              <a:t>vaikuttavat numeroon</a:t>
            </a:r>
            <a:r>
              <a:rPr lang="fi-FI" altLang="fi-FI" sz="1700" dirty="0" smtClean="0">
                <a:effectLst/>
              </a:rPr>
              <a:t> (1 selvittämätön  -&gt; -1/3 kokonaisnumerosta alaspäin; 2 selvittämätöntä -&gt; 2/3 kokonaisnumerosta alaspäin</a:t>
            </a:r>
            <a:r>
              <a:rPr lang="is-IS" altLang="fi-FI" sz="1700" dirty="0" smtClean="0">
                <a:effectLst/>
              </a:rPr>
              <a:t>…</a:t>
            </a:r>
            <a:r>
              <a:rPr lang="fi-FI" altLang="fi-FI" sz="1700" dirty="0" smtClean="0">
                <a:effectLst/>
              </a:rPr>
              <a:t>) </a:t>
            </a:r>
            <a:r>
              <a:rPr lang="fi-FI" altLang="fi-FI" sz="1700" dirty="0">
                <a:effectLst/>
              </a:rPr>
              <a:t>ja johtavat </a:t>
            </a:r>
            <a:r>
              <a:rPr lang="fi-FI" altLang="fi-FI" sz="1700" dirty="0" smtClean="0">
                <a:effectLst/>
              </a:rPr>
              <a:t>opintojaksolta </a:t>
            </a:r>
            <a:r>
              <a:rPr lang="fi-FI" altLang="fi-FI" sz="1700" dirty="0">
                <a:effectLst/>
              </a:rPr>
              <a:t>poistamiseen. 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poissaoloja kertyy enemmän kuin </a:t>
            </a:r>
            <a:r>
              <a:rPr lang="fi-FI" altLang="fi-FI" sz="1700" b="1" dirty="0">
                <a:effectLst/>
              </a:rPr>
              <a:t>kolme 75 minuutin oppituntia</a:t>
            </a:r>
            <a:r>
              <a:rPr lang="fi-FI" altLang="fi-FI" sz="1700" dirty="0">
                <a:effectLst/>
              </a:rPr>
              <a:t>, opiskelija on velvollinen korvaamaan </a:t>
            </a:r>
            <a:r>
              <a:rPr lang="fi-FI" altLang="fi-FI" sz="1700">
                <a:effectLst/>
              </a:rPr>
              <a:t>neljännen </a:t>
            </a:r>
            <a:r>
              <a:rPr lang="fi-FI" altLang="fi-FI" sz="1700" smtClean="0">
                <a:effectLst/>
              </a:rPr>
              <a:t>poissaolonsa jne. </a:t>
            </a:r>
            <a:r>
              <a:rPr lang="fi-FI" altLang="fi-FI" sz="1700" b="1" u="sng" dirty="0" smtClean="0">
                <a:effectLst/>
              </a:rPr>
              <a:t>Viides selvittämätön </a:t>
            </a:r>
            <a:r>
              <a:rPr lang="fi-FI" altLang="fi-FI" sz="1700" b="1" u="sng" dirty="0">
                <a:effectLst/>
              </a:rPr>
              <a:t>poissaolo </a:t>
            </a:r>
            <a:r>
              <a:rPr lang="fi-FI" altLang="fi-FI" sz="1700" b="1" u="sng" dirty="0" smtClean="0">
                <a:effectLst/>
              </a:rPr>
              <a:t>johtaa opintojakson </a:t>
            </a:r>
            <a:r>
              <a:rPr lang="fi-FI" altLang="fi-FI" sz="1700" b="1" u="sng" dirty="0">
                <a:effectLst/>
              </a:rPr>
              <a:t>päättymiseen</a:t>
            </a:r>
            <a:r>
              <a:rPr lang="fi-FI" altLang="fi-FI" sz="1700" u="sng" dirty="0">
                <a:effectLst/>
              </a:rPr>
              <a:t>. </a:t>
            </a:r>
            <a:endParaRPr lang="fi-FI" altLang="fi-FI" sz="1700" dirty="0">
              <a:effectLst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Poissaolon korvaaminen</a:t>
            </a:r>
            <a:r>
              <a:rPr lang="fi-FI" altLang="fi-FI" sz="1700" dirty="0">
                <a:effectLst/>
              </a:rPr>
              <a:t> tapahtuu osallistumalla koeviikolla järjestettävään korvauskertaan.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opiskelija on poissa </a:t>
            </a:r>
            <a:r>
              <a:rPr lang="fi-FI" altLang="fi-FI" sz="1700" b="1" dirty="0">
                <a:effectLst/>
              </a:rPr>
              <a:t>testitunnilta</a:t>
            </a:r>
            <a:r>
              <a:rPr lang="fi-FI" altLang="fi-FI" sz="1700" dirty="0">
                <a:effectLst/>
              </a:rPr>
              <a:t>, on hänen korvattava testitunti koeviikolla järjestettävässä uusintatestissä </a:t>
            </a:r>
            <a:r>
              <a:rPr lang="fi-FI" altLang="fi-FI" sz="1700" dirty="0" smtClean="0">
                <a:effectLst/>
              </a:rPr>
              <a:t>opintojakson arvioinnin </a:t>
            </a:r>
            <a:r>
              <a:rPr lang="fi-FI" altLang="fi-FI" sz="1700" dirty="0">
                <a:effectLst/>
              </a:rPr>
              <a:t>saamiseksi. Mikäli testitunti jää kokonaan suorittamatta, </a:t>
            </a:r>
            <a:r>
              <a:rPr lang="fi-FI" altLang="fi-FI" sz="1700" dirty="0" smtClean="0"/>
              <a:t>testi</a:t>
            </a:r>
            <a:r>
              <a:rPr lang="fi-FI" altLang="fi-FI" sz="1700" dirty="0" smtClean="0">
                <a:effectLst/>
              </a:rPr>
              <a:t>arvioksi </a:t>
            </a:r>
            <a:r>
              <a:rPr lang="fi-FI" altLang="fi-FI" sz="1700" dirty="0">
                <a:effectLst/>
              </a:rPr>
              <a:t>tulee nelonen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Kaikki </a:t>
            </a:r>
            <a:r>
              <a:rPr lang="fi-FI" altLang="fi-FI" sz="1700" dirty="0" smtClean="0">
                <a:effectLst/>
              </a:rPr>
              <a:t>opintojaksoon </a:t>
            </a:r>
            <a:r>
              <a:rPr lang="fi-FI" altLang="fi-FI" sz="1700" dirty="0">
                <a:effectLst/>
              </a:rPr>
              <a:t>kuuluvat suoritukset on hoidettava kuntoon ennen </a:t>
            </a:r>
            <a:r>
              <a:rPr lang="fi-FI" altLang="fi-FI" sz="1700" dirty="0" smtClean="0">
                <a:effectLst/>
              </a:rPr>
              <a:t>periodin </a:t>
            </a:r>
            <a:r>
              <a:rPr lang="fi-FI" altLang="fi-FI" sz="1700" dirty="0">
                <a:effectLst/>
              </a:rPr>
              <a:t>päättymistä. </a:t>
            </a:r>
            <a:r>
              <a:rPr lang="fi-FI" altLang="fi-FI" sz="1700" dirty="0" smtClean="0">
                <a:effectLst/>
              </a:rPr>
              <a:t>Periodin </a:t>
            </a:r>
            <a:r>
              <a:rPr lang="fi-FI" altLang="fi-FI" sz="1700" dirty="0">
                <a:effectLst/>
              </a:rPr>
              <a:t>päätyttyä puuttuvat suoritukset näkyvät kurssiarvioinnissa arvosanaa alentavasti tai johtavat </a:t>
            </a:r>
            <a:r>
              <a:rPr lang="fi-FI" altLang="fi-FI" sz="1700" dirty="0" smtClean="0">
                <a:effectLst/>
              </a:rPr>
              <a:t>opintojakson </a:t>
            </a:r>
            <a:r>
              <a:rPr lang="fi-FI" altLang="fi-FI" sz="1700" dirty="0">
                <a:effectLst/>
              </a:rPr>
              <a:t>arvostelematta jättämiseen. </a:t>
            </a:r>
            <a:r>
              <a:rPr lang="fi-FI" altLang="fi-FI" sz="1700" b="1" dirty="0" smtClean="0">
                <a:effectLst/>
              </a:rPr>
              <a:t>Periodin päätyttyä </a:t>
            </a:r>
            <a:r>
              <a:rPr lang="fi-FI" altLang="fi-FI" sz="1700" b="1" dirty="0">
                <a:effectLst/>
              </a:rPr>
              <a:t>suoritukset nollautuvat</a:t>
            </a:r>
            <a:r>
              <a:rPr lang="fi-FI" altLang="fi-FI" sz="1700" dirty="0">
                <a:effectLst/>
              </a:rPr>
              <a:t> ja opiskelija joutuu käymään koko </a:t>
            </a:r>
            <a:r>
              <a:rPr lang="fi-FI" altLang="fi-FI" sz="1700" dirty="0" smtClean="0">
                <a:effectLst/>
              </a:rPr>
              <a:t>opintojakson </a:t>
            </a:r>
            <a:r>
              <a:rPr lang="fi-FI" altLang="fi-FI" sz="1700" dirty="0">
                <a:effectLst/>
              </a:rPr>
              <a:t>uudestaan arvosanan </a:t>
            </a:r>
            <a:r>
              <a:rPr lang="fi-FI" altLang="fi-FI" sz="1700" dirty="0" smtClean="0">
                <a:effectLst/>
              </a:rPr>
              <a:t>saamiseksi, mikäli opintojakson jatkamiselle (arvosana </a:t>
            </a:r>
            <a:r>
              <a:rPr lang="fi-FI" altLang="fi-FI" sz="1700" b="1" dirty="0" smtClean="0">
                <a:effectLst/>
              </a:rPr>
              <a:t>T </a:t>
            </a:r>
            <a:r>
              <a:rPr lang="fi-FI" altLang="fi-FI" sz="1700" dirty="0" smtClean="0">
                <a:effectLst/>
              </a:rPr>
              <a:t>) ei ole perusteita.</a:t>
            </a:r>
            <a:endParaRPr lang="fi-FI" altLang="fi-FI" sz="17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5733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Tavoitteeni opintojaksolle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Aseta itsellesi tälle opintojaksolle kolme konkreettista tavoitetta arviointiperusteisiin liittyen</a:t>
            </a:r>
          </a:p>
          <a:p>
            <a:r>
              <a:rPr lang="fi-FI" dirty="0" smtClean="0"/>
              <a:t>Valitse testien perusteella vähintään yksi fyysinen ominaisuus, jota pyrit opintojakson aikana kehittämään (tee tämän tavoitteen valinta alkutestien jälkeen).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691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306606"/>
            <a:ext cx="7543800" cy="1450757"/>
          </a:xfrm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i-FI" altLang="fi-FI" sz="4000" dirty="0" smtClean="0"/>
              <a:t>LI2  - Aktiivinen elämä –opintojakson </a:t>
            </a:r>
            <a:r>
              <a:rPr lang="fi-FI" altLang="fi-FI" sz="4000" dirty="0" smtClean="0">
                <a:ea typeface="+mj-ea"/>
              </a:rPr>
              <a:t>numeerinen arviointi koostuu kolmesta osa-alueesta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743200"/>
            <a:ext cx="8229600" cy="2943225"/>
          </a:xfrm>
        </p:spPr>
        <p:txBody>
          <a:bodyPr>
            <a:noAutofit/>
          </a:bodyPr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3200" dirty="0" smtClean="0"/>
              <a:t>Liikuntakykyisyys</a:t>
            </a:r>
            <a:r>
              <a:rPr lang="fi-FI" sz="3200" dirty="0"/>
              <a:t> </a:t>
            </a:r>
            <a:r>
              <a:rPr lang="fi-FI" sz="3200" dirty="0" smtClean="0"/>
              <a:t>opintojaksolla läpikäydyissä liikuntamuodoissa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3200" dirty="0" smtClean="0"/>
              <a:t>Tuntitoiminta: liikunta-aktiivisuus, asennoituminen tuntityöskentelyyn ja yhteistyötaidot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3200" dirty="0" smtClean="0"/>
              <a:t>Liikuntapäiväkirjan </a:t>
            </a:r>
            <a:r>
              <a:rPr lang="fi-FI" sz="3200" smtClean="0"/>
              <a:t>analysointi </a:t>
            </a:r>
            <a:r>
              <a:rPr lang="fi-FI" sz="3200" smtClean="0"/>
              <a:t>+/-1 </a:t>
            </a:r>
            <a:r>
              <a:rPr lang="fi-FI" sz="3200" dirty="0" smtClean="0"/>
              <a:t>numero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endParaRPr lang="fi-FI" sz="3200" dirty="0" smtClean="0"/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endParaRPr lang="fi-FI" sz="3200" dirty="0" smtClean="0"/>
          </a:p>
          <a:p>
            <a:pPr marL="990600" lvl="1" indent="-533400" eaLnBrk="1" hangingPunct="1">
              <a:buFont typeface="Wingdings" pitchFamily="2" charset="2"/>
              <a:buNone/>
              <a:defRPr/>
            </a:pPr>
            <a:r>
              <a:rPr lang="fi-FI" sz="32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5118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1B97C6-816F-4EDE-B0C0-43314A4A2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1" y="1314451"/>
            <a:ext cx="7773339" cy="666440"/>
          </a:xfrm>
        </p:spPr>
        <p:txBody>
          <a:bodyPr>
            <a:normAutofit fontScale="90000"/>
          </a:bodyPr>
          <a:lstStyle/>
          <a:p>
            <a:r>
              <a:rPr lang="fi-FI" dirty="0"/>
              <a:t>Motoriset perustaidot, joiden pohjalta lajitaidot rakentuvat: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EB7198-7682-402B-8388-CABACA74C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1" y="1975772"/>
            <a:ext cx="2474232" cy="54308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Tasapainotaidot </a:t>
            </a:r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03D11B-2D37-453E-A653-DF0F265EF5E5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685331" y="2527386"/>
            <a:ext cx="2474232" cy="2673264"/>
          </a:xfrm>
        </p:spPr>
        <p:txBody>
          <a:bodyPr>
            <a:normAutofit/>
          </a:bodyPr>
          <a:lstStyle/>
          <a:p>
            <a:r>
              <a:rPr lang="fi-FI" b="1" dirty="0">
                <a:effectLst/>
                <a:ea typeface="+mn-lt"/>
                <a:cs typeface="+mn-lt"/>
              </a:rPr>
              <a:t>Staattinen ja dynaaminen tasapaino: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  <a:ea typeface="+mn-lt"/>
                <a:cs typeface="+mn-lt"/>
              </a:rPr>
              <a:t>Pystyasennot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  <a:ea typeface="+mn-lt"/>
                <a:cs typeface="+mn-lt"/>
              </a:rPr>
              <a:t> pää alaspäin asennot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pyöriminen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heiluminen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pysähtyminen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väistäminen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koukistaminen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ojentaminen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kieriminen </a:t>
            </a:r>
            <a:endParaRPr lang="fi-FI" b="1" dirty="0">
              <a:effectLst/>
            </a:endParaRPr>
          </a:p>
          <a:p>
            <a:pPr marL="214313" indent="-214313">
              <a:buChar char="•"/>
            </a:pPr>
            <a:endParaRPr lang="fi-FI" b="1" dirty="0">
              <a:effectLst/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6483B8-EB89-4A2E-9BF4-A116BAEB7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330762" y="1984302"/>
            <a:ext cx="2468641" cy="54308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Perustaidot ja liikeyhdistelmät</a:t>
            </a:r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81199E25-456F-4B52-BDB4-F0F739C38F61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331012" y="2527386"/>
            <a:ext cx="2477513" cy="2673264"/>
          </a:xfrm>
        </p:spPr>
        <p:txBody>
          <a:bodyPr/>
          <a:lstStyle/>
          <a:p>
            <a:r>
              <a:rPr lang="fi-FI" b="1" dirty="0">
                <a:effectLst/>
                <a:ea typeface="+mn-lt"/>
                <a:cs typeface="+mn-lt"/>
              </a:rPr>
              <a:t>käveleminen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juokseminen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loikkiminen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rytmissä hyppiminen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hyppeleminen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kiipeileminen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laukkaaminen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liukuminen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kinkkaaminen</a:t>
            </a:r>
            <a:r>
              <a:rPr lang="fi-FI" dirty="0">
                <a:ea typeface="+mn-lt"/>
                <a:cs typeface="+mn-lt"/>
              </a:rPr>
              <a:t> </a:t>
            </a:r>
            <a:endParaRPr lang="fi-FI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5DA8013A-76E7-4807-B6CD-E38C5FAD29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79974" y="1975772"/>
            <a:ext cx="2478696" cy="602794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Välineen käsittelytaidot</a:t>
            </a:r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FFC28717-B6B9-42BA-B2FD-1289AF4EFC4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5979974" y="2527386"/>
            <a:ext cx="2478696" cy="2673264"/>
          </a:xfrm>
        </p:spPr>
        <p:txBody>
          <a:bodyPr/>
          <a:lstStyle/>
          <a:p>
            <a:r>
              <a:rPr lang="fi-FI" b="1" dirty="0">
                <a:effectLst/>
                <a:ea typeface="+mn-lt"/>
                <a:cs typeface="+mn-lt"/>
              </a:rPr>
              <a:t>Itsestä poispäin tapahtuvat ja vastaanottavat liikkeet: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vierittäminen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heittäminen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potkiminen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työntäminen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lyöminen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pomputtaminen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kiinniottaminen</a:t>
            </a:r>
            <a:endParaRPr lang="fi-FI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5550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>
                <a:ea typeface="+mj-ea"/>
              </a:rPr>
              <a:t>Liikuntakykyisyys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</a:t>
            </a:r>
            <a:r>
              <a:rPr lang="fi-FI" sz="1800" b="1" dirty="0" smtClean="0">
                <a:effectLst/>
              </a:rPr>
              <a:t>aitojen arviointi perustuu </a:t>
            </a:r>
            <a:r>
              <a:rPr lang="fi-FI" sz="1800" b="1" u="sng" dirty="0" smtClean="0">
                <a:effectLst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 smtClean="0">
                <a:effectLst/>
              </a:rPr>
              <a:t>Opettaja havainnoi ja arvioi opiskelijan osoittamia taitoja liikuntakurssin aikana läpikäydyissä liikuntamuodoissa.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 smtClean="0">
                <a:effectLst/>
              </a:rPr>
              <a:t>Taitotason </a:t>
            </a:r>
            <a:r>
              <a:rPr lang="fi-FI" sz="1800" b="1" dirty="0">
                <a:effectLst/>
              </a:rPr>
              <a:t>arviointina toimii lajitaitojen keskiarvo</a:t>
            </a:r>
            <a:r>
              <a:rPr lang="fi-FI" sz="1800" b="1" dirty="0" smtClean="0">
                <a:effectLst/>
              </a:rPr>
              <a:t>.</a:t>
            </a:r>
            <a:endParaRPr lang="fi-FI" sz="1800" b="1" dirty="0">
              <a:effectLst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 smtClean="0">
                <a:effectLst/>
              </a:rPr>
              <a:t>Esimerkki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 smtClean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 smtClean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 smtClean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 smtClean="0">
              <a:ea typeface="+mn-ea"/>
            </a:endParaRPr>
          </a:p>
        </p:txBody>
      </p:sp>
      <p:graphicFrame>
        <p:nvGraphicFramePr>
          <p:cNvPr id="68" name="Taulukko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608371"/>
              </p:ext>
            </p:extLst>
          </p:nvPr>
        </p:nvGraphicFramePr>
        <p:xfrm>
          <a:off x="594359" y="4414838"/>
          <a:ext cx="8001000" cy="1857375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salibandy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pesäpallo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jalkapallo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uinti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jääpelit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yleisurheilu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suunnistus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keskiarvo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7,75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8.5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7,82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7,25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7,68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3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6,64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50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8313" y="549274"/>
            <a:ext cx="8229600" cy="5780089"/>
          </a:xfrm>
          <a:solidFill>
            <a:schemeClr val="bg1"/>
          </a:solidFill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 </a:t>
            </a:r>
            <a:r>
              <a:rPr lang="fi-FI" sz="2400" b="1" dirty="0" smtClean="0">
                <a:effectLst/>
                <a:ea typeface="+mn-ea"/>
              </a:rPr>
              <a:t>Arvosanan, </a:t>
            </a:r>
            <a:r>
              <a:rPr lang="fi-FI" sz="2400" b="1" dirty="0">
                <a:effectLst/>
                <a:ea typeface="+mn-ea"/>
              </a:rPr>
              <a:t>erinomainen (10</a:t>
            </a:r>
            <a:r>
              <a:rPr lang="fi-FI" sz="2400" b="1" dirty="0" smtClean="0">
                <a:effectLst/>
                <a:ea typeface="+mn-ea"/>
              </a:rPr>
              <a:t>), </a:t>
            </a:r>
            <a:r>
              <a:rPr lang="fi-FI" sz="2400" b="1" dirty="0">
                <a:effectLst/>
                <a:ea typeface="+mn-ea"/>
              </a:rPr>
              <a:t>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Lajin </a:t>
            </a:r>
            <a:r>
              <a:rPr lang="fi-FI" sz="2200" dirty="0">
                <a:effectLst/>
                <a:ea typeface="+mn-ea"/>
              </a:rPr>
              <a:t>näyttötilanteessa opiskelijan taitotaso on erinomainen ja osoittaa </a:t>
            </a:r>
            <a:r>
              <a:rPr lang="fi-FI" sz="2200" dirty="0">
                <a:effectLst/>
              </a:rPr>
              <a:t> </a:t>
            </a:r>
            <a:r>
              <a:rPr lang="fi-FI" sz="2200" dirty="0" smtClean="0">
                <a:effectLst/>
              </a:rPr>
              <a:t> </a:t>
            </a:r>
            <a:r>
              <a:rPr lang="fi-FI" sz="2200" dirty="0" smtClean="0">
                <a:effectLst/>
                <a:ea typeface="+mn-ea"/>
              </a:rPr>
              <a:t>huippuosaamista</a:t>
            </a:r>
            <a:r>
              <a:rPr lang="fi-FI" sz="2200" dirty="0">
                <a:effectLst/>
                <a:ea typeface="+mn-ea"/>
              </a:rPr>
              <a:t>. </a:t>
            </a:r>
            <a:endParaRPr lang="fi-FI" sz="2200" dirty="0" smtClean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/>
              <a:t> </a:t>
            </a:r>
            <a:r>
              <a:rPr lang="fi-FI" sz="2200" dirty="0" smtClean="0">
                <a:effectLst/>
              </a:rPr>
              <a:t>S</a:t>
            </a:r>
            <a:r>
              <a:rPr lang="fi-FI" sz="2200" dirty="0" smtClean="0">
                <a:effectLst/>
                <a:ea typeface="+mn-ea"/>
              </a:rPr>
              <a:t>uorituksesta </a:t>
            </a:r>
            <a:r>
              <a:rPr lang="fi-FI" sz="2200" dirty="0">
                <a:effectLst/>
                <a:ea typeface="+mn-ea"/>
              </a:rPr>
              <a:t>on nähtävissä liikkeiden helppous, sujuvuus, taloudellisuus, tehokkuus sekä liikkeiden saumaton liittyminen toisiinsa. </a:t>
            </a:r>
            <a:endParaRPr lang="fi-FI" sz="2200" dirty="0" smtClean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Opiskelija </a:t>
            </a:r>
            <a:r>
              <a:rPr lang="fi-FI" sz="2200" dirty="0">
                <a:effectLst/>
                <a:ea typeface="+mn-ea"/>
              </a:rPr>
              <a:t>osaa soveltaa liikesuorituksia tarkoituksenmukaisella tavalla. Opiskelija on aloitteellinen ja pystyy löytämään omaperäisiä ja oikeita ratkaisuja erilaisissa olosuhteissa ja tilanteissa. </a:t>
            </a:r>
            <a:endParaRPr lang="fi-FI" sz="2200" dirty="0" smtClean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Opiskelijalla </a:t>
            </a:r>
            <a:r>
              <a:rPr lang="fi-FI" sz="2200" dirty="0">
                <a:effectLst/>
                <a:ea typeface="+mn-ea"/>
              </a:rPr>
              <a:t>on runsas ja monipuolinen liikevalikoima ja suorituksessa on vain vähäisiä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i-FI" sz="2200" dirty="0">
                <a:effectLst/>
                <a:ea typeface="+mn-ea"/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 smtClean="0">
                <a:effectLst/>
                <a:ea typeface="+mn-ea"/>
              </a:rPr>
              <a:t>Arvosanan, </a:t>
            </a:r>
            <a:r>
              <a:rPr lang="fi-FI" sz="2400" b="1" dirty="0">
                <a:effectLst/>
                <a:ea typeface="+mn-ea"/>
              </a:rPr>
              <a:t>hyvä (8</a:t>
            </a:r>
            <a:r>
              <a:rPr lang="fi-FI" sz="2400" b="1" dirty="0" smtClean="0">
                <a:effectLst/>
                <a:ea typeface="+mn-ea"/>
              </a:rPr>
              <a:t>), </a:t>
            </a:r>
            <a:r>
              <a:rPr lang="fi-FI" sz="2400" b="1" dirty="0">
                <a:effectLst/>
                <a:ea typeface="+mn-ea"/>
              </a:rPr>
              <a:t>kriteerit</a:t>
            </a: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200" b="1" dirty="0">
                <a:effectLst/>
                <a:ea typeface="+mn-ea"/>
              </a:rPr>
              <a:t> </a:t>
            </a: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Lajin </a:t>
            </a:r>
            <a:r>
              <a:rPr lang="fi-FI" sz="2200" dirty="0">
                <a:effectLst/>
                <a:ea typeface="+mn-ea"/>
              </a:rPr>
              <a:t>näyttötilanteessa opiskelijan taitotaso on hyvä. </a:t>
            </a:r>
            <a:endParaRPr lang="fi-FI" sz="2200" dirty="0" smtClean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Yksittäiset liikesuoritukset ovat </a:t>
            </a:r>
            <a:r>
              <a:rPr lang="fi-FI" sz="2200" dirty="0">
                <a:effectLst/>
                <a:ea typeface="+mn-ea"/>
              </a:rPr>
              <a:t>sujuvia, mutta liikkeiden yhdistelyssä ja kyvyssä soveltaa niitä eri tilanteissa on puutteita. Opiskelija hallitsee lajin perustaidot hyvin. </a:t>
            </a:r>
            <a:endParaRPr lang="fi-FI" sz="2200" dirty="0" smtClean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Vaativammissa </a:t>
            </a:r>
            <a:r>
              <a:rPr lang="fi-FI" sz="2200" dirty="0">
                <a:effectLst/>
                <a:ea typeface="+mn-ea"/>
              </a:rPr>
              <a:t>ja vaikeammissa liikesuorituksissa esiintyy puutteellisuuksia tai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 smtClean="0">
                <a:effectLst/>
                <a:ea typeface="+mn-ea"/>
              </a:rPr>
              <a:t>Arvosanan, </a:t>
            </a:r>
            <a:r>
              <a:rPr lang="fi-FI" sz="2400" b="1" dirty="0">
                <a:effectLst/>
                <a:ea typeface="+mn-ea"/>
              </a:rPr>
              <a:t>kohtalainen (6</a:t>
            </a:r>
            <a:r>
              <a:rPr lang="fi-FI" sz="2400" b="1" dirty="0" smtClean="0">
                <a:effectLst/>
                <a:ea typeface="+mn-ea"/>
              </a:rPr>
              <a:t>), </a:t>
            </a:r>
            <a:r>
              <a:rPr lang="fi-FI" sz="2400" b="1" dirty="0">
                <a:effectLst/>
                <a:ea typeface="+mn-ea"/>
              </a:rPr>
              <a:t>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Lajin </a:t>
            </a:r>
            <a:r>
              <a:rPr lang="fi-FI" sz="2200" dirty="0">
                <a:effectLst/>
                <a:ea typeface="+mn-ea"/>
              </a:rPr>
              <a:t>näyttötilanteessa opiskelijan tekninen taitotaso on kohtalainen,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Suoritustavassa </a:t>
            </a:r>
            <a:r>
              <a:rPr lang="fi-FI" sz="2200" dirty="0">
                <a:effectLst/>
                <a:ea typeface="+mn-ea"/>
              </a:rPr>
              <a:t>on puutteita tai taitotaso on vielä suppea.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Opiskelijan </a:t>
            </a:r>
            <a:r>
              <a:rPr lang="fi-FI" sz="2200" dirty="0">
                <a:effectLst/>
                <a:ea typeface="+mn-ea"/>
              </a:rPr>
              <a:t>perustaidoissa on runsaasti puutteita ja virheitä, mutta takaa </a:t>
            </a:r>
            <a:r>
              <a:rPr lang="fi-FI" sz="2200" dirty="0" smtClean="0">
                <a:effectLst/>
                <a:ea typeface="+mn-ea"/>
              </a:rPr>
              <a:t>lajin perustasolla </a:t>
            </a:r>
            <a:r>
              <a:rPr lang="fi-FI" sz="2200" dirty="0">
                <a:effectLst/>
                <a:ea typeface="+mn-ea"/>
              </a:rPr>
              <a:t>vielä turvallisen suorituksen</a:t>
            </a:r>
            <a:r>
              <a:rPr lang="fi-FI" sz="2200" dirty="0" smtClean="0">
                <a:effectLst/>
                <a:ea typeface="+mn-ea"/>
              </a:rPr>
              <a:t>.</a:t>
            </a:r>
            <a:endParaRPr lang="fi-FI" sz="14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1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223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9938" y="371476"/>
            <a:ext cx="8374062" cy="1371600"/>
          </a:xfrm>
        </p:spPr>
        <p:txBody>
          <a:bodyPr/>
          <a:lstStyle/>
          <a:p>
            <a:pPr marL="838200" indent="-838200" algn="l" eaLnBrk="1" hangingPunct="1">
              <a:defRPr/>
            </a:pPr>
            <a:r>
              <a:rPr lang="fi-FI" sz="4000" dirty="0" smtClean="0">
                <a:ea typeface="+mj-ea"/>
              </a:rPr>
              <a:t>Tuntitoiminta: liikunta-aktiivisuus,   -asenne ja yhteistyötaidot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2928938"/>
            <a:ext cx="8229600" cy="3200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 smtClean="0">
                <a:effectLst/>
              </a:rPr>
              <a:t>Liikunta-aktiivisuuden, -asenteen ja yhteistyötaitojen arviointi perustuu </a:t>
            </a:r>
            <a:r>
              <a:rPr lang="fi-FI" sz="1800" b="1" u="sng" dirty="0" smtClean="0">
                <a:effectLst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 smtClean="0">
                <a:effectLst/>
              </a:rPr>
              <a:t>Opettaja havainnoi ja arvioi opiskelijan liikunta-aktiivisuutta, -asennetta ja yhteistyötaitoja liikuntatuntien aikana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 smtClean="0">
                <a:effectLst/>
              </a:rPr>
              <a:t>Myöhästelyt, puutteelliset varusteet ja selvittämättömät poissaolot vaikuttavat erittäin negatiivisesti arviointiin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 smtClean="0">
                <a:effectLst/>
              </a:rPr>
              <a:t>Tuntitoiminnan </a:t>
            </a:r>
            <a:r>
              <a:rPr lang="fi-FI" sz="1800" b="1" dirty="0">
                <a:effectLst/>
              </a:rPr>
              <a:t>arviointina toimii </a:t>
            </a:r>
            <a:r>
              <a:rPr lang="fi-FI" sz="1800" b="1" dirty="0" smtClean="0">
                <a:effectLst/>
              </a:rPr>
              <a:t>tuntitoimintaa kuvaavien numeroiden </a:t>
            </a:r>
            <a:r>
              <a:rPr lang="fi-FI" sz="1800" b="1" dirty="0">
                <a:effectLst/>
              </a:rPr>
              <a:t>keskiarvo. </a:t>
            </a:r>
            <a:endParaRPr lang="fi-FI" sz="1800" b="1" dirty="0" smtClean="0">
              <a:effectLst/>
            </a:endParaRP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 smtClean="0">
                <a:effectLst/>
              </a:rPr>
              <a:t>Esimerkki: 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/>
              <a:t>Aktiivisuus 	7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 smtClean="0"/>
              <a:t>Asennoituminen tuntityöskentelyyn</a:t>
            </a:r>
            <a:r>
              <a:rPr lang="fi-FI" sz="1200" b="1" dirty="0"/>
              <a:t>	8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 smtClean="0"/>
              <a:t>Yhteistyöhalukkuus </a:t>
            </a:r>
            <a:r>
              <a:rPr lang="fi-FI" sz="1200" b="1" dirty="0"/>
              <a:t>ja </a:t>
            </a:r>
            <a:r>
              <a:rPr lang="fi-FI" sz="1200" b="1" dirty="0" smtClean="0"/>
              <a:t>  </a:t>
            </a:r>
            <a:r>
              <a:rPr lang="fi-FI" sz="1200" b="1" dirty="0"/>
              <a:t>-kyvykkyys	8	</a:t>
            </a:r>
            <a:endParaRPr lang="fi-FI" sz="1200" b="1" dirty="0" smtClean="0"/>
          </a:p>
          <a:p>
            <a:pPr marL="2057400" lvl="6" indent="0">
              <a:buNone/>
              <a:defRPr/>
            </a:pPr>
            <a:r>
              <a:rPr lang="fi-FI" sz="1200" b="1" dirty="0" smtClean="0"/>
              <a:t>	KA </a:t>
            </a:r>
            <a:r>
              <a:rPr lang="fi-FI" sz="1200" b="1" dirty="0"/>
              <a:t>7,8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endParaRPr lang="fi-FI" dirty="0" smtClean="0">
              <a:ea typeface="+mn-ea"/>
            </a:endParaRPr>
          </a:p>
        </p:txBody>
      </p:sp>
      <p:sp>
        <p:nvSpPr>
          <p:cNvPr id="2" name="Nuoli oikealle 1"/>
          <p:cNvSpPr/>
          <p:nvPr/>
        </p:nvSpPr>
        <p:spPr>
          <a:xfrm>
            <a:off x="2818325" y="5892289"/>
            <a:ext cx="300037" cy="1714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93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603333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b="1" dirty="0" smtClean="0"/>
              <a:t>Tuntitoiminnan arvioinnin kriteerit</a:t>
            </a:r>
            <a:endParaRPr lang="fi-FI" sz="2800" b="1" dirty="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950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 smtClean="0"/>
              <a:t>Mukanaolo opetustilanteessa</a:t>
            </a:r>
            <a:endParaRPr lang="fi-FI" sz="1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10 	aktiivista, osallistuvaa ja aloitteellista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9  	aktiivista ja osallistuvaa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8   	useimmiten aktiivista ja osallistuvaa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7   	taipumusta passiivisuuteen ja vetäytymiseen, osallistuminen on muodollisesti halutonta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6  	passiivista ja vetäytyvää, vaikeuttaa omalla toiminnallaan toisten harjoittelua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1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 smtClean="0"/>
              <a:t>Asennoituminen opiskeluun</a:t>
            </a:r>
            <a:endParaRPr lang="fi-FI" sz="1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10 	erittäin myönteinen: opiskelija järjestelee, valmistelee, hoitaa erittäin hyvin lupaamansa asiat ja kantaa vastuuta 	omasta tekemisestään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9 	myönteinen: opiskelija yleensä selvittää asiansa hyvissä ajoin, valmistelee ajoittain ja kantaa vastuuta omasta 	tekemistään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8 	melko myönteinen: opiskelija kantaa vastuuta muistutettaessa, noudattaa määräaikoja, tekee järjestelyjä ja valmisteluja 	pyydettäessä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7 	jossain määrin kielteinen: opiskelija unohtelee yhteisiä sopimuksia ja määräaikojen noudattamisessa on toivomisen 	varaa, ei ota vastatakseen mistään vapaaehtoisesti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6	kielteinen: opiskelija ei noudata yhteisiä sopimuksia ja määräaikoja, odottaa valmista, ei järjestele, ei kanna vastuuta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 smtClean="0"/>
              <a:t> </a:t>
            </a:r>
            <a:r>
              <a:rPr lang="fi-FI" sz="1000" b="1" dirty="0" smtClean="0"/>
              <a:t> 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 smtClean="0"/>
              <a:t>Yhteistyöhalukkuus </a:t>
            </a:r>
            <a:r>
              <a:rPr lang="fi-FI" sz="1000" b="1" dirty="0"/>
              <a:t>ja </a:t>
            </a:r>
            <a:r>
              <a:rPr lang="fi-FI" sz="1000" b="1" dirty="0" smtClean="0"/>
              <a:t>–kyvykkyys</a:t>
            </a:r>
            <a:endParaRPr lang="fi-FI" sz="1000" dirty="0" smtClean="0"/>
          </a:p>
          <a:p>
            <a:pPr marL="78295" lvl="1" indent="0">
              <a:buNone/>
            </a:pPr>
            <a:r>
              <a:rPr lang="fi-FI" sz="1000" dirty="0" smtClean="0"/>
              <a:t>10	työskentelee mieluiten ryhmässä, suhtautuu myönteisesti muihin, omaa hyvät yhteistyötaidot, kannustaa ja 		auttaa muita, kantaa vastuuta myös toisten työskentelystä, edistää harjoitteiden sujumista heikompien osalta</a:t>
            </a:r>
          </a:p>
          <a:p>
            <a:pPr marL="306895" lvl="1" indent="-228600">
              <a:buAutoNum type="arabicPlain" startAt="9"/>
            </a:pPr>
            <a:r>
              <a:rPr lang="fi-FI" sz="1000" dirty="0" smtClean="0"/>
              <a:t>  	pystyy </a:t>
            </a:r>
            <a:r>
              <a:rPr lang="fi-FI" sz="1000" dirty="0"/>
              <a:t>useimmiten työskentelemään yhdessä, suhtautuu yleensä myönteisesti muihin, kantaa ajoittain </a:t>
            </a:r>
            <a:r>
              <a:rPr lang="fi-FI" sz="1000" dirty="0" smtClean="0"/>
              <a:t>vastuuta </a:t>
            </a:r>
            <a:r>
              <a:rPr lang="fi-FI" sz="1000" dirty="0"/>
              <a:t>myös </a:t>
            </a:r>
            <a:r>
              <a:rPr lang="fi-FI" sz="1000" dirty="0" smtClean="0"/>
              <a:t>	toisten </a:t>
            </a:r>
            <a:r>
              <a:rPr lang="fi-FI" sz="1000" dirty="0"/>
              <a:t>työskentelystä </a:t>
            </a:r>
            <a:r>
              <a:rPr lang="fi-FI" sz="1000" dirty="0" smtClean="0"/>
              <a:t>ja </a:t>
            </a:r>
            <a:r>
              <a:rPr lang="fi-FI" sz="1000" dirty="0"/>
              <a:t>edistää harjoitteiden </a:t>
            </a:r>
            <a:r>
              <a:rPr lang="fi-FI" sz="1000" dirty="0" smtClean="0"/>
              <a:t>sujumista</a:t>
            </a:r>
          </a:p>
          <a:p>
            <a:pPr marL="78295" lvl="1" indent="0">
              <a:buNone/>
            </a:pPr>
            <a:r>
              <a:rPr lang="fi-FI" sz="1000" dirty="0" smtClean="0"/>
              <a:t>8 </a:t>
            </a:r>
            <a:r>
              <a:rPr lang="fi-FI" sz="1000" dirty="0"/>
              <a:t>	</a:t>
            </a:r>
            <a:r>
              <a:rPr lang="fi-FI" sz="1000" dirty="0" smtClean="0"/>
              <a:t>valmis </a:t>
            </a:r>
            <a:r>
              <a:rPr lang="fi-FI" sz="1000" dirty="0"/>
              <a:t>työskentelemään ryhmässä näin vaadittaessa ja suhtautuu neutraalisti muihin</a:t>
            </a:r>
          </a:p>
          <a:p>
            <a:pPr marL="78295" lvl="1" indent="0">
              <a:buNone/>
            </a:pPr>
            <a:r>
              <a:rPr lang="fi-FI" sz="1000" dirty="0"/>
              <a:t>7 	</a:t>
            </a:r>
            <a:r>
              <a:rPr lang="fi-FI" sz="1000" dirty="0" smtClean="0"/>
              <a:t>työskentelee </a:t>
            </a:r>
            <a:r>
              <a:rPr lang="fi-FI" sz="1000" dirty="0"/>
              <a:t>mieluummin yksin tai valitsemiensa opiskelijoiden kanssa kuin ryhmässä, yhteistyökyvyssä </a:t>
            </a:r>
            <a:r>
              <a:rPr lang="fi-FI" sz="1000" dirty="0" smtClean="0"/>
              <a:t>toivomisen </a:t>
            </a:r>
            <a:r>
              <a:rPr lang="fi-FI" sz="1000" dirty="0"/>
              <a:t>varaa</a:t>
            </a:r>
          </a:p>
          <a:p>
            <a:pPr marL="78295" lvl="1" indent="0">
              <a:buNone/>
            </a:pPr>
            <a:r>
              <a:rPr lang="fi-FI" sz="1000" dirty="0"/>
              <a:t>6	</a:t>
            </a:r>
            <a:r>
              <a:rPr lang="fi-FI" sz="1000" dirty="0" smtClean="0"/>
              <a:t>työskentelee </a:t>
            </a:r>
            <a:r>
              <a:rPr lang="fi-FI" sz="1000" dirty="0"/>
              <a:t>mieluiten yksin tai kieltäytyy yhteistyöstä, ei pysty yhteistyöhön, suhtautuu kielteisesti yhteiseen </a:t>
            </a:r>
            <a:r>
              <a:rPr lang="fi-FI" sz="1000" dirty="0" smtClean="0"/>
              <a:t>	toimintaan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  <a:r>
              <a:rPr lang="fi-FI" sz="1000" b="1" dirty="0"/>
              <a:t>Poissaolojen vaikutus </a:t>
            </a:r>
            <a:r>
              <a:rPr lang="fi-FI" sz="1000" b="1" dirty="0" smtClean="0"/>
              <a:t>arviointiin</a:t>
            </a:r>
            <a:endParaRPr lang="fi-FI" sz="1000" dirty="0"/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Poissaolot heikentävät arvioinnin mahdollisuutta ja vinouttavat lajinäyttöjen </a:t>
            </a:r>
            <a:r>
              <a:rPr lang="fi-FI" sz="1000" dirty="0" smtClean="0"/>
              <a:t>keskiarvoa. Tämän vuoksi lukuisilla selvitetyilläkin poissaoloilla on laskeva vaikutus. </a:t>
            </a:r>
            <a:endParaRPr lang="fi-FI" sz="1000" dirty="0"/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u="sng" dirty="0"/>
              <a:t>Yksi selvittämätön poissaolo laskee 1/3 verran kokonaisnumeroa alaspäin </a:t>
            </a:r>
            <a:r>
              <a:rPr lang="fi-FI" sz="1000" dirty="0"/>
              <a:t>(esim. kaksi selvittämätöntä poissaoloa saattaa laskea numeron edeltävään arvosanaan 8 -&gt;  </a:t>
            </a:r>
            <a:r>
              <a:rPr lang="fi-FI" sz="1000" dirty="0" smtClean="0"/>
              <a:t>8 - 0,66 = 7,33 </a:t>
            </a:r>
            <a:r>
              <a:rPr lang="fi-FI" sz="1000" dirty="0"/>
              <a:t>-&gt; </a:t>
            </a:r>
            <a:r>
              <a:rPr lang="fi-FI" sz="1000" dirty="0" smtClean="0"/>
              <a:t>arvosana 7</a:t>
            </a:r>
            <a:r>
              <a:rPr lang="fi-FI" sz="1000" dirty="0"/>
              <a:t>)</a:t>
            </a:r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Mikäli opiskelija on toistuvasti pois </a:t>
            </a:r>
            <a:r>
              <a:rPr lang="fi-FI" sz="1000" dirty="0" err="1"/>
              <a:t>tietyiltä</a:t>
            </a:r>
            <a:r>
              <a:rPr lang="fi-FI" sz="1000" dirty="0"/>
              <a:t> esim. yksilölajien tunneilta, </a:t>
            </a:r>
            <a:r>
              <a:rPr lang="fi-FI" sz="1000" dirty="0" err="1"/>
              <a:t>poissaoltujen</a:t>
            </a:r>
            <a:r>
              <a:rPr lang="fi-FI" sz="1000" dirty="0"/>
              <a:t> </a:t>
            </a:r>
            <a:r>
              <a:rPr lang="fi-FI" sz="1000" dirty="0" smtClean="0"/>
              <a:t>tuntien lajinumeroksi </a:t>
            </a:r>
            <a:r>
              <a:rPr lang="fi-FI" sz="1000" dirty="0"/>
              <a:t>tulee 4, mikä laskee lajinäyttöjen keskiarvoa.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1000" dirty="0"/>
          </a:p>
          <a:p>
            <a:pPr marL="0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1000" dirty="0" smtClean="0"/>
          </a:p>
        </p:txBody>
      </p:sp>
    </p:spTree>
    <p:extLst>
      <p:ext uri="{BB962C8B-B14F-4D97-AF65-F5344CB8AC3E}">
        <p14:creationId xmlns:p14="http://schemas.microsoft.com/office/powerpoint/2010/main" val="101647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/>
              <a:t>Fyysinen toimintakyky ja liikuntapäiväkirja</a:t>
            </a:r>
            <a:endParaRPr lang="fi-FI" dirty="0" smtClean="0">
              <a:ea typeface="+mj-ea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632155"/>
            <a:ext cx="8229600" cy="4340020"/>
          </a:xfrm>
        </p:spPr>
        <p:txBody>
          <a:bodyPr/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600" b="1" dirty="0" smtClean="0">
                <a:effectLst/>
              </a:rPr>
              <a:t>Opettaja havainnoi opiskelijan fyysistä toimintakykyä ja jaksamista liikuntatuntien aikana 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600" b="1" dirty="0" smtClean="0">
                <a:effectLst/>
              </a:rPr>
              <a:t>Fyysisen toimintakyvyn mittaaminen auttaa opiskelijaa arvioimaan ja sen pohjalta harjoittamaan fyysisiä ominaisuuksiaan. Saadun tiedon perusteella opiskelija asettaa itselleen tavoitteet opintojakson ajaksi. Tavoitteeseen pääsyä on mahdollista mitata lopputesteillä koeviikon korvauskerroilla.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600" b="1" dirty="0" smtClean="0">
                <a:effectLst/>
              </a:rPr>
              <a:t>Fyysisten kuntotekijöiden tasoa ei käytetä arvioinnin pohjana. Fyysistä toimintakykyä mitataan useilla testeillä (</a:t>
            </a:r>
            <a:r>
              <a:rPr lang="fi-FI" sz="1600" b="1" dirty="0" err="1" smtClean="0">
                <a:effectLst/>
              </a:rPr>
              <a:t>cooper</a:t>
            </a:r>
            <a:r>
              <a:rPr lang="fi-FI" sz="1600" b="1" dirty="0" smtClean="0">
                <a:effectLst/>
              </a:rPr>
              <a:t>, vatsalihastesti, tasapaino, eteentaivutus ja ponnistustesti)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600" b="1" dirty="0" err="1" smtClean="0">
                <a:effectLst/>
              </a:rPr>
              <a:t>Sportyplanner</a:t>
            </a:r>
            <a:r>
              <a:rPr lang="fi-FI" sz="1600" b="1" dirty="0" smtClean="0">
                <a:effectLst/>
              </a:rPr>
              <a:t>-sivustolla liikuntasuunnitelman liikuntapäiväkirjan täyttäminen (liittymisohjeet kurssin puolivälissä </a:t>
            </a:r>
            <a:r>
              <a:rPr lang="fi-FI" sz="1600" b="1" dirty="0" err="1" smtClean="0">
                <a:effectLst/>
              </a:rPr>
              <a:t>wilman</a:t>
            </a:r>
            <a:r>
              <a:rPr lang="fi-FI" sz="1600" b="1" dirty="0" smtClean="0">
                <a:effectLst/>
              </a:rPr>
              <a:t> kautta)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600" b="1" dirty="0" smtClean="0">
                <a:effectLst/>
              </a:rPr>
              <a:t>Liikuntapäiväkirjan analysointi annettujen ohjeiden mukaan (ohjeet </a:t>
            </a:r>
            <a:r>
              <a:rPr lang="fi-FI" sz="1600" b="1" dirty="0" err="1" smtClean="0">
                <a:effectLst/>
              </a:rPr>
              <a:t>pedanetissä</a:t>
            </a:r>
            <a:r>
              <a:rPr lang="fi-FI" sz="1600" b="1" dirty="0" smtClean="0">
                <a:effectLst/>
              </a:rPr>
              <a:t>)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600" dirty="0"/>
              <a:t>Päiväkirjan </a:t>
            </a:r>
            <a:r>
              <a:rPr lang="fi-FI" sz="1600" dirty="0" smtClean="0"/>
              <a:t>palautus </a:t>
            </a:r>
            <a:r>
              <a:rPr lang="fi-FI" sz="1600" dirty="0" err="1"/>
              <a:t>pedanetin</a:t>
            </a:r>
            <a:r>
              <a:rPr lang="fi-FI" sz="1600" dirty="0"/>
              <a:t> palautuskansioon koepäivänä klo 12.00 mennessä.</a:t>
            </a:r>
          </a:p>
          <a:p>
            <a:pPr marL="0" indent="0" eaLnBrk="1" hangingPunct="1">
              <a:buNone/>
              <a:defRPr/>
            </a:pPr>
            <a:endParaRPr lang="fi-FI" sz="1600" b="1" dirty="0" smtClean="0">
              <a:effectLst/>
            </a:endParaRPr>
          </a:p>
          <a:p>
            <a:pPr marL="0" indent="0" eaLnBrk="1" hangingPunct="1">
              <a:buNone/>
              <a:defRPr/>
            </a:pPr>
            <a:endParaRPr lang="fi-FI" sz="1600" b="1" dirty="0" smtClean="0">
              <a:effectLst/>
            </a:endParaRPr>
          </a:p>
          <a:p>
            <a:pPr marL="0" indent="0" eaLnBrk="1" hangingPunct="1">
              <a:buNone/>
              <a:defRPr/>
            </a:pPr>
            <a:endParaRPr lang="fi-FI" sz="2000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endParaRPr lang="fi-FI" sz="2000" dirty="0" smtClean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074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>
                <a:ea typeface="+mj-ea"/>
              </a:rPr>
              <a:t>Liikunnan opintojakson numero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 smtClean="0">
                <a:effectLst/>
              </a:rPr>
              <a:t>Opintojakson</a:t>
            </a:r>
            <a:r>
              <a:rPr lang="fi-FI" sz="2000" b="1" dirty="0" smtClean="0">
                <a:effectLst/>
                <a:ea typeface="+mn-ea"/>
              </a:rPr>
              <a:t> numero muodostuu </a:t>
            </a:r>
            <a:r>
              <a:rPr lang="fi-FI" sz="2000" b="1" dirty="0" err="1" smtClean="0">
                <a:effectLst/>
                <a:ea typeface="+mn-ea"/>
              </a:rPr>
              <a:t>liikuntakysyisyyden</a:t>
            </a:r>
            <a:r>
              <a:rPr lang="fi-FI" sz="2000" b="1" dirty="0" smtClean="0">
                <a:effectLst/>
                <a:ea typeface="+mn-ea"/>
              </a:rPr>
              <a:t> ja tuntitoiminnan numeeristen arviointien keskiarvosta sekä liikuntapäiväkirjan analysoinnin vaikutuksesta kyseiseen keskiarvoon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 smtClean="0">
                <a:effectLst/>
                <a:ea typeface="+mn-ea"/>
              </a:rPr>
              <a:t>Keskiarvo pyöristetään lähimpään kokonaislukuun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 smtClean="0">
                <a:effectLst/>
                <a:ea typeface="+mn-ea"/>
              </a:rPr>
              <a:t>Esimerkki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fi-FI" sz="2000" dirty="0" smtClean="0">
              <a:ea typeface="+mn-ea"/>
            </a:endParaRPr>
          </a:p>
        </p:txBody>
      </p:sp>
      <p:graphicFrame>
        <p:nvGraphicFramePr>
          <p:cNvPr id="33" name="Taulukko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787083"/>
              </p:ext>
            </p:extLst>
          </p:nvPr>
        </p:nvGraphicFramePr>
        <p:xfrm>
          <a:off x="571500" y="4096068"/>
          <a:ext cx="8001000" cy="1368704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liikuntakykyisyys</a:t>
                      </a: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tuntitoiminta</a:t>
                      </a: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keskiarvo</a:t>
                      </a: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Liik.päiväkirja</a:t>
                      </a:r>
                      <a:r>
                        <a:rPr kumimoji="0" lang="fi-FI" altLang="fi-F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+/-1 nro</a:t>
                      </a: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1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7,5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7,75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7,63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-&gt; 7-8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2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10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9,5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-&gt; 9-10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3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6,75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7.88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-&gt;  7-9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3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theme/theme1.xml><?xml version="1.0" encoding="utf-8"?>
<a:theme xmlns:a="http://schemas.openxmlformats.org/drawingml/2006/main" name="Teema1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ilpailu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lpailu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ema1" id="{FEF84D96-E9B0-4D3C-9820-DB445FC8C4C7}" vid="{5806BB5E-CA5A-46B5-9E48-5B2F29E3C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Teema1</Template>
  <TotalTime>190</TotalTime>
  <Words>1139</Words>
  <Application>Microsoft Office PowerPoint</Application>
  <PresentationFormat>Näytössä katseltava diaesitys (4:3)</PresentationFormat>
  <Paragraphs>188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Verdana</vt:lpstr>
      <vt:lpstr>Wingdings</vt:lpstr>
      <vt:lpstr>Teema1</vt:lpstr>
      <vt:lpstr>LI2 Aktiivinen elämä  </vt:lpstr>
      <vt:lpstr>LI2  - Aktiivinen elämä –opintojakson numeerinen arviointi koostuu kolmesta osa-alueesta </vt:lpstr>
      <vt:lpstr>Motoriset perustaidot, joiden pohjalta lajitaidot rakentuvat:</vt:lpstr>
      <vt:lpstr>Liikuntakykyisyys</vt:lpstr>
      <vt:lpstr>PowerPoint-esitys</vt:lpstr>
      <vt:lpstr>Tuntitoiminta: liikunta-aktiivisuus,   -asenne ja yhteistyötaidot</vt:lpstr>
      <vt:lpstr>PowerPoint-esitys</vt:lpstr>
      <vt:lpstr>Fyysinen toimintakyky ja liikuntapäiväkirja</vt:lpstr>
      <vt:lpstr>Liikunnan opintojakson numero</vt:lpstr>
      <vt:lpstr>Liikuntatuntien poissaoloista</vt:lpstr>
      <vt:lpstr>Tavoitteeni opintojaksolle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LI2 Aktiivinen elämäntapa  Kurssin arviointi</dc:title>
  <dc:creator>Jani-Petteri Renko</dc:creator>
  <cp:lastModifiedBy>Katja Harjunen</cp:lastModifiedBy>
  <cp:revision>37</cp:revision>
  <dcterms:created xsi:type="dcterms:W3CDTF">2015-11-14T17:03:38Z</dcterms:created>
  <dcterms:modified xsi:type="dcterms:W3CDTF">2023-08-11T08:07:19Z</dcterms:modified>
</cp:coreProperties>
</file>