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7" r:id="rId2"/>
    <p:sldId id="258" r:id="rId3"/>
    <p:sldId id="279" r:id="rId4"/>
    <p:sldId id="259" r:id="rId5"/>
    <p:sldId id="267" r:id="rId6"/>
    <p:sldId id="272" r:id="rId7"/>
    <p:sldId id="280" r:id="rId8"/>
    <p:sldId id="261" r:id="rId9"/>
    <p:sldId id="265" r:id="rId10"/>
    <p:sldId id="266" r:id="rId11"/>
    <p:sldId id="269" r:id="rId12"/>
    <p:sldId id="281" r:id="rId13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83" d="100"/>
          <a:sy n="83" d="100"/>
        </p:scale>
        <p:origin x="8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F68E2-58F2-4D09-BE8B-E3BD0653305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9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D6473-DF6D-4702-B328-E0DD40540A4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68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158752"/>
            <a:ext cx="2057400" cy="597217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58752"/>
            <a:ext cx="6019800" cy="59721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F7E3A-B166-407D-9866-32884E7D5B37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984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7228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3066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FC5F6-F338-4AE4-BB23-26385BCFC42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4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B0C4-6273-4C6E-B9BD-2EDC30F1CD52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7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AB4D41-86C1-4908-B66A-0B50CEB3BF2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39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26E2C-56C1-4E0D-A793-0088A7FDD37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122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39B41-D8B5-4052-B551-9B5525EAA8B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59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4136C-8742-45B2-AF27-D93DF72833A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12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BBEA6-7C60-4B02-AE87-00D78D8422AF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84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AD897-D46E-4AD2-BD9B-49DD3E64087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27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8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8673" y="1830515"/>
            <a:ext cx="7543800" cy="35661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altLang="fi-FI" dirty="0">
                <a:ea typeface="+mj-ea"/>
              </a:rPr>
              <a:t>LI2</a:t>
            </a:r>
            <a:br>
              <a:rPr lang="fi-FI" altLang="fi-FI" dirty="0">
                <a:ea typeface="+mj-ea"/>
              </a:rPr>
            </a:br>
            <a:r>
              <a:rPr lang="fi-FI" altLang="fi-FI" dirty="0"/>
              <a:t>Aktiivinen elämä</a:t>
            </a:r>
            <a:br>
              <a:rPr lang="fi-FI" altLang="fi-FI" dirty="0"/>
            </a:br>
            <a:br>
              <a:rPr lang="fi-FI" altLang="fi-FI" dirty="0"/>
            </a:br>
            <a:endParaRPr lang="fi-FI" altLang="fi-FI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11742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599"/>
            <a:ext cx="8229600" cy="848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Liikuntatuntien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19433"/>
            <a:ext cx="8229600" cy="605667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Liikuntatuntien arviointi pohjautuu jatkuvaan näyttöön liikuntatunneilla.</a:t>
            </a:r>
            <a:r>
              <a:rPr lang="fi-FI" altLang="fi-FI" sz="1700" dirty="0">
                <a:effectLst/>
              </a:rPr>
              <a:t> Mikäli opiskelija on useasti poissa liikuntatunneilta, ei opettaja voi arvioida opiskelijan osaamista poissaolotuntien aikana läpikäydyissä asioissa. Liikuntatuntien arviointi edellyttää aktiivista osallistumista liikuntatunneille. Liikuntamuodot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Kaikki poissaolot tulee selvittää </a:t>
            </a:r>
            <a:r>
              <a:rPr lang="fi-FI" altLang="fi-FI" sz="1700" dirty="0">
                <a:effectLst/>
              </a:rPr>
              <a:t>toimittamalla opettajalle kirjallinen lääkärin / terveydenhoitajan / vanhempien laittama poissaoloselvitys </a:t>
            </a:r>
            <a:r>
              <a:rPr lang="fi-FI" altLang="fi-FI" sz="1700" dirty="0" err="1">
                <a:effectLst/>
              </a:rPr>
              <a:t>wilmaan</a:t>
            </a:r>
            <a:r>
              <a:rPr lang="fi-FI" altLang="fi-FI" sz="1700" dirty="0">
                <a:effectLst/>
              </a:rPr>
              <a:t> tai </a:t>
            </a:r>
            <a:r>
              <a:rPr lang="fi-FI" altLang="fi-FI" sz="1700" dirty="0" err="1">
                <a:effectLst/>
              </a:rPr>
              <a:t>wilma</a:t>
            </a:r>
            <a:r>
              <a:rPr lang="fi-FI" altLang="fi-FI" sz="1700" dirty="0">
                <a:effectLst/>
              </a:rPr>
              <a:t>-viesti vanhemmalta. Kirjallinen poissaolotodistus tulee esittää </a:t>
            </a:r>
            <a:r>
              <a:rPr lang="fi-FI" altLang="fi-FI" sz="1700" b="1" dirty="0">
                <a:effectLst/>
              </a:rPr>
              <a:t>heti seuraavalla tunnilla</a:t>
            </a:r>
            <a:r>
              <a:rPr lang="fi-FI" altLang="fi-FI" sz="1700" dirty="0">
                <a:effectLst/>
              </a:rPr>
              <a:t> poissaolon jälkeen. Älä jätä selvityksiä roikkumaan. Opintojakson päätyttyä selvityksiä ei enää huomioida. </a:t>
            </a:r>
            <a:r>
              <a:rPr lang="fi-FI" altLang="fi-FI" sz="1700" b="1" dirty="0">
                <a:effectLst/>
              </a:rPr>
              <a:t>Selvittämättömät poissaolot vaikuttavat numeroon</a:t>
            </a:r>
            <a:r>
              <a:rPr lang="fi-FI" altLang="fi-FI" sz="1700" dirty="0">
                <a:effectLst/>
              </a:rPr>
              <a:t> (1 selvittämätön  -&gt; -1/3 kokonaisnumerosta alaspäin; 2 selvittämätöntä -&gt; 2/3 kokonaisnumerosta alaspäin</a:t>
            </a:r>
            <a:r>
              <a:rPr lang="is-IS" altLang="fi-FI" sz="1700" dirty="0">
                <a:effectLst/>
              </a:rPr>
              <a:t>…</a:t>
            </a:r>
            <a:r>
              <a:rPr lang="fi-FI" altLang="fi-FI" sz="1700" dirty="0">
                <a:effectLst/>
              </a:rPr>
              <a:t>) ja johtavat opintojaksolta poistamiseen.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poissaoloja kertyy enemmän kuin </a:t>
            </a:r>
            <a:r>
              <a:rPr lang="fi-FI" altLang="fi-FI" sz="1700" b="1" dirty="0">
                <a:effectLst/>
              </a:rPr>
              <a:t>kolme 75 minuutin oppituntia</a:t>
            </a:r>
            <a:r>
              <a:rPr lang="fi-FI" altLang="fi-FI" sz="1700" dirty="0">
                <a:effectLst/>
              </a:rPr>
              <a:t>, opiskelija on velvollinen korvaamaan neljännen poissaolonsa jne. </a:t>
            </a:r>
            <a:r>
              <a:rPr lang="fi-FI" altLang="fi-FI" sz="1700" b="1" u="sng" dirty="0">
                <a:effectLst/>
              </a:rPr>
              <a:t>Neljäs selvittämätön poissaolo johtaa automaattisesti opintojakson päättymiseen</a:t>
            </a:r>
            <a:r>
              <a:rPr lang="fi-FI" altLang="fi-FI" sz="1700" u="sng" dirty="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Poissaolon korvaaminen</a:t>
            </a:r>
            <a:r>
              <a:rPr lang="fi-FI" altLang="fi-FI" sz="17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opiskelija on poissa </a:t>
            </a:r>
            <a:r>
              <a:rPr lang="fi-FI" altLang="fi-FI" sz="1700" b="1" dirty="0">
                <a:effectLst/>
              </a:rPr>
              <a:t>testitunnilta</a:t>
            </a:r>
            <a:r>
              <a:rPr lang="fi-FI" altLang="fi-FI" sz="1700" dirty="0">
                <a:effectLst/>
              </a:rPr>
              <a:t>, on hänen korvattava testitunti koeviikolla järjestettävässä uusintatestissä opintojakson arvioinnin saamiseksi.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Kaikki opintojaksoon kuuluvat suoritukset on hoidettava kuntoon ennen periodin päättymistä. Periodin päätyttyä puuttuvat suoritukset näkyvät kurssiarvioinnissa arvosanaa alentavasti tai johtavat opintojakson arvostelematta jättämiseen. </a:t>
            </a:r>
            <a:r>
              <a:rPr lang="fi-FI" altLang="fi-FI" sz="1700" b="1" dirty="0">
                <a:effectLst/>
              </a:rPr>
              <a:t>Periodin päätyttyä suoritukset nollautuvat</a:t>
            </a:r>
            <a:r>
              <a:rPr lang="fi-FI" altLang="fi-FI" sz="1700" dirty="0">
                <a:effectLst/>
              </a:rPr>
              <a:t> ja opiskelija joutuu käymään koko opintojakson uudestaan arvosanan saamiseksi, mikäli opintojakson jatkamiselle (arvosana </a:t>
            </a:r>
            <a:r>
              <a:rPr lang="fi-FI" altLang="fi-FI" sz="1700" b="1" dirty="0">
                <a:effectLst/>
              </a:rPr>
              <a:t>T </a:t>
            </a:r>
            <a:r>
              <a:rPr lang="fi-FI" altLang="fi-FI" sz="1700" dirty="0">
                <a:effectLst/>
              </a:rPr>
              <a:t>) ei ole perusteita.</a:t>
            </a:r>
            <a:endParaRPr lang="fi-FI" altLang="fi-FI" sz="17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00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Tavoitteeni opintojaksolle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Aseta itsellesi tälle opintojaksolle kolme konkreettista tavoitetta arviointiperusteisiin liittyen</a:t>
            </a:r>
          </a:p>
          <a:p>
            <a:r>
              <a:rPr lang="fi-FI" dirty="0"/>
              <a:t>Valitse testien perusteella vähintään yksi fyysinen ominaisuus, jota pyrit opintojakson aikana kehittämään (tee tämän tavoitteen valinta alkutestien jälkeen).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691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1213" y="306606"/>
            <a:ext cx="7543800" cy="1450757"/>
          </a:xfrm>
          <a:noFill/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altLang="fi-FI" sz="4000" dirty="0"/>
              <a:t>LI2  - Aktiivinen elämä –opintojakson </a:t>
            </a:r>
            <a:r>
              <a:rPr lang="fi-FI" altLang="fi-FI" sz="4000" dirty="0">
                <a:ea typeface="+mj-ea"/>
              </a:rPr>
              <a:t>numeerinen arviointi koostuu kolmesta osa-alueesta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743200"/>
            <a:ext cx="8229600" cy="2943225"/>
          </a:xfrm>
        </p:spPr>
        <p:txBody>
          <a:bodyPr>
            <a:noAutofit/>
          </a:bodyPr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/>
              <a:t>Liikuntakykyisyys opintojaksolla läpikäydyissä liikuntamuodoissa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/>
              <a:t>Tuntitoiminta: liikunta-aktiivisuus, asennoituminen tuntityöskentelyyn ja yhteistyötaidot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/>
              <a:t>Liikuntapäiväkirjan </a:t>
            </a:r>
            <a:r>
              <a:rPr lang="fi-FI" sz="3200"/>
              <a:t>analysointi +/-1 </a:t>
            </a:r>
            <a:r>
              <a:rPr lang="fi-FI" sz="3200" dirty="0"/>
              <a:t>numero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fi-FI" sz="3200" dirty="0"/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fi-FI" sz="3200" dirty="0"/>
          </a:p>
          <a:p>
            <a:pPr marL="990600" lvl="1" indent="-533400" eaLnBrk="1" hangingPunct="1">
              <a:buFont typeface="Wingdings" pitchFamily="2" charset="2"/>
              <a:buNone/>
              <a:defRPr/>
            </a:pPr>
            <a:r>
              <a:rPr lang="fi-FI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5118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1B97C6-816F-4EDE-B0C0-43314A4A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1" y="1314451"/>
            <a:ext cx="7773339" cy="666440"/>
          </a:xfrm>
        </p:spPr>
        <p:txBody>
          <a:bodyPr>
            <a:normAutofit fontScale="90000"/>
          </a:bodyPr>
          <a:lstStyle/>
          <a:p>
            <a:r>
              <a:rPr lang="fi-FI" dirty="0"/>
              <a:t>Motoriset perustaidot, joiden pohjalta lajitaidot rakentuvat: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FEB7198-7682-402B-8388-CABACA74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1" y="1975772"/>
            <a:ext cx="2474232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Tasapainotaidot 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03D11B-2D37-453E-A653-DF0F265EF5E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331" y="2527386"/>
            <a:ext cx="2474232" cy="2673264"/>
          </a:xfrm>
        </p:spPr>
        <p:txBody>
          <a:bodyPr>
            <a:normAutofit/>
          </a:bodyPr>
          <a:lstStyle/>
          <a:p>
            <a:r>
              <a:rPr lang="fi-FI" b="1" dirty="0">
                <a:effectLst/>
                <a:ea typeface="+mn-lt"/>
                <a:cs typeface="+mn-lt"/>
              </a:rPr>
              <a:t>Staattinen ja dynaaminen tasapaino: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Pystyasennot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 pää alaspäin asennot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pyöriminen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heiluminen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pysähtyminen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väistäminen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koukistaminen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ojentaminen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kieriminen </a:t>
            </a:r>
            <a:endParaRPr lang="fi-FI" b="1" dirty="0">
              <a:effectLst/>
            </a:endParaRPr>
          </a:p>
          <a:p>
            <a:pPr marL="214313" indent="-214313">
              <a:buChar char="•"/>
            </a:pPr>
            <a:endParaRPr lang="fi-FI" b="1" dirty="0">
              <a:effectLst/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56483B8-EB89-4A2E-9BF4-A116BAEB7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30762" y="1984302"/>
            <a:ext cx="2468641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Perustaidot ja liikeyhdistelmät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1199E25-456F-4B52-BDB4-F0F739C38F6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331012" y="2527386"/>
            <a:ext cx="2477513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käveleminen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juokseminen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loikkiminen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rytmissä hyppiminen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hyppeleminen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kiipeileminen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laukkaaminen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liukuminen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kinkkaaminen</a:t>
            </a:r>
            <a:r>
              <a:rPr lang="fi-FI" dirty="0">
                <a:ea typeface="+mn-lt"/>
                <a:cs typeface="+mn-lt"/>
              </a:rPr>
              <a:t> 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DA8013A-76E7-4807-B6CD-E38C5FAD29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79974" y="1975772"/>
            <a:ext cx="2478696" cy="602794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Välineen käsittelytaidot</a:t>
            </a: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FFC28717-B6B9-42BA-B2FD-1289AF4EFC4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5979974" y="2527386"/>
            <a:ext cx="2478696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Itsestä poispäin tapahtuvat ja vastaanottavat liikkeet: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vierittäminen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heittäminen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potkiminen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työntäminen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lyöminen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pomputtaminen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kiinniottaminen</a:t>
            </a:r>
            <a:endParaRPr lang="fi-FI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55508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>
                <a:ea typeface="+mj-ea"/>
              </a:rPr>
              <a:t>Liikuntakykyisyys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Taitojen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osoittamia taitoja liikuntakurssin aikana läpikäydyissä liikuntamuodoissa.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Taitotason arviointina toimii lajitaitojen keskiarvo.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68" name="Taulukko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608371"/>
              </p:ext>
            </p:extLst>
          </p:nvPr>
        </p:nvGraphicFramePr>
        <p:xfrm>
          <a:off x="594359" y="4414838"/>
          <a:ext cx="8001000" cy="1857375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salibandy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pesäpallo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jalkapallo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uinti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jääpelit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yleisurheilu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suunnistus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keskiarvo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1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8.5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7,82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7,68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3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6,64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50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8313" y="549274"/>
            <a:ext cx="8229600" cy="5780089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 Arvosanan, erinomainen (10),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taitotaso on erinomainen ja osoittaa </a:t>
            </a:r>
            <a:r>
              <a:rPr lang="fi-FI" sz="2200" dirty="0">
                <a:effectLst/>
              </a:rPr>
              <a:t>  </a:t>
            </a:r>
            <a:r>
              <a:rPr lang="fi-FI" sz="2200" dirty="0">
                <a:effectLst/>
                <a:ea typeface="+mn-ea"/>
              </a:rPr>
              <a:t>huippuosaamista.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/>
              <a:t> </a:t>
            </a:r>
            <a:r>
              <a:rPr lang="fi-FI" sz="2200" dirty="0">
                <a:effectLst/>
              </a:rPr>
              <a:t>S</a:t>
            </a:r>
            <a:r>
              <a:rPr lang="fi-FI" sz="2200" dirty="0">
                <a:effectLst/>
                <a:ea typeface="+mn-ea"/>
              </a:rPr>
              <a:t>uorituksesta on nähtävissä liikkeiden helppous, sujuvuus, taloudellisuus, tehokkuus sekä liikkeiden saumaton liittyminen toisiinsa.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 osaa soveltaa liikesuorituksia tarkoituksenmukaisella tavalla. Opiskelija on aloitteellinen ja pystyy löytämään omaperäisiä ja oikeita ratkaisuja erilaisissa olosuhteissa ja tilanteissa.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Opiskelijalla on runsas ja monipuolinen liikevalikoima ja suorituksessa on vain vähäisiä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i-FI" sz="2200" dirty="0">
                <a:effectLst/>
                <a:ea typeface="+mn-ea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hyvä (8), kriteerit</a:t>
            </a: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200" b="1" dirty="0">
                <a:effectLst/>
                <a:ea typeface="+mn-ea"/>
              </a:rPr>
              <a:t> </a:t>
            </a: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taitotaso on hyvä.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Yksittäiset liikesuoritukset ovat sujuvia, mutta liikkeiden yhdistelyssä ja kyvyssä soveltaa niitä eri tilanteissa on puutteita. Opiskelija hallitsee lajin perustaidot hyvin.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Vaativammissa ja vaikeammissa liikesuorituksissa esiintyy puutteellisuuksia tai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kohtalainen (6),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tekninen taitotaso on kohtalainen,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Suoritustavassa on puutteita tai taitotaso on vielä suppea.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Opiskelijan perustaidoissa on runsaasti puutteita ja virheitä, mutta takaa lajin perustasolla vielä turvallisen suorituksen.</a:t>
            </a:r>
            <a:endParaRPr lang="fi-FI" sz="1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1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23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9938" y="371476"/>
            <a:ext cx="8374062" cy="1371600"/>
          </a:xfrm>
        </p:spPr>
        <p:txBody>
          <a:bodyPr/>
          <a:lstStyle/>
          <a:p>
            <a:pPr marL="838200" indent="-838200" algn="l" eaLnBrk="1" hangingPunct="1">
              <a:defRPr/>
            </a:pPr>
            <a:r>
              <a:rPr lang="fi-FI" sz="4000" dirty="0">
                <a:ea typeface="+mj-ea"/>
              </a:rPr>
              <a:t>Tuntitoiminta: liikunta-aktiivisuus,   -asenne ja yhteistyötaidot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2928938"/>
            <a:ext cx="8229600" cy="3200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Liikunta-aktiivisuuden, -asenteen ja yhteistyötaitojen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liikunta-aktiivisuutta, -asennetta ja yhteistyötaitoja liikuntatuntien aikana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Myöhästelyt, puutteelliset varusteet ja selvittämättömät poissaolot vaikuttavat erittäin negatiivisesti arviointiin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Tuntitoiminnan arviointina toimii tuntitoimintaa kuvaavien numeroiden keskiarvo. 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Esimerkki: 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/>
              <a:t>Aktiivisuus 	7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/>
              <a:t>Asennoituminen tuntityöskentelyyn	8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/>
              <a:t>Yhteistyöhalukkuus ja   -kyvykkyys	8	</a:t>
            </a:r>
          </a:p>
          <a:p>
            <a:pPr marL="2057400" lvl="6" indent="0">
              <a:buNone/>
              <a:defRPr/>
            </a:pPr>
            <a:r>
              <a:rPr lang="fi-FI" sz="1200" b="1" dirty="0"/>
              <a:t>	KA 7,8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dirty="0">
              <a:ea typeface="+mn-ea"/>
            </a:endParaRPr>
          </a:p>
        </p:txBody>
      </p:sp>
      <p:sp>
        <p:nvSpPr>
          <p:cNvPr id="2" name="Nuoli oikealle 1"/>
          <p:cNvSpPr/>
          <p:nvPr/>
        </p:nvSpPr>
        <p:spPr>
          <a:xfrm>
            <a:off x="2818325" y="5892289"/>
            <a:ext cx="300037" cy="17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593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0"/>
            <a:ext cx="8229600" cy="603333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 b="1" dirty="0"/>
              <a:t>Tuntitoiminnan arvioinnin kriteerit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95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Mukanaolo opetustilanteessa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aktiivista, osallistuvaa ja aloitteellista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 	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  	useimmiten 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  	taipumusta passiivisuuteen ja vetäytymiseen, osallistuminen on muodollisesti halutonta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  	passiivista ja vetäytyvää, vaikeuttaa omalla toiminnallaan toisten harjoittelua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Asennoituminen opiskeluun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erittäin myönteinen: opiskelija järjestelee, valmistelee, hoitaa erittäin hyvin lupaamansa asiat ja kantaa vastuuta 	omasta tekemisestään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	myönteinen: opiskelija yleensä selvittää asiansa hyvissä ajoin, valmistelee ajoittain ja kantaa vastuuta omasta 	tekemistään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	melko myönteinen: opiskelija kantaa vastuuta muistutettaessa, noudattaa määräaikoja, tekee järjestelyjä ja valmisteluja 	pyydettäessä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	jossain määrin kielteinen: opiskelija unohtelee yhteisiä sopimuksia ja määräaikojen noudattamisessa on toivomisen 	varaa, ei ota vastatakseen mistään vapaaehtoisesti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	kielteinen: opiskelija ei noudata yhteisiä sopimuksia ja määräaikoja, odottaa valmista, ei järjestele, ei kanna vastuuta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 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Yhteistyöhalukkuus ja –kyvykkyys</a:t>
            </a:r>
            <a:endParaRPr lang="fi-FI" sz="1000" dirty="0"/>
          </a:p>
          <a:p>
            <a:pPr marL="78295" lvl="1" indent="0">
              <a:buNone/>
            </a:pPr>
            <a:r>
              <a:rPr lang="fi-FI" sz="1000" dirty="0"/>
              <a:t>10	työskentelee mieluiten ryhmässä, suhtautuu myönteisesti muihin, omaa hyvät yhteistyötaidot, kannustaa ja 		auttaa muita, kantaa vastuuta myös toisten työskentelystä, edistää harjoitteiden sujumista heikompien osalta</a:t>
            </a:r>
          </a:p>
          <a:p>
            <a:pPr marL="306895" lvl="1" indent="-228600">
              <a:buAutoNum type="arabicPlain" startAt="9"/>
            </a:pPr>
            <a:r>
              <a:rPr lang="fi-FI" sz="1000" dirty="0"/>
              <a:t>  	pystyy useimmiten työskentelemään yhdessä, suhtautuu yleensä myönteisesti muihin, kantaa ajoittain vastuuta myös 	toisten työskentelystä ja edistää harjoitteiden sujumista</a:t>
            </a:r>
          </a:p>
          <a:p>
            <a:pPr marL="78295" lvl="1" indent="0">
              <a:buNone/>
            </a:pPr>
            <a:r>
              <a:rPr lang="fi-FI" sz="1000" dirty="0"/>
              <a:t>8 	valmis työskentelemään ryhmässä näin vaadittaessa ja suhtautuu neutraalisti muihin</a:t>
            </a:r>
          </a:p>
          <a:p>
            <a:pPr marL="78295" lvl="1" indent="0">
              <a:buNone/>
            </a:pPr>
            <a:r>
              <a:rPr lang="fi-FI" sz="1000" dirty="0"/>
              <a:t>7 	työskentelee mieluummin yksin tai valitsemiensa opiskelijoiden kanssa kuin ryhmässä, yhteistyökyvyssä toivomisen varaa</a:t>
            </a:r>
          </a:p>
          <a:p>
            <a:pPr marL="78295" lvl="1" indent="0">
              <a:buNone/>
            </a:pPr>
            <a:r>
              <a:rPr lang="fi-FI" sz="1000" dirty="0"/>
              <a:t>6	työskentelee mieluiten yksin tai kieltäytyy yhteistyöstä, ei pysty yhteistyöhön, suhtautuu kielteisesti yhteiseen 	toimintaan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Poissaolojen vaikutus arviointiin</a:t>
            </a:r>
            <a:endParaRPr lang="fi-FI" sz="1000" dirty="0"/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Poissaolot heikentävät arvioinnin mahdollisuutta ja vinouttavat lajinäyttöjen keskiarvoa. Tämän vuoksi lukuisilla selvitetyilläkin poissaoloilla on laskeva vaikutus. 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u="sng" dirty="0"/>
              <a:t>Yksi selvittämätön poissaolo laskee 1/3 verran kokonaisnumeroa alaspäin </a:t>
            </a:r>
            <a:r>
              <a:rPr lang="fi-FI" sz="1000" dirty="0"/>
              <a:t>(esim. kaksi selvittämätöntä poissaoloa saattaa laskea numeron edeltävään arvosanaan 8 -&gt;  8 - 0,66 = 7,33 -&gt; arvosana 7)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Mikäli opiskelija on toistuvasti pois </a:t>
            </a:r>
            <a:r>
              <a:rPr lang="fi-FI" sz="1000" dirty="0" err="1"/>
              <a:t>tietyiltä</a:t>
            </a:r>
            <a:r>
              <a:rPr lang="fi-FI" sz="1000" dirty="0"/>
              <a:t> esim. yksilölajien tunneilta, </a:t>
            </a:r>
            <a:r>
              <a:rPr lang="fi-FI" sz="1000" dirty="0" err="1"/>
              <a:t>poissaoltujen</a:t>
            </a:r>
            <a:r>
              <a:rPr lang="fi-FI" sz="1000" dirty="0"/>
              <a:t> tuntien lajinumeroksi tulee 4, mikä laskee lajinäyttöjen keskiarvoa.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1000" dirty="0"/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101647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/>
              <a:t>Fyysinen toimintakyky ja liikuntapäiväkirja</a:t>
            </a:r>
            <a:endParaRPr lang="fi-FI" dirty="0">
              <a:ea typeface="+mj-ea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632155"/>
            <a:ext cx="8229600" cy="4340020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600" b="1" dirty="0">
                <a:effectLst/>
              </a:rPr>
              <a:t>Opettaja havainnoi opiskelijan fyysistä toimintakykyä ja jaksamista liikuntatuntien aikana 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600" b="1" dirty="0">
                <a:effectLst/>
              </a:rPr>
              <a:t>Fyysisen toimintakyvyn mittaaminen auttaa opiskelijaa arvioimaan ja sen pohjalta harjoittamaan fyysisiä ominaisuuksiaan. Saadun tiedon perusteella opiskelija asettaa itselleen tavoitteet opintojakson ajaksi. Tavoitteeseen pääsyä on mahdollista mitata lopputesteillä koeviikon korvauskerroilla.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600" b="1" dirty="0">
                <a:effectLst/>
              </a:rPr>
              <a:t>Fyysisten kuntotekijöiden tasoa ei käytetä arvioinnin pohjana. Fyysistä toimintakykyä mitataan useilla testeillä (</a:t>
            </a:r>
            <a:r>
              <a:rPr lang="fi-FI" sz="1600" b="1" dirty="0" err="1">
                <a:effectLst/>
              </a:rPr>
              <a:t>cooper</a:t>
            </a:r>
            <a:r>
              <a:rPr lang="fi-FI" sz="1600" b="1" dirty="0">
                <a:effectLst/>
              </a:rPr>
              <a:t>, vatsalihastesti, tasapaino, eteentaivutus ja ponnistustesti)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600" b="1" dirty="0" err="1">
                <a:effectLst/>
              </a:rPr>
              <a:t>Sportyplanner</a:t>
            </a:r>
            <a:r>
              <a:rPr lang="fi-FI" sz="1600" b="1" dirty="0">
                <a:effectLst/>
              </a:rPr>
              <a:t>-sivustolla liikuntasuunnitelman liikuntapäiväkirjan täyttäminen (liittymisohjeet kurssin puolivälissä </a:t>
            </a:r>
            <a:r>
              <a:rPr lang="fi-FI" sz="1600" b="1" dirty="0" err="1">
                <a:effectLst/>
              </a:rPr>
              <a:t>wilman</a:t>
            </a:r>
            <a:r>
              <a:rPr lang="fi-FI" sz="1600" b="1" dirty="0">
                <a:effectLst/>
              </a:rPr>
              <a:t> kautta)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600" b="1" dirty="0">
                <a:effectLst/>
              </a:rPr>
              <a:t>Liikuntapäiväkirjan analysointi annettujen ohjeiden mukaan (ohjeet </a:t>
            </a:r>
            <a:r>
              <a:rPr lang="fi-FI" sz="1600" b="1" dirty="0" err="1">
                <a:effectLst/>
              </a:rPr>
              <a:t>pedanetissä</a:t>
            </a:r>
            <a:r>
              <a:rPr lang="fi-FI" sz="1600" b="1" dirty="0">
                <a:effectLst/>
              </a:rPr>
              <a:t>)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600" dirty="0"/>
              <a:t>Päiväkirjan palautus </a:t>
            </a:r>
            <a:r>
              <a:rPr lang="fi-FI" sz="1600" dirty="0" err="1"/>
              <a:t>pedanetin</a:t>
            </a:r>
            <a:r>
              <a:rPr lang="fi-FI" sz="1600" dirty="0"/>
              <a:t> palautuskansioon koepäivänä klo 12.00 mennessä.</a:t>
            </a:r>
          </a:p>
          <a:p>
            <a:pPr marL="0" indent="0" eaLnBrk="1" hangingPunct="1">
              <a:buNone/>
              <a:defRPr/>
            </a:pPr>
            <a:endParaRPr lang="fi-FI" sz="1600" b="1" dirty="0">
              <a:effectLst/>
            </a:endParaRPr>
          </a:p>
          <a:p>
            <a:pPr marL="0" indent="0" eaLnBrk="1" hangingPunct="1">
              <a:buNone/>
              <a:defRPr/>
            </a:pPr>
            <a:endParaRPr lang="fi-FI" sz="1600" b="1" dirty="0">
              <a:effectLst/>
            </a:endParaRPr>
          </a:p>
          <a:p>
            <a:pPr marL="0" indent="0" eaLnBrk="1" hangingPunct="1"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1074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>
                <a:ea typeface="+mj-ea"/>
              </a:rPr>
              <a:t>Liikunnan opintojakson numero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Opintojakson</a:t>
            </a:r>
            <a:r>
              <a:rPr lang="fi-FI" sz="2000" b="1" dirty="0">
                <a:effectLst/>
                <a:ea typeface="+mn-ea"/>
              </a:rPr>
              <a:t> numero muodostuu </a:t>
            </a:r>
            <a:r>
              <a:rPr lang="fi-FI" sz="2000" b="1" dirty="0" err="1">
                <a:effectLst/>
                <a:ea typeface="+mn-ea"/>
              </a:rPr>
              <a:t>liikuntakysyisyyden</a:t>
            </a:r>
            <a:r>
              <a:rPr lang="fi-FI" sz="2000" b="1" dirty="0">
                <a:effectLst/>
                <a:ea typeface="+mn-ea"/>
              </a:rPr>
              <a:t> ja tuntitoiminnan numeeristen arviointien keskiarvosta sekä liikuntapäiväkirjan analysoinnin vaikutuksesta kyseiseen keskiarvoon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  <a:ea typeface="+mn-ea"/>
              </a:rPr>
              <a:t>Keskiarvo pyöristetään lähimpään kokonaislukuun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  <a:ea typeface="+mn-ea"/>
              </a:rPr>
              <a:t>Esimerkki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33" name="Taulukko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787083"/>
              </p:ext>
            </p:extLst>
          </p:nvPr>
        </p:nvGraphicFramePr>
        <p:xfrm>
          <a:off x="571500" y="4096068"/>
          <a:ext cx="8001000" cy="1368704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endParaRPr kumimoji="0" lang="fi-FI" altLang="fi-FI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liikuntakykyisyys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tuntitoiminta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keskiarvo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Liik.päiväkirja</a:t>
                      </a: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+/-1 nro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1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7,5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7,75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7,63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-&gt; 7-8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9,5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-&gt; 9-10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3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6,75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7.88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-&gt;  7-9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3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206</TotalTime>
  <Words>1179</Words>
  <Application>Microsoft Office PowerPoint</Application>
  <PresentationFormat>Näytössä katseltava diaesitys (4:3)</PresentationFormat>
  <Paragraphs>196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Verdana</vt:lpstr>
      <vt:lpstr>Wingdings</vt:lpstr>
      <vt:lpstr>Teema1</vt:lpstr>
      <vt:lpstr>LI2 Aktiivinen elämä  </vt:lpstr>
      <vt:lpstr>LI2  - Aktiivinen elämä –opintojakson numeerinen arviointi koostuu kolmesta osa-alueesta </vt:lpstr>
      <vt:lpstr>Motoriset perustaidot, joiden pohjalta lajitaidot rakentuvat:</vt:lpstr>
      <vt:lpstr>Liikuntakykyisyys</vt:lpstr>
      <vt:lpstr>PowerPoint-esitys</vt:lpstr>
      <vt:lpstr>Tuntitoiminta: liikunta-aktiivisuus,   -asenne ja yhteistyötaidot</vt:lpstr>
      <vt:lpstr>PowerPoint-esitys</vt:lpstr>
      <vt:lpstr>Fyysinen toimintakyky ja liikuntapäiväkirja</vt:lpstr>
      <vt:lpstr>Liikunnan opintojakson numero</vt:lpstr>
      <vt:lpstr>Liikuntatuntien poissaoloista</vt:lpstr>
      <vt:lpstr>Tukimuodot</vt:lpstr>
      <vt:lpstr>Tavoitteeni opintojaksolle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LI2 Aktiivinen elämäntapa  Kurssin arviointi</dc:title>
  <dc:creator>Jani-Petteri Renko</dc:creator>
  <cp:lastModifiedBy>Harjunen Katja</cp:lastModifiedBy>
  <cp:revision>41</cp:revision>
  <dcterms:created xsi:type="dcterms:W3CDTF">2015-11-14T17:03:38Z</dcterms:created>
  <dcterms:modified xsi:type="dcterms:W3CDTF">2026-08-11T09:32:23Z</dcterms:modified>
</cp:coreProperties>
</file>