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7" r:id="rId7"/>
    <p:sldId id="262" r:id="rId8"/>
    <p:sldId id="263" r:id="rId9"/>
    <p:sldId id="264" r:id="rId10"/>
    <p:sldId id="259" r:id="rId11"/>
    <p:sldId id="265" r:id="rId12"/>
    <p:sldId id="266" r:id="rId13"/>
    <p:sldId id="268" r:id="rId1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EB8BA8-8477-4219-B597-C9A49EC9DF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AA99B67-A4BB-459F-9E47-2070B03775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D506C9C-355D-433C-A01F-3A16D0356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2A9F5-FF60-474E-832F-DEE23F498DF7}" type="datetimeFigureOut">
              <a:rPr lang="fi-FI" smtClean="0"/>
              <a:t>19.2.2021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A1B4850-56FB-481F-AF95-D772F1E03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0A14592-7302-464F-A244-F7DA8F3CB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97CBD-56EB-41BA-87A1-4B01518CBD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84748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2AEDCC0-7D7A-4446-BA8C-C505B7DBC0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FAA880A-9291-4E16-B680-5CC64CBFC5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4D9C375-7850-4D33-AE79-3681DE28A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2A9F5-FF60-474E-832F-DEE23F498DF7}" type="datetimeFigureOut">
              <a:rPr lang="fi-FI" smtClean="0"/>
              <a:t>19.2.2021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BE271ED-3728-44A4-8A24-A0FCB751F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64AC6AE-558B-43C4-B881-10D780939B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97CBD-56EB-41BA-87A1-4B01518CBD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3520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8562B5DC-C1CE-4A27-AF3F-E7CF21C0217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FF456E4-961F-4951-ACF7-F330FE84F5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1919C7A-8D02-4A27-BFB3-EA5921619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2A9F5-FF60-474E-832F-DEE23F498DF7}" type="datetimeFigureOut">
              <a:rPr lang="fi-FI" smtClean="0"/>
              <a:t>19.2.2021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F56AD9C-F6E1-4817-A3D2-6183E2053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D91049B-30F7-4ACB-8146-1654EBECB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97CBD-56EB-41BA-87A1-4B01518CBD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4043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69C8DA-4349-4853-90EC-8CC66A301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694234C-26BA-4312-B9AA-0A9A1BA37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3F16330-8A47-4667-878E-15E175709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2A9F5-FF60-474E-832F-DEE23F498DF7}" type="datetimeFigureOut">
              <a:rPr lang="fi-FI" smtClean="0"/>
              <a:t>19.2.2021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9E48062-B1BC-4CBE-86FB-431B82D85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B9198CC-AAD8-4087-9DCE-17E466F0E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97CBD-56EB-41BA-87A1-4B01518CBD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59678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63B49D2-B42A-4F70-B8DB-7C81FA9C84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3212242-C527-4168-91EF-EEC85E7CA3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7B52FBA-9097-4A47-A608-79601584F1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2A9F5-FF60-474E-832F-DEE23F498DF7}" type="datetimeFigureOut">
              <a:rPr lang="fi-FI" smtClean="0"/>
              <a:t>19.2.2021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ACB8217-90EA-4219-B78E-38D5C5183E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09EC79A-2DA0-4FFA-B3AF-E1622619C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97CBD-56EB-41BA-87A1-4B01518CBD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7949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AEABDBD-5C00-445D-9F99-EFD3F9089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C3A4233-740A-4376-A1E9-33B2CE48BB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B8AA18B-BDCC-4A36-8D3F-BCAD1092CE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F13C4FA-0415-4BDB-B92C-72D852057C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2A9F5-FF60-474E-832F-DEE23F498DF7}" type="datetimeFigureOut">
              <a:rPr lang="fi-FI" smtClean="0"/>
              <a:t>19.2.2021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7A05CA3-1BCE-422A-867A-D6AEE176E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A1DB483-229B-45FD-ACD1-3FAFEE1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97CBD-56EB-41BA-87A1-4B01518CBD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8081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E614B9-9BFB-43D6-820D-A4FF824E0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D914CDF-746C-4633-B442-6F6AD9FD02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5DFF581-018F-4193-82CB-E9B96A18E5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2FC4A99-5130-48F9-BF92-C654E2384C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DAB76BA-4B0F-4C7E-9EA0-14424680C2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7FB305A-48C2-4341-996B-410CBEB80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2A9F5-FF60-474E-832F-DEE23F498DF7}" type="datetimeFigureOut">
              <a:rPr lang="fi-FI" smtClean="0"/>
              <a:t>19.2.2021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12A8F5E-9D36-41A2-9C71-AE58400DFD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34BA993-59B1-45D4-B604-B29381B19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97CBD-56EB-41BA-87A1-4B01518CBD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5186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2B3D2A-E315-4197-9A1C-40D425815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52556AC-87F8-4755-ADEE-1701953CE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2A9F5-FF60-474E-832F-DEE23F498DF7}" type="datetimeFigureOut">
              <a:rPr lang="fi-FI" smtClean="0"/>
              <a:t>19.2.2021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6D7C97D-3163-457C-8081-024C71A9D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1BD55362-B7A8-4C8A-8A6F-C962F45AA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97CBD-56EB-41BA-87A1-4B01518CBD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5751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3E5787FA-9B68-48C1-948D-5488E69AAA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2A9F5-FF60-474E-832F-DEE23F498DF7}" type="datetimeFigureOut">
              <a:rPr lang="fi-FI" smtClean="0"/>
              <a:t>19.2.2021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3B4C83C-26F5-4552-9722-1812661F9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BBD6DE71-6B82-4526-AC6E-2C010EA25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97CBD-56EB-41BA-87A1-4B01518CBD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1707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BF4762D-71B9-42CB-A776-7A8F441E8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7CD4455-A2AA-49AA-A8EC-5B2C5C6D2C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16EF12C-484D-4561-88BD-5869CCD013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6D1A480-1DBF-4E05-AF0A-060233A8E2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2A9F5-FF60-474E-832F-DEE23F498DF7}" type="datetimeFigureOut">
              <a:rPr lang="fi-FI" smtClean="0"/>
              <a:t>19.2.2021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B06F49E-1D05-4C6B-BBDC-18BD369D9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572F538-8E65-4CAB-8AB7-62B895F1A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97CBD-56EB-41BA-87A1-4B01518CBD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30011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EC3588D-916A-485C-805A-BB677B6C8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8E5B585B-C10E-4ED7-B4CB-C541DDDA6D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C15E02E7-DEDE-40D4-BAB9-D34EDE14A8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46EC67F-7E6D-4677-AB3B-21414E1A0C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2A9F5-FF60-474E-832F-DEE23F498DF7}" type="datetimeFigureOut">
              <a:rPr lang="fi-FI" smtClean="0"/>
              <a:t>19.2.2021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E8071A8-A69D-404B-8DA5-0B94D059D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5CF5596-59CF-4667-AB07-0CA6B8A1B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C97CBD-56EB-41BA-87A1-4B01518CBD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8132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FA62099E-A98C-4E93-B230-20459E6ED1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972B172-EF07-4C1E-B27F-C1CC03E21E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39D9ACB-026C-4B92-B82A-FE3D3AA20D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52A9F5-FF60-474E-832F-DEE23F498DF7}" type="datetimeFigureOut">
              <a:rPr lang="fi-FI" smtClean="0"/>
              <a:t>19.2.2021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5710D00-5D2A-4547-AC21-80A0C8BA83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81628D3-9D96-4512-8809-D13D8BE546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C97CBD-56EB-41BA-87A1-4B01518CBD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25187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F2DBAF82-EB95-48C2-A125-51B52EC0EB3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37" b="13193"/>
          <a:stretch/>
        </p:blipFill>
        <p:spPr>
          <a:xfrm>
            <a:off x="-3047" y="10"/>
            <a:ext cx="12191999" cy="6857990"/>
          </a:xfrm>
          <a:prstGeom prst="rect">
            <a:avLst/>
          </a:prstGeom>
        </p:spPr>
      </p:pic>
      <p:sp>
        <p:nvSpPr>
          <p:cNvPr id="34" name="Rectangle 33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4C01C74-2708-4FD1-A191-CAFDCEF11E0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325550"/>
            <a:ext cx="10058400" cy="35747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fi-FI" sz="5200">
                <a:solidFill>
                  <a:srgbClr val="FFFFFF"/>
                </a:solidFill>
              </a:rPr>
              <a:t>Motivaatiosta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42DF73B-2093-4CAA-8DE3-91152D48C1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072043"/>
            <a:ext cx="10058400" cy="128270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fi-FI" sz="2200">
                <a:solidFill>
                  <a:srgbClr val="FFFFFF"/>
                </a:solidFill>
              </a:rPr>
              <a:t>-mikä sinua opiskelussa motivoi?</a:t>
            </a:r>
          </a:p>
          <a:p>
            <a:r>
              <a:rPr lang="fi-FI" sz="2200">
                <a:solidFill>
                  <a:srgbClr val="FFFFFF"/>
                </a:solidFill>
              </a:rPr>
              <a:t>-miten motivoit itseäsi silloin, jos aine tai aihe ei ole sinua kiinnostava?</a:t>
            </a:r>
          </a:p>
          <a:p>
            <a:r>
              <a:rPr lang="fi-FI" sz="2200">
                <a:solidFill>
                  <a:srgbClr val="FFFFFF"/>
                </a:solidFill>
              </a:rPr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6085137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2573B19-695C-4976-A1D3-927853B76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fi-FI" sz="3500">
                <a:solidFill>
                  <a:srgbClr val="FFFFFF"/>
                </a:solidFill>
              </a:rPr>
              <a:t>Vinkkejä motivaatioon</a:t>
            </a:r>
            <a:br>
              <a:rPr lang="fi-FI" sz="3500">
                <a:solidFill>
                  <a:srgbClr val="FFFFFF"/>
                </a:solidFill>
              </a:rPr>
            </a:br>
            <a:r>
              <a:rPr lang="fi-FI" sz="3500">
                <a:solidFill>
                  <a:srgbClr val="FFFFFF"/>
                </a:solidFill>
              </a:rPr>
              <a:t>(Lähteenä seuraavissa dioissa opintopsykologi Pauliina Junnikkalan vinkit)</a:t>
            </a: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7EFE905-7524-4A97-A117-A19575500C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r>
              <a:rPr lang="fi-FI" sz="2000" dirty="0">
                <a:solidFill>
                  <a:schemeClr val="tx1">
                    <a:alpha val="80000"/>
                  </a:schemeClr>
                </a:solidFill>
              </a:rPr>
              <a:t>1. Häiriötekijät</a:t>
            </a:r>
          </a:p>
          <a:p>
            <a:r>
              <a:rPr lang="fi-FI" sz="2000" dirty="0">
                <a:solidFill>
                  <a:schemeClr val="tx1">
                    <a:alpha val="80000"/>
                  </a:schemeClr>
                </a:solidFill>
              </a:rPr>
              <a:t>-kysy itseltäsi: Mitä aioin saavuttaa tänään? Kirjoita vastauksesi paperille ja kiinnitä sen johonkin, mistä näet sen koko päivän. Aina kun ajatuksesi ja huomiosi lähtevät muille urille, palauta mieleesi päivän päämäärä</a:t>
            </a:r>
          </a:p>
          <a:p>
            <a:endParaRPr lang="fi-FI" sz="2000" dirty="0">
              <a:solidFill>
                <a:schemeClr val="tx1">
                  <a:alpha val="80000"/>
                </a:schemeClr>
              </a:solidFill>
            </a:endParaRPr>
          </a:p>
          <a:p>
            <a:r>
              <a:rPr lang="fi-FI" sz="2000" dirty="0">
                <a:solidFill>
                  <a:schemeClr val="tx1">
                    <a:alpha val="80000"/>
                  </a:schemeClr>
                </a:solidFill>
              </a:rPr>
              <a:t>2. Tunnista omat motiivisi. Mikä sinua motivoi opinnoissa? Mieti, mitä tavoittelet lukio-opinnoilla? Mikä on jatko-opintojen suhteen haaveesi? Mitä opiskelu sinulle merkitsee+</a:t>
            </a:r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08522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DFDB3E0-3CA8-45EE-B2D1-BBDB7B908A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fi-FI" sz="5600" dirty="0">
                <a:solidFill>
                  <a:srgbClr val="FFFFFF"/>
                </a:solidFill>
              </a:rPr>
              <a:t>vinkkejä</a:t>
            </a: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F69A2F8-698E-4842-8016-22D5A88C56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r>
              <a:rPr lang="fi-FI" sz="2000" dirty="0">
                <a:solidFill>
                  <a:schemeClr val="tx1">
                    <a:alpha val="80000"/>
                  </a:schemeClr>
                </a:solidFill>
              </a:rPr>
              <a:t>3.Madalla aloittamisen kynnystä</a:t>
            </a:r>
          </a:p>
          <a:p>
            <a:r>
              <a:rPr lang="fi-FI" sz="2000" dirty="0">
                <a:solidFill>
                  <a:schemeClr val="tx1">
                    <a:alpha val="80000"/>
                  </a:schemeClr>
                </a:solidFill>
              </a:rPr>
              <a:t>-aloita pienestä</a:t>
            </a:r>
          </a:p>
          <a:p>
            <a:r>
              <a:rPr lang="fi-FI" sz="2000" dirty="0">
                <a:solidFill>
                  <a:schemeClr val="tx1">
                    <a:alpha val="80000"/>
                  </a:schemeClr>
                </a:solidFill>
              </a:rPr>
              <a:t>-säännöllisyys tuo rutiinia</a:t>
            </a:r>
          </a:p>
          <a:p>
            <a:r>
              <a:rPr lang="fi-FI" sz="2000" dirty="0">
                <a:solidFill>
                  <a:schemeClr val="tx1">
                    <a:alpha val="80000"/>
                  </a:schemeClr>
                </a:solidFill>
              </a:rPr>
              <a:t>-palastele tehtävä pieniksi</a:t>
            </a:r>
          </a:p>
          <a:p>
            <a:r>
              <a:rPr lang="fi-FI" sz="2000" dirty="0">
                <a:solidFill>
                  <a:schemeClr val="tx1">
                    <a:alpha val="80000"/>
                  </a:schemeClr>
                </a:solidFill>
              </a:rPr>
              <a:t>-tauota työskentelysi</a:t>
            </a:r>
          </a:p>
          <a:p>
            <a:r>
              <a:rPr lang="fi-FI" sz="2000" dirty="0">
                <a:solidFill>
                  <a:schemeClr val="tx1">
                    <a:alpha val="80000"/>
                  </a:schemeClr>
                </a:solidFill>
              </a:rPr>
              <a:t>-aikatauluta työskentelysi</a:t>
            </a:r>
          </a:p>
          <a:p>
            <a:r>
              <a:rPr lang="fi-FI" sz="2000" dirty="0">
                <a:solidFill>
                  <a:schemeClr val="tx1">
                    <a:alpha val="80000"/>
                  </a:schemeClr>
                </a:solidFill>
              </a:rPr>
              <a:t>-tee ensin se, mikä auttaa sinut alkuun</a:t>
            </a:r>
          </a:p>
          <a:p>
            <a:r>
              <a:rPr lang="fi-FI" sz="2000" dirty="0">
                <a:solidFill>
                  <a:schemeClr val="tx1">
                    <a:alpha val="80000"/>
                  </a:schemeClr>
                </a:solidFill>
              </a:rPr>
              <a:t>-jos mahdollista, käytä parhaat tuntisi päivästä opiskeluun esimerkiksi koeviikolla</a:t>
            </a:r>
          </a:p>
          <a:p>
            <a:r>
              <a:rPr lang="fi-FI" sz="2000" dirty="0">
                <a:solidFill>
                  <a:schemeClr val="tx1">
                    <a:alpha val="80000"/>
                  </a:schemeClr>
                </a:solidFill>
              </a:rPr>
              <a:t>-missä työskentelet, kenen kanssa työskentelet</a:t>
            </a:r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53057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Kuva, joka sisältää kohteen auringonlasku, ulko, luonto, asetus&#10;&#10;Kuvaus luotu automaattisesti">
            <a:extLst>
              <a:ext uri="{FF2B5EF4-FFF2-40B4-BE49-F238E27FC236}">
                <a16:creationId xmlns:a16="http://schemas.microsoft.com/office/drawing/2014/main" id="{4D2D3469-9247-4134-9B29-389E3DDB864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529" r="4235" b="-1"/>
          <a:stretch/>
        </p:blipFill>
        <p:spPr>
          <a:xfrm>
            <a:off x="5797543" y="10"/>
            <a:ext cx="6394152" cy="6857990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54DDEBDD-D8BD-41A6-8A0D-B00E3768B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7981DA-8EA7-4A9E-82BC-8C9D4C92C5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997" y="2272143"/>
            <a:ext cx="4706803" cy="3788830"/>
          </a:xfrm>
        </p:spPr>
        <p:txBody>
          <a:bodyPr anchor="ctr">
            <a:normAutofit/>
          </a:bodyPr>
          <a:lstStyle/>
          <a:p>
            <a:r>
              <a:rPr lang="fi-FI" sz="2000" dirty="0">
                <a:solidFill>
                  <a:srgbClr val="000000"/>
                </a:solidFill>
              </a:rPr>
              <a:t>USEIN KÄY NIIN, ETTÄ KUN PÄÄSET ALKUUN, MOTIVAATIO LÖYTYY UUDELLEEN</a:t>
            </a:r>
          </a:p>
          <a:p>
            <a:r>
              <a:rPr lang="fi-FI" sz="2000" dirty="0">
                <a:solidFill>
                  <a:srgbClr val="000000"/>
                </a:solidFill>
              </a:rPr>
              <a:t>MOTIVAATIOTA VOI KEHITTÄÄ OMIEN PERSOONAAN SOPIVIEN KEINOVALIKOIMIEN MUKAISESTI</a:t>
            </a:r>
          </a:p>
        </p:txBody>
      </p:sp>
    </p:spTree>
    <p:extLst>
      <p:ext uri="{BB962C8B-B14F-4D97-AF65-F5344CB8AC3E}">
        <p14:creationId xmlns:p14="http://schemas.microsoft.com/office/powerpoint/2010/main" val="30388040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A1371DF-6D31-453D-83C8-FAE0884E3B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64614" y="1783959"/>
            <a:ext cx="4087306" cy="2889114"/>
          </a:xfrm>
        </p:spPr>
        <p:txBody>
          <a:bodyPr anchor="b">
            <a:normAutofit/>
          </a:bodyPr>
          <a:lstStyle/>
          <a:p>
            <a:pPr algn="l"/>
            <a:r>
              <a:rPr lang="fi-FI" sz="3800" dirty="0"/>
              <a:t>Kiitos tästä päivästä. </a:t>
            </a:r>
            <a:r>
              <a:rPr lang="fi-FI" sz="3800" dirty="0" err="1"/>
              <a:t>Pedanetissa</a:t>
            </a:r>
            <a:r>
              <a:rPr lang="fi-FI" sz="3800" dirty="0"/>
              <a:t> on seuraava oppimistehtävä 3. 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28A40E3-2265-401E-A906-2D03A804DF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4612" y="4750893"/>
            <a:ext cx="4087305" cy="1147863"/>
          </a:xfrm>
        </p:spPr>
        <p:txBody>
          <a:bodyPr anchor="t">
            <a:normAutofit/>
          </a:bodyPr>
          <a:lstStyle/>
          <a:p>
            <a:pPr algn="l"/>
            <a:r>
              <a:rPr lang="fi-FI" sz="3600" dirty="0"/>
              <a:t>Hyvää lomaa!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E49CC64F-7275-4E33-961B-0C5CDC439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1" y="0"/>
            <a:ext cx="7188051" cy="6858000"/>
          </a:xfrm>
          <a:custGeom>
            <a:avLst/>
            <a:gdLst>
              <a:gd name="connsiteX0" fmla="*/ 7188051 w 7188051"/>
              <a:gd name="connsiteY0" fmla="*/ 6858000 h 6858000"/>
              <a:gd name="connsiteX1" fmla="*/ 108694 w 7188051"/>
              <a:gd name="connsiteY1" fmla="*/ 6858000 h 6858000"/>
              <a:gd name="connsiteX2" fmla="*/ 79127 w 7188051"/>
              <a:gd name="connsiteY2" fmla="*/ 6681235 h 6858000"/>
              <a:gd name="connsiteX3" fmla="*/ 0 w 7188051"/>
              <a:gd name="connsiteY3" fmla="*/ 5565888 h 6858000"/>
              <a:gd name="connsiteX4" fmla="*/ 2190696 w 7188051"/>
              <a:gd name="connsiteY4" fmla="*/ 145339 h 6858000"/>
              <a:gd name="connsiteX5" fmla="*/ 2339431 w 7188051"/>
              <a:gd name="connsiteY5" fmla="*/ 0 h 6858000"/>
              <a:gd name="connsiteX6" fmla="*/ 7188051 w 7188051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188051" h="6858000">
                <a:moveTo>
                  <a:pt x="7188051" y="6858000"/>
                </a:moveTo>
                <a:lnTo>
                  <a:pt x="108694" y="6858000"/>
                </a:lnTo>
                <a:lnTo>
                  <a:pt x="79127" y="6681235"/>
                </a:lnTo>
                <a:cubicBezTo>
                  <a:pt x="26981" y="6316967"/>
                  <a:pt x="0" y="5944579"/>
                  <a:pt x="0" y="5565888"/>
                </a:cubicBezTo>
                <a:cubicBezTo>
                  <a:pt x="0" y="3459953"/>
                  <a:pt x="834428" y="1548908"/>
                  <a:pt x="2190696" y="145339"/>
                </a:cubicBezTo>
                <a:lnTo>
                  <a:pt x="2339431" y="0"/>
                </a:lnTo>
                <a:lnTo>
                  <a:pt x="7188051" y="0"/>
                </a:ln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72A11698-36E0-49E8-BA27-AAA1C2D5E65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25" r="10810"/>
          <a:stretch/>
        </p:blipFill>
        <p:spPr>
          <a:xfrm>
            <a:off x="1" y="10"/>
            <a:ext cx="7028495" cy="6857990"/>
          </a:xfrm>
          <a:custGeom>
            <a:avLst/>
            <a:gdLst/>
            <a:ahLst/>
            <a:cxnLst/>
            <a:rect l="l" t="t" r="r" b="b"/>
            <a:pathLst>
              <a:path w="7028495" h="6858000">
                <a:moveTo>
                  <a:pt x="0" y="0"/>
                </a:moveTo>
                <a:lnTo>
                  <a:pt x="6915668" y="0"/>
                </a:lnTo>
                <a:lnTo>
                  <a:pt x="6952411" y="219663"/>
                </a:lnTo>
                <a:cubicBezTo>
                  <a:pt x="7002551" y="569921"/>
                  <a:pt x="7028495" y="927986"/>
                  <a:pt x="7028495" y="1292112"/>
                </a:cubicBezTo>
                <a:cubicBezTo>
                  <a:pt x="7028495" y="3343346"/>
                  <a:pt x="6205186" y="5202289"/>
                  <a:pt x="4870994" y="6556512"/>
                </a:cubicBezTo>
                <a:lnTo>
                  <a:pt x="4556185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7142856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427AF5F-9A0E-42B7-A252-FD64C9885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2A02DB6-EAD3-4064-9487-60D1EAB4B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06443"/>
          </a:xfrm>
        </p:spPr>
        <p:txBody>
          <a:bodyPr>
            <a:normAutofit/>
          </a:bodyPr>
          <a:lstStyle/>
          <a:p>
            <a:r>
              <a:rPr lang="fi-FI" sz="4000"/>
              <a:t>Motivointi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C083287-9379-44B5-A67A-028EEA788C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152774" cy="4303464"/>
          </a:xfrm>
        </p:spPr>
        <p:txBody>
          <a:bodyPr>
            <a:normAutofit/>
          </a:bodyPr>
          <a:lstStyle/>
          <a:p>
            <a:r>
              <a:rPr lang="fi-FI" sz="1700"/>
              <a:t>Wikipedian mukaan motivoinnilla voidaan:</a:t>
            </a:r>
          </a:p>
          <a:p>
            <a:r>
              <a:rPr lang="fi-FI" sz="1700"/>
              <a:t>Motivoinnilla voi olla hyvin suuri vaikutus siihen, miten oppilaat oppivat ja suhtautuvat käsiteltävään asiaan. Motivoinnin avulla voi </a:t>
            </a:r>
          </a:p>
          <a:p>
            <a:r>
              <a:rPr lang="fi-FI" sz="1700"/>
              <a:t>ohjata käyttäytymistä tiettyjä päämääriä kohti</a:t>
            </a:r>
          </a:p>
          <a:p>
            <a:r>
              <a:rPr lang="fi-FI" sz="1700"/>
              <a:t>johdattaa suurempaan yrittämiseen ja energisyyteen</a:t>
            </a:r>
          </a:p>
          <a:p>
            <a:r>
              <a:rPr lang="fi-FI" sz="1700"/>
              <a:t>nostaa toiminnan aloittamishalua ja ylläpitokykyä</a:t>
            </a:r>
          </a:p>
          <a:p>
            <a:r>
              <a:rPr lang="fi-FI" sz="1700"/>
              <a:t>parantaa kognitiivista prosessointia</a:t>
            </a:r>
          </a:p>
          <a:p>
            <a:r>
              <a:rPr lang="fi-FI" sz="1700"/>
              <a:t>päätellä, mitkä seuraukset ovat vahvistavia</a:t>
            </a:r>
          </a:p>
          <a:p>
            <a:r>
              <a:rPr lang="fi-FI" sz="1700"/>
              <a:t>johtaa parempaan suorituskykyyn</a:t>
            </a:r>
          </a:p>
          <a:p>
            <a:endParaRPr lang="fi-FI" sz="1700"/>
          </a:p>
        </p:txBody>
      </p:sp>
      <p:pic>
        <p:nvPicPr>
          <p:cNvPr id="5" name="Kuva 4" descr="Kuva, joka sisältää kohteen teksti, sisä, kirja, lukeminen&#10;&#10;Kuvaus luotu automaattisesti">
            <a:extLst>
              <a:ext uri="{FF2B5EF4-FFF2-40B4-BE49-F238E27FC236}">
                <a16:creationId xmlns:a16="http://schemas.microsoft.com/office/drawing/2014/main" id="{75F5192A-46B9-48BF-802F-6E46110D333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11" b="-2"/>
          <a:stretch/>
        </p:blipFill>
        <p:spPr>
          <a:xfrm>
            <a:off x="5183500" y="1904282"/>
            <a:ext cx="6170299" cy="422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0627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5E7AA7E8-8006-4E1F-A566-FCF37EE6F3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AC8A317-9FDD-4E4B-9B83-D126D0427E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2910" y="1598246"/>
            <a:ext cx="4626709" cy="5122985"/>
          </a:xfrm>
        </p:spPr>
        <p:txBody>
          <a:bodyPr anchor="t">
            <a:normAutofit/>
          </a:bodyPr>
          <a:lstStyle/>
          <a:p>
            <a:pPr algn="r"/>
            <a:r>
              <a:rPr lang="fi-FI" sz="2600">
                <a:solidFill>
                  <a:srgbClr val="FFFFFF"/>
                </a:solidFill>
              </a:rPr>
              <a:t>-kiinnostus tukee oppimista</a:t>
            </a:r>
            <a:br>
              <a:rPr lang="fi-FI" sz="2600">
                <a:solidFill>
                  <a:srgbClr val="FFFFFF"/>
                </a:solidFill>
              </a:rPr>
            </a:br>
            <a:r>
              <a:rPr lang="fi-FI" sz="2600">
                <a:solidFill>
                  <a:srgbClr val="FFFFFF"/>
                </a:solidFill>
              </a:rPr>
              <a:t>-miten saisit itsesi kiinnostumaan asiasta, mikä ei ole sinua aiemmin kiinnostanut?</a:t>
            </a:r>
            <a:br>
              <a:rPr lang="fi-FI" sz="2600">
                <a:solidFill>
                  <a:srgbClr val="FFFFFF"/>
                </a:solidFill>
              </a:rPr>
            </a:br>
            <a:r>
              <a:rPr lang="fi-FI" sz="2600">
                <a:solidFill>
                  <a:srgbClr val="FFFFFF"/>
                </a:solidFill>
              </a:rPr>
              <a:t>-oppiminen edellyttää tahdonvoimaa, sinnikkyyttä jatkaa harjoittelua silloinkin, kun jokin asia tuntuu vaikealta tai siinä epäonnistuu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3C1FEB9-A586-4EBA-B948-39A32B695F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92994" y="1590840"/>
            <a:ext cx="5672176" cy="5095221"/>
          </a:xfrm>
        </p:spPr>
        <p:txBody>
          <a:bodyPr>
            <a:normAutofit/>
          </a:bodyPr>
          <a:lstStyle/>
          <a:p>
            <a:pPr algn="l"/>
            <a:r>
              <a:rPr lang="fi-FI" sz="3700">
                <a:solidFill>
                  <a:srgbClr val="FFFFFF"/>
                </a:solidFill>
              </a:rPr>
              <a:t>-oppiminen vaatii sitoutumista työskentelyyn</a:t>
            </a:r>
          </a:p>
          <a:p>
            <a:pPr algn="l"/>
            <a:r>
              <a:rPr lang="fi-FI" sz="3700">
                <a:solidFill>
                  <a:srgbClr val="FFFFFF"/>
                </a:solidFill>
              </a:rPr>
              <a:t>-pakko ei välttämättä ole paras motivaattori, siksi kannattaa pohtia omia käsityksiään jostakin aineesta. Voisiko niitä muuttaa?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6020367-4FD5-4596-8E10-C5F095CD8D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447322" y="1589368"/>
            <a:ext cx="0" cy="5259754"/>
          </a:xfrm>
          <a:prstGeom prst="line">
            <a:avLst/>
          </a:prstGeom>
          <a:ln w="25400" cap="sq">
            <a:solidFill>
              <a:srgbClr val="FFFFFF"/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666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Kuva, joka sisältää kohteen auringonlasku, ulko, luonto, asetus&#10;&#10;Kuvaus luotu automaattisesti">
            <a:extLst>
              <a:ext uri="{FF2B5EF4-FFF2-40B4-BE49-F238E27FC236}">
                <a16:creationId xmlns:a16="http://schemas.microsoft.com/office/drawing/2014/main" id="{6E16DA89-7E2F-4F87-9DCC-82E4B311ED4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03" r="4688" b="2339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2" name="Rectangle 9">
            <a:extLst>
              <a:ext uri="{FF2B5EF4-FFF2-40B4-BE49-F238E27FC236}">
                <a16:creationId xmlns:a16="http://schemas.microsoft.com/office/drawing/2014/main" id="{2B1D4F77-A17C-43D7-B7FA-545148E4E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21176"/>
            <a:ext cx="4332307" cy="5896743"/>
          </a:xfrm>
          <a:prstGeom prst="rect">
            <a:avLst/>
          </a:prstGeom>
          <a:solidFill>
            <a:schemeClr val="bg1">
              <a:alpha val="90000"/>
            </a:schemeClr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CFC9009-DF1F-4F29-94CB-FD2D8E783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805" y="640263"/>
            <a:ext cx="3759240" cy="1344975"/>
          </a:xfrm>
        </p:spPr>
        <p:txBody>
          <a:bodyPr>
            <a:normAutofit/>
          </a:bodyPr>
          <a:lstStyle/>
          <a:p>
            <a:r>
              <a:rPr lang="fi-FI" sz="2800"/>
              <a:t>Mistä motivaation puute kertoo</a:t>
            </a:r>
            <a:br>
              <a:rPr lang="fi-FI" sz="2800"/>
            </a:br>
            <a:r>
              <a:rPr lang="fi-FI" sz="2800"/>
              <a:t>(Päivänsalo 2020)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8E6337D-603B-4B6A-8E67-5BD27A823B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110" y="2121763"/>
            <a:ext cx="3764826" cy="3773010"/>
          </a:xfrm>
        </p:spPr>
        <p:txBody>
          <a:bodyPr>
            <a:normAutofit/>
          </a:bodyPr>
          <a:lstStyle/>
          <a:p>
            <a:r>
              <a:rPr lang="fi-FI" sz="1500"/>
              <a:t>-tunteet ovat tärkeä osa motivaatiota, tunteissa on voimaa</a:t>
            </a:r>
          </a:p>
          <a:p>
            <a:r>
              <a:rPr lang="fi-FI" sz="1500"/>
              <a:t>-kun tekeminen uhkaa jäädä kielteisten tunteiden alle, yksi tapa on sallia tunne tai tunteet</a:t>
            </a:r>
          </a:p>
          <a:p>
            <a:r>
              <a:rPr lang="fi-FI" sz="1500"/>
              <a:t>-tämän jälkeen voi tarttua toimeen- pystyn toimimaan vaikka minulla olisi hankala tunne</a:t>
            </a:r>
          </a:p>
          <a:p>
            <a:r>
              <a:rPr lang="fi-FI" sz="1500"/>
              <a:t>-joskus motivaation puute voi kertoa ylikuormituksesta- tarvitset myös lepoa ja palautumista</a:t>
            </a:r>
          </a:p>
          <a:p>
            <a:r>
              <a:rPr lang="fi-FI" sz="1500"/>
              <a:t>-motivaation taustalta voi löytyä myös epäluottamus omiin kykyihin ja mahdollisuuksiin</a:t>
            </a:r>
          </a:p>
        </p:txBody>
      </p:sp>
    </p:spTree>
    <p:extLst>
      <p:ext uri="{BB962C8B-B14F-4D97-AF65-F5344CB8AC3E}">
        <p14:creationId xmlns:p14="http://schemas.microsoft.com/office/powerpoint/2010/main" val="4013049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Kuva, joka sisältää kohteen auringonlasku, ulko, luonto, asetus&#10;&#10;Kuvaus luotu automaattisesti">
            <a:extLst>
              <a:ext uri="{FF2B5EF4-FFF2-40B4-BE49-F238E27FC236}">
                <a16:creationId xmlns:a16="http://schemas.microsoft.com/office/drawing/2014/main" id="{B007C419-D47D-474C-93B4-050CA4EB606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091" b="23391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11363A0-DE10-4C5C-827C-9CE8FB380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336884" y="321177"/>
            <a:ext cx="4332307" cy="6179552"/>
          </a:xfrm>
          <a:prstGeom prst="rect">
            <a:avLst/>
          </a:prstGeom>
          <a:solidFill>
            <a:schemeClr val="bg1">
              <a:alpha val="89000"/>
            </a:schemeClr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8CE49C0-4E58-42BD-B2AD-80243C2230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4237" y="600075"/>
            <a:ext cx="3657600" cy="4964733"/>
          </a:xfrm>
        </p:spPr>
        <p:txBody>
          <a:bodyPr>
            <a:normAutofit/>
          </a:bodyPr>
          <a:lstStyle/>
          <a:p>
            <a:r>
              <a:rPr lang="fi-FI" sz="2000" dirty="0">
                <a:solidFill>
                  <a:schemeClr val="tx2"/>
                </a:solidFill>
              </a:rPr>
              <a:t>-oppimisen haasteiden kohtaaminen vaatii rohkeutta</a:t>
            </a:r>
          </a:p>
          <a:p>
            <a:r>
              <a:rPr lang="fi-FI" sz="2000" dirty="0">
                <a:solidFill>
                  <a:schemeClr val="tx2"/>
                </a:solidFill>
              </a:rPr>
              <a:t>-joissakin tapauksissa motivaation puute voi johtua suunnan puutteesta- jos et pidä opiskelua tärkeänä omien</a:t>
            </a:r>
            <a:r>
              <a:rPr lang="fi-FI" sz="2000" u="sng" dirty="0">
                <a:solidFill>
                  <a:schemeClr val="tx2"/>
                </a:solidFill>
              </a:rPr>
              <a:t> </a:t>
            </a:r>
            <a:r>
              <a:rPr lang="fi-FI" sz="2000" dirty="0">
                <a:solidFill>
                  <a:schemeClr val="tx2"/>
                </a:solidFill>
              </a:rPr>
              <a:t>tavoitteittesi kannalta, voi olla vaikea motivoitua. Siksi on tärkeää myös pohtia, mitä tavoittelee, mistä haaveilee (esimerkiksi toiveammatista) </a:t>
            </a:r>
          </a:p>
          <a:p>
            <a:endParaRPr lang="fi-FI" sz="2000" dirty="0">
              <a:solidFill>
                <a:schemeClr val="tx2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5A1A9B2-DA9A-487B-8B22-CFE8E073C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91126" y="4063141"/>
            <a:ext cx="2586790" cy="0"/>
          </a:xfrm>
          <a:prstGeom prst="line">
            <a:avLst/>
          </a:prstGeom>
          <a:ln w="22225">
            <a:solidFill>
              <a:srgbClr val="2E47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0206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CC0CEFDF-52B8-423A-ADF7-B867E29A7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5368" y="2043663"/>
            <a:ext cx="6105194" cy="2031055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6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Onko</a:t>
            </a:r>
            <a:r>
              <a:rPr lang="en-US" sz="6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sinulla</a:t>
            </a:r>
            <a:r>
              <a:rPr lang="en-US" sz="6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haaveita</a:t>
            </a:r>
            <a:r>
              <a:rPr lang="en-US" sz="6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, </a:t>
            </a:r>
            <a:r>
              <a:rPr lang="en-US" sz="6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mitkä</a:t>
            </a:r>
            <a:r>
              <a:rPr lang="en-US" sz="6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motivoivat</a:t>
            </a:r>
            <a:r>
              <a:rPr lang="en-US" sz="6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60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sinua</a:t>
            </a:r>
            <a:r>
              <a:rPr lang="en-US" sz="60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00525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0FC37DE-EBC8-4141-87F3-6AEF696B1E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fi-FI" sz="6000" dirty="0">
                <a:solidFill>
                  <a:schemeClr val="tx1">
                    <a:alpha val="80000"/>
                  </a:schemeClr>
                </a:solidFill>
              </a:rPr>
              <a:t>OPPIMISEN TAIDOT LUOVAT MOTIVAATIOTA</a:t>
            </a:r>
            <a:br>
              <a:rPr lang="fi-FI" sz="6000" dirty="0">
                <a:solidFill>
                  <a:schemeClr val="tx1">
                    <a:alpha val="80000"/>
                  </a:schemeClr>
                </a:solidFill>
              </a:rPr>
            </a:br>
            <a:endParaRPr lang="fi-FI" sz="5600" dirty="0">
              <a:solidFill>
                <a:srgbClr val="FFFFFF"/>
              </a:solidFill>
            </a:endParaRP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3A1B739-0890-498F-ADA9-ED0BFFA94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r>
              <a:rPr lang="fi-FI" sz="2000" dirty="0">
                <a:solidFill>
                  <a:schemeClr val="tx1">
                    <a:alpha val="80000"/>
                  </a:schemeClr>
                </a:solidFill>
              </a:rPr>
              <a:t>OPPIMISEN TAIDOT LUOVAT MOTIVAATIOTA</a:t>
            </a:r>
          </a:p>
          <a:p>
            <a:r>
              <a:rPr lang="fi-FI" sz="2000" dirty="0">
                <a:solidFill>
                  <a:schemeClr val="tx1">
                    <a:alpha val="80000"/>
                  </a:schemeClr>
                </a:solidFill>
              </a:rPr>
              <a:t>-paremmat opiskelumenetelmät johtavat useammin onnistumisen kokemuksiin ja oman pätevyyden tunteen lisääntymiseen</a:t>
            </a:r>
          </a:p>
          <a:p>
            <a:r>
              <a:rPr lang="fi-FI" sz="2000" dirty="0">
                <a:solidFill>
                  <a:schemeClr val="tx1">
                    <a:alpha val="80000"/>
                  </a:schemeClr>
                </a:solidFill>
              </a:rPr>
              <a:t>-kysymysten tekeminen ja tiedon kytkeminen omiin havaintoihin ja kokemuksiin lisää uteliaisuutta ja merkityksellisyyden kokemuksia</a:t>
            </a:r>
          </a:p>
          <a:p>
            <a:r>
              <a:rPr lang="fi-FI" sz="2000" dirty="0">
                <a:solidFill>
                  <a:schemeClr val="tx1">
                    <a:alpha val="80000"/>
                  </a:schemeClr>
                </a:solidFill>
              </a:rPr>
              <a:t>- aktiivisuus oppimistilanteissa lisää yhteenkuuluvuuden tunnetta ja tekee jaetut oppimisen kokemukset mahdollisiksi</a:t>
            </a:r>
          </a:p>
          <a:p>
            <a:endParaRPr lang="fi-FI" sz="2000" dirty="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3564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27D73B4-9F5C-4A64-A179-51B9500CB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1F06963-6374-4B48-844F-071A9BAAAE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99528" y="554152"/>
            <a:ext cx="5742189" cy="5742189"/>
          </a:xfrm>
          <a:prstGeom prst="ellipse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07ED815-267F-4965-9CAC-8E4BC00E1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5072" y="1289765"/>
            <a:ext cx="3651101" cy="4270963"/>
          </a:xfrm>
        </p:spPr>
        <p:txBody>
          <a:bodyPr anchor="ctr">
            <a:normAutofit/>
          </a:bodyPr>
          <a:lstStyle/>
          <a:p>
            <a:pPr algn="ctr"/>
            <a:r>
              <a:rPr lang="fi-FI" sz="5600" dirty="0">
                <a:solidFill>
                  <a:srgbClr val="FFFFFF"/>
                </a:solidFill>
              </a:rPr>
              <a:t>Motivaation </a:t>
            </a:r>
            <a:r>
              <a:rPr lang="fi-FI" sz="5600" dirty="0" err="1">
                <a:solidFill>
                  <a:srgbClr val="FFFFFF"/>
                </a:solidFill>
              </a:rPr>
              <a:t>rakenta</a:t>
            </a:r>
            <a:r>
              <a:rPr lang="fi-FI" sz="5600" dirty="0">
                <a:solidFill>
                  <a:srgbClr val="FFFFFF"/>
                </a:solidFill>
              </a:rPr>
              <a:t>-</a:t>
            </a:r>
            <a:br>
              <a:rPr lang="fi-FI" sz="5600" dirty="0">
                <a:solidFill>
                  <a:srgbClr val="FFFFFF"/>
                </a:solidFill>
              </a:rPr>
            </a:br>
            <a:r>
              <a:rPr lang="fi-FI" sz="5600" dirty="0" err="1">
                <a:solidFill>
                  <a:srgbClr val="FFFFFF"/>
                </a:solidFill>
              </a:rPr>
              <a:t>minen</a:t>
            </a:r>
            <a:endParaRPr lang="fi-FI" sz="5600" dirty="0">
              <a:solidFill>
                <a:srgbClr val="FFFFFF"/>
              </a:solidFill>
            </a:endParaRPr>
          </a:p>
        </p:txBody>
      </p:sp>
      <p:sp>
        <p:nvSpPr>
          <p:cNvPr id="12" name="Graphic 11">
            <a:extLst>
              <a:ext uri="{FF2B5EF4-FFF2-40B4-BE49-F238E27FC236}">
                <a16:creationId xmlns:a16="http://schemas.microsoft.com/office/drawing/2014/main" id="{6CB927A4-E432-4310-9CD5-E89FF50631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3493" y="374394"/>
            <a:ext cx="171515" cy="171515"/>
          </a:xfrm>
          <a:custGeom>
            <a:avLst/>
            <a:gdLst>
              <a:gd name="connsiteX0" fmla="*/ 159874 w 171515"/>
              <a:gd name="connsiteY0" fmla="*/ 74116 h 171515"/>
              <a:gd name="connsiteX1" fmla="*/ 97399 w 171515"/>
              <a:gd name="connsiteY1" fmla="*/ 74116 h 171515"/>
              <a:gd name="connsiteX2" fmla="*/ 97399 w 171515"/>
              <a:gd name="connsiteY2" fmla="*/ 11641 h 171515"/>
              <a:gd name="connsiteX3" fmla="*/ 85758 w 171515"/>
              <a:gd name="connsiteY3" fmla="*/ 0 h 171515"/>
              <a:gd name="connsiteX4" fmla="*/ 74116 w 171515"/>
              <a:gd name="connsiteY4" fmla="*/ 11641 h 171515"/>
              <a:gd name="connsiteX5" fmla="*/ 74116 w 171515"/>
              <a:gd name="connsiteY5" fmla="*/ 74116 h 171515"/>
              <a:gd name="connsiteX6" fmla="*/ 11641 w 171515"/>
              <a:gd name="connsiteY6" fmla="*/ 74116 h 171515"/>
              <a:gd name="connsiteX7" fmla="*/ 0 w 171515"/>
              <a:gd name="connsiteY7" fmla="*/ 85758 h 171515"/>
              <a:gd name="connsiteX8" fmla="*/ 11641 w 171515"/>
              <a:gd name="connsiteY8" fmla="*/ 97399 h 171515"/>
              <a:gd name="connsiteX9" fmla="*/ 74116 w 171515"/>
              <a:gd name="connsiteY9" fmla="*/ 97399 h 171515"/>
              <a:gd name="connsiteX10" fmla="*/ 74116 w 171515"/>
              <a:gd name="connsiteY10" fmla="*/ 159874 h 171515"/>
              <a:gd name="connsiteX11" fmla="*/ 85758 w 171515"/>
              <a:gd name="connsiteY11" fmla="*/ 171515 h 171515"/>
              <a:gd name="connsiteX12" fmla="*/ 97399 w 171515"/>
              <a:gd name="connsiteY12" fmla="*/ 159874 h 171515"/>
              <a:gd name="connsiteX13" fmla="*/ 97399 w 171515"/>
              <a:gd name="connsiteY13" fmla="*/ 97399 h 171515"/>
              <a:gd name="connsiteX14" fmla="*/ 159874 w 171515"/>
              <a:gd name="connsiteY14" fmla="*/ 97399 h 171515"/>
              <a:gd name="connsiteX15" fmla="*/ 171515 w 171515"/>
              <a:gd name="connsiteY15" fmla="*/ 85758 h 171515"/>
              <a:gd name="connsiteX16" fmla="*/ 159874 w 171515"/>
              <a:gd name="connsiteY16" fmla="*/ 74116 h 17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71515" h="171515">
                <a:moveTo>
                  <a:pt x="159874" y="74116"/>
                </a:moveTo>
                <a:lnTo>
                  <a:pt x="97399" y="74116"/>
                </a:lnTo>
                <a:lnTo>
                  <a:pt x="97399" y="11641"/>
                </a:lnTo>
                <a:cubicBezTo>
                  <a:pt x="97399" y="5212"/>
                  <a:pt x="92187" y="0"/>
                  <a:pt x="85758" y="0"/>
                </a:cubicBezTo>
                <a:cubicBezTo>
                  <a:pt x="79328" y="0"/>
                  <a:pt x="74116" y="5212"/>
                  <a:pt x="74116" y="11641"/>
                </a:cubicBezTo>
                <a:lnTo>
                  <a:pt x="74116" y="74116"/>
                </a:lnTo>
                <a:lnTo>
                  <a:pt x="11641" y="74116"/>
                </a:lnTo>
                <a:cubicBezTo>
                  <a:pt x="5212" y="74116"/>
                  <a:pt x="0" y="79328"/>
                  <a:pt x="0" y="85758"/>
                </a:cubicBezTo>
                <a:cubicBezTo>
                  <a:pt x="0" y="92187"/>
                  <a:pt x="5212" y="97399"/>
                  <a:pt x="11641" y="97399"/>
                </a:cubicBezTo>
                <a:lnTo>
                  <a:pt x="74116" y="97399"/>
                </a:lnTo>
                <a:lnTo>
                  <a:pt x="74116" y="159874"/>
                </a:lnTo>
                <a:cubicBezTo>
                  <a:pt x="74116" y="166303"/>
                  <a:pt x="79328" y="171515"/>
                  <a:pt x="85758" y="171515"/>
                </a:cubicBezTo>
                <a:cubicBezTo>
                  <a:pt x="92187" y="171515"/>
                  <a:pt x="97399" y="166303"/>
                  <a:pt x="97399" y="159874"/>
                </a:cubicBezTo>
                <a:lnTo>
                  <a:pt x="97399" y="97399"/>
                </a:lnTo>
                <a:lnTo>
                  <a:pt x="159874" y="97399"/>
                </a:lnTo>
                <a:cubicBezTo>
                  <a:pt x="166303" y="97399"/>
                  <a:pt x="171515" y="92187"/>
                  <a:pt x="171515" y="85758"/>
                </a:cubicBezTo>
                <a:cubicBezTo>
                  <a:pt x="171515" y="79328"/>
                  <a:pt x="166303" y="74116"/>
                  <a:pt x="159874" y="74116"/>
                </a:cubicBezTo>
                <a:close/>
              </a:path>
            </a:pathLst>
          </a:custGeom>
          <a:solidFill>
            <a:schemeClr val="accent2"/>
          </a:solidFill>
          <a:ln w="77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Graphic 12">
            <a:extLst>
              <a:ext uri="{FF2B5EF4-FFF2-40B4-BE49-F238E27FC236}">
                <a16:creationId xmlns:a16="http://schemas.microsoft.com/office/drawing/2014/main" id="{1453BF6C-B012-48B7-B4E8-6D7AC7C27D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0109" y="1084507"/>
            <a:ext cx="157545" cy="157545"/>
          </a:xfrm>
          <a:custGeom>
            <a:avLst/>
            <a:gdLst>
              <a:gd name="connsiteX0" fmla="*/ 78773 w 157545"/>
              <a:gd name="connsiteY0" fmla="*/ 23283 h 157545"/>
              <a:gd name="connsiteX1" fmla="*/ 134262 w 157545"/>
              <a:gd name="connsiteY1" fmla="*/ 78773 h 157545"/>
              <a:gd name="connsiteX2" fmla="*/ 78773 w 157545"/>
              <a:gd name="connsiteY2" fmla="*/ 134262 h 157545"/>
              <a:gd name="connsiteX3" fmla="*/ 23283 w 157545"/>
              <a:gd name="connsiteY3" fmla="*/ 78773 h 157545"/>
              <a:gd name="connsiteX4" fmla="*/ 78773 w 157545"/>
              <a:gd name="connsiteY4" fmla="*/ 23283 h 157545"/>
              <a:gd name="connsiteX5" fmla="*/ 78773 w 157545"/>
              <a:gd name="connsiteY5" fmla="*/ 0 h 157545"/>
              <a:gd name="connsiteX6" fmla="*/ 0 w 157545"/>
              <a:gd name="connsiteY6" fmla="*/ 78773 h 157545"/>
              <a:gd name="connsiteX7" fmla="*/ 78773 w 157545"/>
              <a:gd name="connsiteY7" fmla="*/ 157545 h 157545"/>
              <a:gd name="connsiteX8" fmla="*/ 157545 w 157545"/>
              <a:gd name="connsiteY8" fmla="*/ 78773 h 157545"/>
              <a:gd name="connsiteX9" fmla="*/ 78773 w 157545"/>
              <a:gd name="connsiteY9" fmla="*/ 0 h 1575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7545" h="157545">
                <a:moveTo>
                  <a:pt x="78773" y="23283"/>
                </a:moveTo>
                <a:cubicBezTo>
                  <a:pt x="109419" y="23283"/>
                  <a:pt x="134262" y="48126"/>
                  <a:pt x="134262" y="78773"/>
                </a:cubicBezTo>
                <a:cubicBezTo>
                  <a:pt x="134262" y="109419"/>
                  <a:pt x="109419" y="134262"/>
                  <a:pt x="78773" y="134262"/>
                </a:cubicBezTo>
                <a:cubicBezTo>
                  <a:pt x="48126" y="134262"/>
                  <a:pt x="23283" y="109419"/>
                  <a:pt x="23283" y="78773"/>
                </a:cubicBezTo>
                <a:cubicBezTo>
                  <a:pt x="23312" y="48139"/>
                  <a:pt x="48139" y="23312"/>
                  <a:pt x="78773" y="23283"/>
                </a:cubicBezTo>
                <a:moveTo>
                  <a:pt x="78773" y="0"/>
                </a:moveTo>
                <a:cubicBezTo>
                  <a:pt x="35268" y="0"/>
                  <a:pt x="0" y="35268"/>
                  <a:pt x="0" y="78773"/>
                </a:cubicBezTo>
                <a:cubicBezTo>
                  <a:pt x="0" y="122277"/>
                  <a:pt x="35268" y="157545"/>
                  <a:pt x="78773" y="157545"/>
                </a:cubicBezTo>
                <a:cubicBezTo>
                  <a:pt x="122277" y="157545"/>
                  <a:pt x="157545" y="122277"/>
                  <a:pt x="157545" y="78773"/>
                </a:cubicBezTo>
                <a:cubicBezTo>
                  <a:pt x="157545" y="35268"/>
                  <a:pt x="122277" y="0"/>
                  <a:pt x="78773" y="0"/>
                </a:cubicBezTo>
                <a:close/>
              </a:path>
            </a:pathLst>
          </a:custGeom>
          <a:solidFill>
            <a:schemeClr val="accent2"/>
          </a:solidFill>
          <a:ln w="751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DDADF15-122A-4B61-8591-91B87F7E59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97233" y="518400"/>
            <a:ext cx="4771607" cy="5837949"/>
          </a:xfrm>
        </p:spPr>
        <p:txBody>
          <a:bodyPr anchor="ctr">
            <a:normAutofit/>
          </a:bodyPr>
          <a:lstStyle/>
          <a:p>
            <a:r>
              <a:rPr lang="fi-FI" sz="2000" dirty="0">
                <a:solidFill>
                  <a:schemeClr val="tx1">
                    <a:alpha val="80000"/>
                  </a:schemeClr>
                </a:solidFill>
              </a:rPr>
              <a:t>-vahvista myönteisiä tunteita</a:t>
            </a:r>
          </a:p>
          <a:p>
            <a:r>
              <a:rPr lang="fi-FI" sz="2000" dirty="0">
                <a:solidFill>
                  <a:schemeClr val="tx1">
                    <a:alpha val="80000"/>
                  </a:schemeClr>
                </a:solidFill>
              </a:rPr>
              <a:t>-ota käyttöön sitkeys, päättäväisyys, tottumus</a:t>
            </a:r>
          </a:p>
          <a:p>
            <a:r>
              <a:rPr lang="fi-FI" sz="2000" dirty="0">
                <a:solidFill>
                  <a:schemeClr val="tx1">
                    <a:alpha val="80000"/>
                  </a:schemeClr>
                </a:solidFill>
              </a:rPr>
              <a:t>-voit myös järjestää itsellesi pieniä palkintoja, kun olet saavuttanut jotakin </a:t>
            </a:r>
          </a:p>
          <a:p>
            <a:r>
              <a:rPr lang="fi-FI" sz="2000" dirty="0">
                <a:solidFill>
                  <a:schemeClr val="tx1">
                    <a:alpha val="80000"/>
                  </a:schemeClr>
                </a:solidFill>
              </a:rPr>
              <a:t>-pilko tehtävä selkeisiin ja helposti saavutettavissa oleviin palasiin</a:t>
            </a:r>
          </a:p>
          <a:p>
            <a:endParaRPr lang="fi-FI" sz="2000" dirty="0">
              <a:solidFill>
                <a:schemeClr val="tx1">
                  <a:alpha val="80000"/>
                </a:schemeClr>
              </a:solidFill>
            </a:endParaRPr>
          </a:p>
        </p:txBody>
      </p:sp>
      <p:sp>
        <p:nvSpPr>
          <p:cNvPr id="16" name="Graphic 10">
            <a:extLst>
              <a:ext uri="{FF2B5EF4-FFF2-40B4-BE49-F238E27FC236}">
                <a16:creationId xmlns:a16="http://schemas.microsoft.com/office/drawing/2014/main" id="{E3020543-B24B-4EC4-8FFC-8DD88EEA91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36547" y="5751820"/>
            <a:ext cx="112426" cy="112426"/>
          </a:xfrm>
          <a:custGeom>
            <a:avLst/>
            <a:gdLst>
              <a:gd name="connsiteX0" fmla="*/ 112426 w 112426"/>
              <a:gd name="connsiteY0" fmla="*/ 56213 h 112426"/>
              <a:gd name="connsiteX1" fmla="*/ 56213 w 112426"/>
              <a:gd name="connsiteY1" fmla="*/ 112426 h 112426"/>
              <a:gd name="connsiteX2" fmla="*/ 0 w 112426"/>
              <a:gd name="connsiteY2" fmla="*/ 56213 h 112426"/>
              <a:gd name="connsiteX3" fmla="*/ 56213 w 112426"/>
              <a:gd name="connsiteY3" fmla="*/ 0 h 112426"/>
              <a:gd name="connsiteX4" fmla="*/ 112426 w 112426"/>
              <a:gd name="connsiteY4" fmla="*/ 56213 h 1124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426" h="112426">
                <a:moveTo>
                  <a:pt x="112426" y="56213"/>
                </a:moveTo>
                <a:cubicBezTo>
                  <a:pt x="112426" y="87259"/>
                  <a:pt x="87259" y="112426"/>
                  <a:pt x="56213" y="112426"/>
                </a:cubicBezTo>
                <a:cubicBezTo>
                  <a:pt x="25167" y="112426"/>
                  <a:pt x="0" y="87259"/>
                  <a:pt x="0" y="56213"/>
                </a:cubicBezTo>
                <a:cubicBezTo>
                  <a:pt x="0" y="25167"/>
                  <a:pt x="25167" y="0"/>
                  <a:pt x="56213" y="0"/>
                </a:cubicBezTo>
                <a:cubicBezTo>
                  <a:pt x="87259" y="0"/>
                  <a:pt x="112426" y="25167"/>
                  <a:pt x="112426" y="56213"/>
                </a:cubicBezTo>
                <a:close/>
              </a:path>
            </a:pathLst>
          </a:custGeom>
          <a:solidFill>
            <a:schemeClr val="accent2"/>
          </a:solidFill>
          <a:ln w="516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5400000" scaled="0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44146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75F4D120-3921-42A8-A063-46B023CB0C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Kuva 4" descr="Kuva, joka sisältää kohteen auringonlasku, ulko, luonto, asetus&#10;&#10;Kuvaus luotu automaattisesti">
            <a:extLst>
              <a:ext uri="{FF2B5EF4-FFF2-40B4-BE49-F238E27FC236}">
                <a16:creationId xmlns:a16="http://schemas.microsoft.com/office/drawing/2014/main" id="{CCF8D8F9-7DB6-4719-9798-3D3F9339386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81" r="2" b="2"/>
          <a:stretch/>
        </p:blipFill>
        <p:spPr>
          <a:xfrm>
            <a:off x="4476307" y="595421"/>
            <a:ext cx="7715693" cy="5658438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9D01B3E5-85F4-41A9-A504-D5E6268DEC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729"/>
          <a:stretch>
            <a:fillRect/>
          </a:stretch>
        </p:blipFill>
        <p:spPr>
          <a:xfrm>
            <a:off x="3466214" y="550975"/>
            <a:ext cx="8725786" cy="5756049"/>
          </a:xfrm>
          <a:custGeom>
            <a:avLst/>
            <a:gdLst>
              <a:gd name="connsiteX0" fmla="*/ 0 w 8725786"/>
              <a:gd name="connsiteY0" fmla="*/ 0 h 5756049"/>
              <a:gd name="connsiteX1" fmla="*/ 8725786 w 8725786"/>
              <a:gd name="connsiteY1" fmla="*/ 0 h 5756049"/>
              <a:gd name="connsiteX2" fmla="*/ 8725786 w 8725786"/>
              <a:gd name="connsiteY2" fmla="*/ 5756049 h 5756049"/>
              <a:gd name="connsiteX3" fmla="*/ 0 w 8725786"/>
              <a:gd name="connsiteY3" fmla="*/ 5756049 h 5756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725786" h="5756049">
                <a:moveTo>
                  <a:pt x="0" y="0"/>
                </a:moveTo>
                <a:lnTo>
                  <a:pt x="8725786" y="0"/>
                </a:lnTo>
                <a:lnTo>
                  <a:pt x="8725786" y="5756049"/>
                </a:lnTo>
                <a:lnTo>
                  <a:pt x="0" y="5756049"/>
                </a:lnTo>
                <a:close/>
              </a:path>
            </a:pathLst>
          </a:cu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7C128184-4E2F-495A-A416-EE4CC06A1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484" y="2546823"/>
            <a:ext cx="3948269" cy="2383844"/>
          </a:xfrm>
        </p:spPr>
        <p:txBody>
          <a:bodyPr vert="horz" lIns="91440" tIns="45720" rIns="91440" bIns="45720" rtlCol="0" anchor="t">
            <a:normAutofit/>
          </a:bodyPr>
          <a:lstStyle/>
          <a:p>
            <a:br>
              <a:rPr lang="en-US" sz="3100">
                <a:solidFill>
                  <a:srgbClr val="000000"/>
                </a:solidFill>
              </a:rPr>
            </a:br>
            <a:r>
              <a:rPr lang="en-US" sz="3100">
                <a:solidFill>
                  <a:srgbClr val="000000"/>
                </a:solidFill>
              </a:rPr>
              <a:t>VOIT VAIKUTTAA OMAAN MOTIVAATIOOSI!</a:t>
            </a:r>
            <a:br>
              <a:rPr lang="en-US" sz="3100">
                <a:solidFill>
                  <a:srgbClr val="000000"/>
                </a:solidFill>
              </a:rPr>
            </a:br>
            <a:endParaRPr lang="en-US" sz="31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4439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456</Words>
  <Application>Microsoft Office PowerPoint</Application>
  <PresentationFormat>Laajakuva</PresentationFormat>
  <Paragraphs>55</Paragraphs>
  <Slides>13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Office-teema</vt:lpstr>
      <vt:lpstr>Motivaatiosta</vt:lpstr>
      <vt:lpstr>Motivointi</vt:lpstr>
      <vt:lpstr>-kiinnostus tukee oppimista -miten saisit itsesi kiinnostumaan asiasta, mikä ei ole sinua aiemmin kiinnostanut? -oppiminen edellyttää tahdonvoimaa, sinnikkyyttä jatkaa harjoittelua silloinkin, kun jokin asia tuntuu vaikealta tai siinä epäonnistuu</vt:lpstr>
      <vt:lpstr>Mistä motivaation puute kertoo (Päivänsalo 2020)</vt:lpstr>
      <vt:lpstr>PowerPoint-esitys</vt:lpstr>
      <vt:lpstr>Onko sinulla haaveita, mitkä motivoivat sinua?</vt:lpstr>
      <vt:lpstr>OPPIMISEN TAIDOT LUOVAT MOTIVAATIOTA </vt:lpstr>
      <vt:lpstr>Motivaation rakenta- minen</vt:lpstr>
      <vt:lpstr> VOIT VAIKUTTAA OMAAN MOTIVAATIOOSI! </vt:lpstr>
      <vt:lpstr>Vinkkejä motivaatioon (Lähteenä seuraavissa dioissa opintopsykologi Pauliina Junnikkalan vinkit)</vt:lpstr>
      <vt:lpstr>vinkkejä</vt:lpstr>
      <vt:lpstr>PowerPoint-esitys</vt:lpstr>
      <vt:lpstr>Kiitos tästä päivästä. Pedanetissa on seuraava oppimistehtävä 3.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Motivaatiosta</dc:title>
  <dc:creator>Kristiina Pärkö</dc:creator>
  <cp:lastModifiedBy>Kristiina Pärkö</cp:lastModifiedBy>
  <cp:revision>1</cp:revision>
  <dcterms:created xsi:type="dcterms:W3CDTF">2021-02-19T11:06:49Z</dcterms:created>
  <dcterms:modified xsi:type="dcterms:W3CDTF">2021-02-19T11:07:27Z</dcterms:modified>
</cp:coreProperties>
</file>