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2" r:id="rId4"/>
    <p:sldId id="263" r:id="rId5"/>
    <p:sldId id="258" r:id="rId6"/>
    <p:sldId id="259" r:id="rId7"/>
    <p:sldId id="261" r:id="rId8"/>
    <p:sldId id="264" r:id="rId9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C2C4A5B-6FAE-44F1-9C52-8BDA8AA9A7D2}" type="datetimeFigureOut">
              <a:rPr lang="fi-FI"/>
              <a:pPr>
                <a:defRPr/>
              </a:pPr>
              <a:t>7.11.2016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7CA91D8-6B40-46F3-940B-7A572E6E65E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47533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CA91D8-6B40-46F3-940B-7A572E6E65E3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7866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66A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18.3.2015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Nimi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5F545-ACF6-48C9-8A53-922426DA672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9173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1665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lang="fi-FI" altLang="fi-FI" sz="2800" kern="1200" baseline="0" dirty="0" err="1" smtClean="0">
                <a:solidFill>
                  <a:srgbClr val="0066A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18.3.2015</a:t>
            </a:r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Nimi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B0718-F6C3-4F13-AB09-CF221AF5BE4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414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1665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ctr">
              <a:defRPr sz="2800" b="0" cap="none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18.3.2015</a:t>
            </a:r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Nimi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62B4C-E792-4DEB-BB1A-2AC2E4EA3BF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819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1665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066A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18.3.2015</a:t>
            </a:r>
          </a:p>
        </p:txBody>
      </p:sp>
      <p:sp>
        <p:nvSpPr>
          <p:cNvPr id="7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Nimi</a:t>
            </a:r>
          </a:p>
        </p:txBody>
      </p:sp>
      <p:sp>
        <p:nvSpPr>
          <p:cNvPr id="8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B2201-898F-4F9E-BCA7-4A772EEC884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7816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1665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18.3.2015</a:t>
            </a:r>
          </a:p>
        </p:txBody>
      </p:sp>
      <p:sp>
        <p:nvSpPr>
          <p:cNvPr id="9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Nimi</a:t>
            </a:r>
          </a:p>
        </p:txBody>
      </p:sp>
      <p:sp>
        <p:nvSpPr>
          <p:cNvPr id="10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A3B15-2B67-4973-8A80-EC36EB64157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0511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1665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tsikko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0066A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66A1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66A1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66A1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66A1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66A1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66A1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66A1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66A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i-FI"/>
              <a:t>18.3.2015</a:t>
            </a:r>
          </a:p>
        </p:txBody>
      </p:sp>
      <p:sp>
        <p:nvSpPr>
          <p:cNvPr id="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87450" y="6356350"/>
            <a:ext cx="2895600" cy="365125"/>
          </a:xfrm>
        </p:spPr>
        <p:txBody>
          <a:bodyPr/>
          <a:lstStyle>
            <a:lvl1pPr algn="ctr">
              <a:defRPr sz="90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i-FI"/>
              <a:t>Nimi</a:t>
            </a:r>
            <a:endParaRPr lang="fi-FI" dirty="0"/>
          </a:p>
        </p:txBody>
      </p:sp>
      <p:sp>
        <p:nvSpPr>
          <p:cNvPr id="6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4094163" y="6356350"/>
            <a:ext cx="2133600" cy="365125"/>
          </a:xfrm>
        </p:spPr>
        <p:txBody>
          <a:bodyPr/>
          <a:lstStyle>
            <a:lvl1pPr algn="ctr">
              <a:defRPr sz="90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AE4B901-CEBA-4ED0-B591-7A60AA7E8E1D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2945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73025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i-FI"/>
              <a:t>18.3.2015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2588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i-FI"/>
              <a:t>Nimi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16718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2129C29-3142-4E5D-B38E-5FD052C2FD8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29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perustyyl. napsautt.</a:t>
            </a:r>
          </a:p>
        </p:txBody>
      </p:sp>
      <p:sp>
        <p:nvSpPr>
          <p:cNvPr id="1030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lang="fi-FI" altLang="fi-FI" sz="2800" kern="1200" dirty="0">
          <a:solidFill>
            <a:srgbClr val="0066A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0066A1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0066A1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0066A1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0066A1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0066A1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0066A1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0066A1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0066A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h.fi/julkaisut/2016/jarjestyssaantojen_laatimine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ko 1"/>
          <p:cNvSpPr>
            <a:spLocks noGrp="1"/>
          </p:cNvSpPr>
          <p:nvPr>
            <p:ph type="ctrTitle"/>
          </p:nvPr>
        </p:nvSpPr>
        <p:spPr>
          <a:xfrm>
            <a:off x="685800" y="4703763"/>
            <a:ext cx="7920038" cy="812800"/>
          </a:xfrm>
        </p:spPr>
        <p:txBody>
          <a:bodyPr/>
          <a:lstStyle/>
          <a:p>
            <a:pPr eaLnBrk="1" hangingPunct="1"/>
            <a:r>
              <a:rPr sz="2400" dirty="0" err="1" smtClean="0">
                <a:solidFill>
                  <a:schemeClr val="bg1"/>
                </a:solidFill>
                <a:latin typeface="Arial" charset="0"/>
                <a:cs typeface="Arial" charset="0"/>
              </a:rPr>
              <a:t>Ops-iltapäivä</a:t>
            </a:r>
            <a:r>
              <a:rPr sz="24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19.10.2016</a:t>
            </a:r>
          </a:p>
        </p:txBody>
      </p:sp>
      <p:sp>
        <p:nvSpPr>
          <p:cNvPr id="7171" name="Alaotsikko 2"/>
          <p:cNvSpPr>
            <a:spLocks noGrp="1" noChangeAspect="1"/>
          </p:cNvSpPr>
          <p:nvPr>
            <p:ph type="subTitle" idx="1"/>
          </p:nvPr>
        </p:nvSpPr>
        <p:spPr>
          <a:xfrm>
            <a:off x="687388" y="5543550"/>
            <a:ext cx="7920037" cy="630238"/>
          </a:xfrm>
        </p:spPr>
        <p:txBody>
          <a:bodyPr/>
          <a:lstStyle/>
          <a:p>
            <a:pPr eaLnBrk="1" hangingPunct="1"/>
            <a:endParaRPr lang="fi-FI" altLang="fi-FI" smtClean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CB581F-E1D8-470A-A87A-CE96C4A017B6}" type="slidenum">
              <a:rPr lang="fi-FI"/>
              <a:pPr>
                <a:defRPr/>
              </a:pPr>
              <a:t>1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Arviointi OPS2016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Todistukset ja niiden antamiseen liittyvät käytännöt </a:t>
            </a:r>
          </a:p>
          <a:p>
            <a:r>
              <a:rPr lang="fi-FI" sz="2800" dirty="0" smtClean="0"/>
              <a:t>Arviointikeskustelu velvoittava 2. ja 6. luokalla</a:t>
            </a:r>
          </a:p>
          <a:p>
            <a:r>
              <a:rPr lang="fi-FI" sz="2800" dirty="0" smtClean="0"/>
              <a:t>Käyttäytymisen arviointi</a:t>
            </a:r>
          </a:p>
          <a:p>
            <a:r>
              <a:rPr lang="fi-FI" sz="2800" dirty="0" smtClean="0"/>
              <a:t>Oppimisympäristön arviointi</a:t>
            </a:r>
          </a:p>
          <a:p>
            <a:r>
              <a:rPr lang="fi-FI" sz="2800" dirty="0" err="1" smtClean="0"/>
              <a:t>Wilma</a:t>
            </a:r>
            <a:endParaRPr lang="fi-FI" sz="2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18.3.2015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6B0718-F6C3-4F13-AB09-CF221AF5BE41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1657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Sanallinen 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800" dirty="0" smtClean="0"/>
              <a:t>Pirjo Koivula:</a:t>
            </a:r>
          </a:p>
          <a:p>
            <a:r>
              <a:rPr lang="fi-FI" sz="2800" dirty="0" smtClean="0"/>
              <a:t>Sanallista arviointia käyttämällä voidaan antaa monipuolista palautetta oppilaan oppimisesta ja suoriutumisesta</a:t>
            </a:r>
          </a:p>
          <a:p>
            <a:r>
              <a:rPr lang="fi-FI" sz="2800" dirty="0" smtClean="0"/>
              <a:t>Voidaan kuvata osaamisen tasoa, edistymistä, vahvuuksia ja kehittämisen kohteita</a:t>
            </a:r>
          </a:p>
          <a:p>
            <a:r>
              <a:rPr lang="fi-FI" sz="2800" dirty="0" smtClean="0"/>
              <a:t>Yksityiskohtaisempaa palautetta osaamisesta ja oppimisen edistymisestä oppiaineen eri osa-alueilla</a:t>
            </a:r>
            <a:endParaRPr lang="fi-FI" sz="2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18.3.2015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6B0718-F6C3-4F13-AB09-CF221AF5BE41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139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Sanallinen 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Ei valtakunnallista mallia tai säädettyä muotoa</a:t>
            </a:r>
          </a:p>
          <a:p>
            <a:r>
              <a:rPr lang="fi-FI" sz="2800" dirty="0" smtClean="0"/>
              <a:t>Tulee kohdistua oppilaan osaamiseen eli tietoihin, taitoihin ja työskentelyyn ja niissä edistymiseen suhteessa tavoitteisiin</a:t>
            </a:r>
          </a:p>
          <a:p>
            <a:r>
              <a:rPr lang="fi-FI" sz="2800" dirty="0" smtClean="0"/>
              <a:t>Pedagogisesti suuntautunutta ja perusteltavissa olevaa</a:t>
            </a:r>
          </a:p>
          <a:p>
            <a:r>
              <a:rPr lang="fi-FI" sz="2800" dirty="0" smtClean="0"/>
              <a:t>Arvioinnin kohteena ei saa olla oppilaan temperamentti tai henkilökohtaiset ominaisuudet</a:t>
            </a:r>
            <a:endParaRPr lang="fi-FI" sz="2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18.3.2015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6B0718-F6C3-4F13-AB09-CF221AF5BE41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1254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>
                <a:latin typeface="Arial" charset="0"/>
                <a:cs typeface="Arial" charset="0"/>
              </a:rPr>
              <a:t>Käyttäytymisen arviointi</a:t>
            </a:r>
          </a:p>
        </p:txBody>
      </p:sp>
      <p:sp>
        <p:nvSpPr>
          <p:cNvPr id="8195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altLang="fi-FI" dirty="0" smtClean="0">
                <a:latin typeface="Arial" charset="0"/>
                <a:cs typeface="Arial" charset="0"/>
              </a:rPr>
              <a:t>Oppilas ohjataan ottamaan huomioon muut ihmiset ja ympäristö sekä noudattamaan yhteisesti sovittuja toimintatapoja ja sääntöjä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fi-FI" altLang="fi-FI" dirty="0" smtClean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fi-FI" altLang="fi-FI" dirty="0" smtClean="0">
                <a:latin typeface="Arial" charset="0"/>
                <a:cs typeface="Arial" charset="0"/>
              </a:rPr>
              <a:t>Käyttäytymistä arvioidaan suhteessa asetettuihin </a:t>
            </a:r>
            <a:r>
              <a:rPr lang="fi-FI" altLang="fi-FI" b="1" dirty="0" smtClean="0">
                <a:latin typeface="Arial" charset="0"/>
                <a:cs typeface="Arial" charset="0"/>
              </a:rPr>
              <a:t>tavoitteisiin</a:t>
            </a:r>
          </a:p>
          <a:p>
            <a:pPr eaLnBrk="1" hangingPunct="1">
              <a:defRPr/>
            </a:pPr>
            <a:endParaRPr lang="fi-FI" altLang="fi-FI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fi-FI" altLang="fi-FI" dirty="0" smtClean="0">
                <a:latin typeface="Arial" charset="0"/>
                <a:cs typeface="Arial" charset="0"/>
              </a:rPr>
              <a:t>Oppilaiden ja huoltajien osallistuminen tavoitteiden määrittelyyn</a:t>
            </a:r>
          </a:p>
          <a:p>
            <a:pPr eaLnBrk="1" hangingPunct="1">
              <a:defRPr/>
            </a:pPr>
            <a:endParaRPr lang="fi-FI" altLang="fi-FI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fi-FI" altLang="fi-FI" b="1" dirty="0" smtClean="0">
                <a:latin typeface="Arial" charset="0"/>
                <a:cs typeface="Arial" charset="0"/>
              </a:rPr>
              <a:t>Koulun</a:t>
            </a:r>
            <a:r>
              <a:rPr lang="fi-FI" altLang="fi-FI" dirty="0" smtClean="0">
                <a:latin typeface="Arial" charset="0"/>
                <a:cs typeface="Arial" charset="0"/>
              </a:rPr>
              <a:t> kasvatustavoitteet, yhteisön toimintakulttuurin linjaukset, järjestyssäännöt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fi-FI" altLang="fi-FI" dirty="0" smtClean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fi-FI" altLang="fi-FI" dirty="0" smtClean="0">
                <a:latin typeface="Arial" charset="0"/>
                <a:cs typeface="Arial" charset="0"/>
              </a:rPr>
              <a:t>Arviointi </a:t>
            </a:r>
            <a:r>
              <a:rPr lang="fi-FI" altLang="fi-FI" b="1" dirty="0" smtClean="0">
                <a:latin typeface="Arial" charset="0"/>
                <a:cs typeface="Arial" charset="0"/>
              </a:rPr>
              <a:t>ei kohdistu </a:t>
            </a:r>
            <a:r>
              <a:rPr lang="fi-FI" altLang="fi-FI" dirty="0" smtClean="0">
                <a:latin typeface="Arial" charset="0"/>
                <a:cs typeface="Arial" charset="0"/>
              </a:rPr>
              <a:t>oppilaan persoonaan, temperamenttiin eikä muihin henkilökohtaisiin ominaisuuksiin</a:t>
            </a:r>
          </a:p>
          <a:p>
            <a:pPr eaLnBrk="1" hangingPunct="1">
              <a:defRPr/>
            </a:pPr>
            <a:endParaRPr lang="fi-FI" altLang="fi-FI" b="1" dirty="0">
              <a:latin typeface="Arial" charset="0"/>
              <a:cs typeface="Arial" charset="0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18.3.2015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Nimi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E623D6-3372-4CC1-A424-07D23A832234}" type="slidenum">
              <a:rPr lang="fi-FI"/>
              <a:pPr>
                <a:defRPr/>
              </a:pPr>
              <a:t>5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>
                <a:latin typeface="Arial" charset="0"/>
                <a:cs typeface="Arial" charset="0"/>
              </a:rPr>
              <a:t>Hyvän käyttäytymisen kuvaus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endParaRPr lang="fi-FI" dirty="0" smtClean="0"/>
          </a:p>
          <a:p>
            <a:pPr eaLnBrk="1" hangingPunct="1">
              <a:defRPr/>
            </a:pPr>
            <a:r>
              <a:rPr lang="fi-FI" sz="2800" dirty="0" smtClean="0"/>
              <a:t>Oppilas pääsääntöisesti osaa ottaa muut huomioon ja tuntee velvollisuutensa yhteisön jäsenenä</a:t>
            </a:r>
          </a:p>
          <a:p>
            <a:pPr eaLnBrk="1" hangingPunct="1">
              <a:defRPr/>
            </a:pPr>
            <a:r>
              <a:rPr lang="fi-FI" sz="2800" dirty="0" smtClean="0"/>
              <a:t>kantaa vastuunsa ympäristöstä</a:t>
            </a:r>
          </a:p>
          <a:p>
            <a:pPr eaLnBrk="1" hangingPunct="1">
              <a:defRPr/>
            </a:pPr>
            <a:r>
              <a:rPr lang="fi-FI" sz="2800" dirty="0" smtClean="0"/>
              <a:t>toimii rehellisesti ja luotettavasti</a:t>
            </a:r>
          </a:p>
          <a:p>
            <a:pPr eaLnBrk="1" hangingPunct="1">
              <a:defRPr/>
            </a:pPr>
            <a:r>
              <a:rPr lang="fi-FI" sz="2800" dirty="0" smtClean="0"/>
              <a:t>noudattaa sääntöjä, ohjeita ja hyviä tapoja</a:t>
            </a:r>
          </a:p>
          <a:p>
            <a:pPr eaLnBrk="1" hangingPunct="1">
              <a:defRPr/>
            </a:pPr>
            <a:r>
              <a:rPr lang="fi-FI" sz="2800" dirty="0" smtClean="0"/>
              <a:t>toimii myönteisesti, aktiivisesti ja yhteistyökykyisesti sekä auttaa ja kannustaa muita.</a:t>
            </a:r>
          </a:p>
          <a:p>
            <a:pPr eaLnBrk="1" hangingPunct="1">
              <a:defRPr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18.3.2015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FCD4FF-2D3D-404B-A038-E30FFC6C6575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000" dirty="0"/>
              <a:t>Rauman kaupungin perusopetuksessa käyttäytymisen arviointiperusteet arvosanalle hyvä (8):</a:t>
            </a:r>
            <a:br>
              <a:rPr lang="fi-FI" sz="2000" dirty="0"/>
            </a:b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 </a:t>
            </a:r>
            <a:br>
              <a:rPr lang="fi-FI" dirty="0" smtClean="0"/>
            </a:br>
            <a:r>
              <a:rPr lang="fi-FI" dirty="0" smtClean="0"/>
              <a:t>Hyvän (8) arvosanan saa oppilas, joka</a:t>
            </a:r>
          </a:p>
          <a:p>
            <a:r>
              <a:rPr lang="fi-FI" dirty="0" smtClean="0"/>
              <a:t>* ottaa yleensä muut huomioon</a:t>
            </a:r>
          </a:p>
          <a:p>
            <a:r>
              <a:rPr lang="fi-FI" dirty="0" smtClean="0"/>
              <a:t>* tulee toimeen muiden oppilaiden, opettajien ja henkilökunnan kanssa</a:t>
            </a:r>
          </a:p>
          <a:p>
            <a:r>
              <a:rPr lang="fi-FI" dirty="0" smtClean="0"/>
              <a:t>* on rehellinen ja luotettava</a:t>
            </a:r>
          </a:p>
          <a:p>
            <a:r>
              <a:rPr lang="fi-FI" dirty="0" smtClean="0"/>
              <a:t>* huolehtii omalta osaltaan työrauhasta</a:t>
            </a:r>
          </a:p>
          <a:p>
            <a:r>
              <a:rPr lang="fi-FI" dirty="0" smtClean="0"/>
              <a:t>* huolehtii tehtävistä, välineistä ja ympäristöstä</a:t>
            </a:r>
          </a:p>
          <a:p>
            <a:r>
              <a:rPr lang="fi-FI" dirty="0" smtClean="0"/>
              <a:t>* on kielenkäytöltään asiallinen</a:t>
            </a:r>
          </a:p>
          <a:p>
            <a:r>
              <a:rPr lang="fi-FI" dirty="0" smtClean="0"/>
              <a:t>* noudattaa sääntöjä</a:t>
            </a:r>
          </a:p>
          <a:p>
            <a:r>
              <a:rPr lang="fi-FI" dirty="0" smtClean="0"/>
              <a:t>* ei osallistu kiusaamiseen.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18.3.2015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6B0718-F6C3-4F13-AB09-CF221AF5BE41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5632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Käyttäytymisen 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z="2800" b="1" dirty="0" smtClean="0">
                <a:latin typeface="Arial" charset="0"/>
                <a:cs typeface="Arial" charset="0"/>
              </a:rPr>
              <a:t>Koulun</a:t>
            </a:r>
            <a:r>
              <a:rPr lang="fi-FI" altLang="fi-FI" sz="2800" dirty="0" smtClean="0">
                <a:latin typeface="Arial" charset="0"/>
                <a:cs typeface="Arial" charset="0"/>
              </a:rPr>
              <a:t> kasvatustavoitteet, yhteisön toimintakulttuurin linjaukset, järjestyssäännöt</a:t>
            </a:r>
          </a:p>
          <a:p>
            <a:r>
              <a:rPr lang="fi-FI" altLang="fi-FI" sz="2800" dirty="0" smtClean="0">
                <a:latin typeface="Arial" charset="0"/>
                <a:cs typeface="Arial" charset="0"/>
              </a:rPr>
              <a:t>Opetushallituksen ohjeet järjestyssääntöjen laatimisesta 23.3.2016</a:t>
            </a:r>
          </a:p>
          <a:p>
            <a:r>
              <a:rPr lang="fi-FI" altLang="fi-FI" dirty="0" smtClean="0">
                <a:latin typeface="Arial" charset="0"/>
                <a:cs typeface="Arial" charset="0"/>
                <a:hlinkClick r:id="rId3"/>
              </a:rPr>
              <a:t>http://www.oph.fi/julkaisut/2016/jarjestyssaantojen_laatiminen</a:t>
            </a:r>
            <a:endParaRPr lang="fi-FI" altLang="fi-FI" dirty="0" smtClean="0">
              <a:latin typeface="Arial" charset="0"/>
              <a:cs typeface="Arial" charset="0"/>
            </a:endParaRPr>
          </a:p>
          <a:p>
            <a:pPr lvl="1"/>
            <a:r>
              <a:rPr lang="fi-FI" altLang="fi-FI" dirty="0" smtClean="0">
                <a:latin typeface="Arial" charset="0"/>
                <a:cs typeface="Arial" charset="0"/>
              </a:rPr>
              <a:t>Osa oppilashuoltosuunnitelmaa</a:t>
            </a:r>
          </a:p>
          <a:p>
            <a:pPr lvl="1"/>
            <a:r>
              <a:rPr lang="fi-FI" altLang="fi-FI" dirty="0" smtClean="0">
                <a:latin typeface="Arial" charset="0"/>
                <a:cs typeface="Arial" charset="0"/>
              </a:rPr>
              <a:t>Laatiminen yhteistyössä huoltajien ja oppilaiden kanssa</a:t>
            </a:r>
          </a:p>
          <a:p>
            <a:pPr marL="400050"/>
            <a:r>
              <a:rPr lang="fi-FI" altLang="fi-FI" sz="2800" dirty="0" smtClean="0">
                <a:latin typeface="Arial" charset="0"/>
                <a:cs typeface="Arial" charset="0"/>
              </a:rPr>
              <a:t>Käyttäytymisen arviointi koulun opetussuunnitelmaan - </a:t>
            </a:r>
            <a:r>
              <a:rPr lang="fi-FI" altLang="fi-FI" sz="2800" dirty="0" err="1" smtClean="0">
                <a:latin typeface="Arial" charset="0"/>
                <a:cs typeface="Arial" charset="0"/>
              </a:rPr>
              <a:t>Pedanet</a:t>
            </a:r>
            <a:endParaRPr lang="fi-FI" altLang="fi-FI" sz="2800" dirty="0" smtClean="0">
              <a:latin typeface="Arial" charset="0"/>
              <a:cs typeface="Arial" charset="0"/>
            </a:endParaRPr>
          </a:p>
          <a:p>
            <a:endParaRPr lang="fi-FI" sz="2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18.3.2015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6B0718-F6C3-4F13-AB09-CF221AF5BE41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3111028"/>
      </p:ext>
    </p:extLst>
  </p:cSld>
  <p:clrMapOvr>
    <a:masterClrMapping/>
  </p:clrMapOvr>
</p:sld>
</file>

<file path=ppt/theme/theme1.xml><?xml version="1.0" encoding="utf-8"?>
<a:theme xmlns:a="http://schemas.openxmlformats.org/drawingml/2006/main" name="Käyttäytymisen arvioint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Käyttäytymisen arviointi</Template>
  <TotalTime>73</TotalTime>
  <Words>250</Words>
  <Application>Microsoft Office PowerPoint</Application>
  <PresentationFormat>Näytössä katseltava diaesitys (4:3)</PresentationFormat>
  <Paragraphs>74</Paragraphs>
  <Slides>8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Käyttäytymisen arviointi</vt:lpstr>
      <vt:lpstr>Ops-iltapäivä 19.10.2016</vt:lpstr>
      <vt:lpstr>Arviointi OPS2016</vt:lpstr>
      <vt:lpstr>Sanallinen arviointi</vt:lpstr>
      <vt:lpstr>Sanallinen arviointi</vt:lpstr>
      <vt:lpstr>Käyttäytymisen arviointi</vt:lpstr>
      <vt:lpstr>Hyvän käyttäytymisen kuvaus</vt:lpstr>
      <vt:lpstr>Rauman kaupungin perusopetuksessa käyttäytymisen arviointiperusteet arvosanalle hyvä (8): </vt:lpstr>
      <vt:lpstr>Käyttäytymisen arviointi</vt:lpstr>
    </vt:vector>
  </TitlesOfParts>
  <Company>Rauman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Ops-iltapäivä 19.10.2016</dc:title>
  <dc:creator>Viljanen-Lehto Hanna</dc:creator>
  <cp:lastModifiedBy>Lehtinen Marika</cp:lastModifiedBy>
  <cp:revision>6</cp:revision>
  <dcterms:created xsi:type="dcterms:W3CDTF">2016-10-18T16:36:11Z</dcterms:created>
  <dcterms:modified xsi:type="dcterms:W3CDTF">2016-11-07T16:54:51Z</dcterms:modified>
</cp:coreProperties>
</file>