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C6A07-5798-4548-89E1-70EEF6F3AF37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72619-DB61-4F89-A5E6-4BE4279D0C0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37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Ensimmäinen sarake on työsuunnitelma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72619-DB61-4F89-A5E6-4BE4279D0C0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62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uorakulmi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uorakulmi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uora yhdysviiv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i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i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i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uora yhdysviiv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i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i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i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i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uora yhdysviiv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i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1" name="Päivämäärän paikkamerkki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Alatunnisteen paikkamerk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i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0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uora yhdysviiv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68FCB6-D454-4FA5-ADD0-2003DA0854BE}" type="datetimeFigureOut">
              <a:rPr lang="fi-FI" smtClean="0"/>
              <a:t>7.11.2016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i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417994-4EE2-4FFD-9104-C88D173985A0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rauma/po2/rauma/luku6/6-4/6-4-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rauma/po2/ot2/arviointikeskustelu?session-tdid=6b3d5f0d-518e-4829-b5ed-09da4e25d2ff" TargetMode="External"/><Relationship Id="rId2" Type="http://schemas.openxmlformats.org/officeDocument/2006/relationships/hyperlink" Target="https://peda.net/rauma/po2/rauma/liitteet/l6k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10.edu.fi/hyvinvointiprofiil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Arviointi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Ops-iltapäivä</a:t>
            </a:r>
            <a:r>
              <a:rPr lang="fi-FI" dirty="0" smtClean="0"/>
              <a:t> 19.10.2016 Raumanmeri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475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Arviointikeskustelu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Toisella luokalla arvioinnin pääpaino oppimisen edistymisessä</a:t>
            </a:r>
          </a:p>
          <a:p>
            <a:endParaRPr lang="fi-FI" dirty="0" smtClean="0"/>
          </a:p>
          <a:p>
            <a:r>
              <a:rPr lang="fi-FI" dirty="0" smtClean="0"/>
              <a:t>Kuudennella </a:t>
            </a:r>
            <a:r>
              <a:rPr lang="fi-FI" dirty="0"/>
              <a:t>luokalla kiinnitetään huomiota erityisesti työskentelytaitojen ja oppimisen taitojen kehittymiseen</a:t>
            </a:r>
            <a:r>
              <a:rPr lang="fi-FI" dirty="0" smtClean="0"/>
              <a:t>.</a:t>
            </a:r>
          </a:p>
          <a:p>
            <a:endParaRPr lang="fi-FI" dirty="0" smtClean="0"/>
          </a:p>
          <a:p>
            <a:r>
              <a:rPr lang="fi-FI" dirty="0" smtClean="0"/>
              <a:t>Oppimisen lisäksi annetaan palautetta laaja-alaisista osa-alueista</a:t>
            </a:r>
          </a:p>
          <a:p>
            <a:r>
              <a:rPr lang="fi-FI" dirty="0" smtClean="0">
                <a:hlinkClick r:id="rId2"/>
              </a:rPr>
              <a:t>6.4.4 Arviointi nivelvaiheissa</a:t>
            </a:r>
            <a:endParaRPr lang="fi-FI" dirty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317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7467600" cy="5832648"/>
          </a:xfrm>
        </p:spPr>
        <p:txBody>
          <a:bodyPr>
            <a:normAutofit fontScale="92500"/>
          </a:bodyPr>
          <a:lstStyle/>
          <a:p>
            <a:r>
              <a:rPr lang="fi-FI" dirty="0"/>
              <a:t>Raumalla todistusten lisäksi pidetään arviointikeskustelu toisella ja kuudennella luokalla</a:t>
            </a:r>
          </a:p>
          <a:p>
            <a:endParaRPr lang="fi-FI" dirty="0" smtClean="0"/>
          </a:p>
          <a:p>
            <a:r>
              <a:rPr lang="fi-FI" dirty="0" smtClean="0"/>
              <a:t>Ajankohta </a:t>
            </a:r>
            <a:r>
              <a:rPr lang="fi-FI" dirty="0"/>
              <a:t>marraskuu-helmikuu</a:t>
            </a:r>
          </a:p>
          <a:p>
            <a:endParaRPr lang="fi-FI" dirty="0" smtClean="0"/>
          </a:p>
          <a:p>
            <a:r>
              <a:rPr lang="fi-FI" dirty="0" smtClean="0"/>
              <a:t>Pidetyt arviointikeskustelut kirjataan </a:t>
            </a:r>
            <a:r>
              <a:rPr lang="fi-FI" dirty="0" err="1"/>
              <a:t>W</a:t>
            </a:r>
            <a:r>
              <a:rPr lang="fi-FI" dirty="0" err="1" smtClean="0"/>
              <a:t>ilmaan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Ohjeet opetussuunnitelman liitteessä</a:t>
            </a:r>
          </a:p>
          <a:p>
            <a:pPr marL="0" indent="0">
              <a:buNone/>
            </a:pPr>
            <a:endParaRPr lang="fi-FI" dirty="0" smtClean="0">
              <a:hlinkClick r:id="rId2"/>
            </a:endParaRPr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Liite 6 arviointikeskustelun ohjeet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>
                <a:hlinkClick r:id="rId3"/>
              </a:rPr>
              <a:t>Arviointikeskustelu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Arviointikeskusteluja voi pitää useamminkin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08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Toimintakulttuurin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Koulun toimintakulttuurissa arvioitavat osa-alueet, opetussuunnitelmaluvun 4.2 mukaan, ovat: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- oppiva yhteisö, </a:t>
            </a:r>
            <a:br>
              <a:rPr lang="fi-FI" dirty="0"/>
            </a:br>
            <a:r>
              <a:rPr lang="fi-FI" dirty="0"/>
              <a:t>- hyvinvointi ja turvallinen arki,</a:t>
            </a:r>
            <a:br>
              <a:rPr lang="fi-FI" dirty="0"/>
            </a:br>
            <a:r>
              <a:rPr lang="fi-FI" dirty="0"/>
              <a:t>- vuorovaikutus ja monipuolinen työskentely,</a:t>
            </a:r>
            <a:br>
              <a:rPr lang="fi-FI" dirty="0"/>
            </a:br>
            <a:r>
              <a:rPr lang="fi-FI" dirty="0"/>
              <a:t>- kulttuurinen moninaisuus ja kielitietoisuus,</a:t>
            </a:r>
            <a:br>
              <a:rPr lang="fi-FI" dirty="0"/>
            </a:br>
            <a:r>
              <a:rPr lang="fi-FI" dirty="0"/>
              <a:t>- osallisuus ja demokraattinen toiminta,</a:t>
            </a:r>
            <a:br>
              <a:rPr lang="fi-FI" dirty="0"/>
            </a:br>
            <a:r>
              <a:rPr lang="fi-FI" dirty="0"/>
              <a:t>- yhdenvertaisuus ja tasa-arvo,</a:t>
            </a:r>
            <a:br>
              <a:rPr lang="fi-FI" dirty="0"/>
            </a:br>
            <a:r>
              <a:rPr lang="fi-FI" dirty="0"/>
              <a:t>- vastuu ympäristöstä ja kestävään tulevaisuuteen suuntautuminen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Arvioinnissa mukana ovat koulun henkilökunta, oppilaat, huoltajat sekä eri alojen asiantuntijaryhmät ja mahdolliset yhteistyökumppanit. </a:t>
            </a:r>
          </a:p>
        </p:txBody>
      </p:sp>
    </p:spTree>
    <p:extLst>
      <p:ext uri="{BB962C8B-B14F-4D97-AF65-F5344CB8AC3E}">
        <p14:creationId xmlns:p14="http://schemas.microsoft.com/office/powerpoint/2010/main" val="2389549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4013017"/>
              </p:ext>
            </p:extLst>
          </p:nvPr>
        </p:nvGraphicFramePr>
        <p:xfrm>
          <a:off x="611560" y="44624"/>
          <a:ext cx="7467599" cy="6581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737"/>
                <a:gridCol w="1891831"/>
                <a:gridCol w="949337"/>
                <a:gridCol w="1108701"/>
                <a:gridCol w="2563993"/>
              </a:tblGrid>
              <a:tr h="2543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2.2</a:t>
                      </a:r>
                      <a:endParaRPr lang="fi-F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Arvoperustan toteutuminen</a:t>
                      </a:r>
                      <a:endParaRPr lang="fi-F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kyselylomake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212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2.3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Oppimiskäsityksen toteutuminen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kyselylomake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3343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3.1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Muut opetussuunnitelmaa täydentävät suunnitelmat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x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toimintakertomus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323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3.3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Laaja-alaiset osaamisen kokonaisuudet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x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toimintakertomus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355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4.2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Koulun toimintakulttuuri, lukuvuosittaiset kehittämistavoitteet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x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toimintakertomus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2158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4.3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Oppimisympäristöt ja työtavat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x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toimintakertomus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343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4.4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Eheyttäminen ja monialaiset oppimiskokonaisuudet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liiteeksi PLAANI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toimintakertomus</a:t>
                      </a:r>
                      <a:endParaRPr lang="fi-F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  <a:tr h="2023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5.1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Yhteinen vastuu koulupäivästä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x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>
                          <a:effectLst/>
                        </a:rPr>
                        <a:t> </a:t>
                      </a:r>
                      <a:endParaRPr lang="fi-FI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effectLst/>
                        </a:rPr>
                        <a:t> </a:t>
                      </a:r>
                      <a:endParaRPr lang="fi-FI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95" marR="527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37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67544" y="260648"/>
            <a:ext cx="7467600" cy="619268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Edellä olevien arviointi esimerkiksi:</a:t>
            </a:r>
          </a:p>
          <a:p>
            <a:r>
              <a:rPr lang="fi-FI" dirty="0" smtClean="0"/>
              <a:t>Liikennevalomenetelmä, SWOT</a:t>
            </a:r>
          </a:p>
          <a:p>
            <a:r>
              <a:rPr lang="fi-FI" dirty="0" smtClean="0"/>
              <a:t>Pyynpään oppimisympäristökysely</a:t>
            </a:r>
          </a:p>
          <a:p>
            <a:r>
              <a:rPr lang="fi-FI" dirty="0" smtClean="0">
                <a:hlinkClick r:id="rId2"/>
              </a:rPr>
              <a:t>Koulun hyvinvointiprofiili – etusivu</a:t>
            </a:r>
            <a:endParaRPr lang="fi-FI" dirty="0" smtClean="0"/>
          </a:p>
          <a:p>
            <a:r>
              <a:rPr lang="fi-FI" dirty="0" smtClean="0"/>
              <a:t>4.lk- (oppilaille, henkilökunnalle)</a:t>
            </a:r>
          </a:p>
          <a:p>
            <a:r>
              <a:rPr lang="fi-FI" dirty="0" err="1" smtClean="0"/>
              <a:t>Wilman</a:t>
            </a:r>
            <a:r>
              <a:rPr lang="fi-FI" dirty="0" smtClean="0"/>
              <a:t> kysely (oppilaalle, huoltajalle)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0691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7467600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sz="1400" dirty="0"/>
              <a:t>Kysely </a:t>
            </a:r>
            <a:r>
              <a:rPr lang="fi-FI" sz="1400" dirty="0" smtClean="0"/>
              <a:t>huoltajille (ehdotus)</a:t>
            </a:r>
            <a:endParaRPr lang="fi-FI" sz="1400" dirty="0"/>
          </a:p>
          <a:p>
            <a:pPr marL="0" indent="0">
              <a:buNone/>
            </a:pPr>
            <a:r>
              <a:rPr lang="fi-FI" sz="1400" dirty="0"/>
              <a:t> </a:t>
            </a:r>
          </a:p>
          <a:p>
            <a:pPr lvl="0"/>
            <a:r>
              <a:rPr lang="fi-FI" sz="1400" dirty="0"/>
              <a:t>Rauma on hyvä ja turvallinen paikka käydä koulua.</a:t>
            </a:r>
          </a:p>
          <a:p>
            <a:pPr lvl="0"/>
            <a:r>
              <a:rPr lang="fi-FI" sz="1400" dirty="0"/>
              <a:t>Kodin ja koulun yhteistyö on toimivaa.</a:t>
            </a:r>
          </a:p>
          <a:p>
            <a:pPr lvl="0"/>
            <a:r>
              <a:rPr lang="fi-FI" sz="1400" dirty="0"/>
              <a:t>Koulun henkilökuntaa on helppo lähestyä lasta koskevissa asioissa.</a:t>
            </a:r>
          </a:p>
          <a:p>
            <a:pPr lvl="0"/>
            <a:r>
              <a:rPr lang="fi-FI" sz="1400" dirty="0"/>
              <a:t>Koulu tiedottaa riittävästi koulunkäyntiin liittyvistä asioista.</a:t>
            </a:r>
          </a:p>
          <a:p>
            <a:pPr lvl="0"/>
            <a:r>
              <a:rPr lang="fi-FI" sz="1400" dirty="0"/>
              <a:t>Lukuvuoden aikana saatu tieto oppimisen edistymisestä on riittävää.</a:t>
            </a:r>
          </a:p>
          <a:p>
            <a:pPr lvl="0"/>
            <a:r>
              <a:rPr lang="fi-FI" sz="1400" dirty="0"/>
              <a:t>Lapsi tuntee olonsa koulussa turvalliseksi.</a:t>
            </a:r>
          </a:p>
          <a:p>
            <a:pPr lvl="0"/>
            <a:r>
              <a:rPr lang="fi-FI" sz="1400" dirty="0"/>
              <a:t>Koulu on viihtyisä.</a:t>
            </a:r>
          </a:p>
          <a:p>
            <a:pPr lvl="0"/>
            <a:r>
              <a:rPr lang="fi-FI" sz="1400" smtClean="0"/>
              <a:t>Koulussa </a:t>
            </a:r>
            <a:r>
              <a:rPr lang="fi-FI" sz="1400" dirty="0"/>
              <a:t>noudatetaan kestävän kehityksen periaatteita.</a:t>
            </a:r>
          </a:p>
          <a:p>
            <a:pPr lvl="0"/>
            <a:r>
              <a:rPr lang="fi-FI" sz="1400" dirty="0"/>
              <a:t>Lapsi viihtyy välitunnilla.</a:t>
            </a:r>
          </a:p>
          <a:p>
            <a:pPr lvl="0"/>
            <a:r>
              <a:rPr lang="fi-FI" sz="1400" dirty="0"/>
              <a:t>Lapsi syö mielellään kouluruokaa.</a:t>
            </a:r>
          </a:p>
          <a:p>
            <a:pPr lvl="0"/>
            <a:r>
              <a:rPr lang="fi-FI" sz="1400" dirty="0"/>
              <a:t>Lapsi käy mielellään koulua.</a:t>
            </a:r>
          </a:p>
          <a:p>
            <a:pPr lvl="0"/>
            <a:r>
              <a:rPr lang="fi-FI" sz="1400" dirty="0"/>
              <a:t>Koulutyötä on sopivasti.</a:t>
            </a:r>
          </a:p>
          <a:p>
            <a:pPr lvl="0"/>
            <a:r>
              <a:rPr lang="fi-FI" sz="1400" dirty="0"/>
              <a:t>Lapsellani on koulussa kavereita.</a:t>
            </a:r>
          </a:p>
          <a:p>
            <a:pPr lvl="0"/>
            <a:r>
              <a:rPr lang="fi-FI" sz="1400" dirty="0"/>
              <a:t>Opettaja kohtelee oppilaita oikeudenmukaisesti.</a:t>
            </a:r>
          </a:p>
          <a:p>
            <a:pPr lvl="0"/>
            <a:r>
              <a:rPr lang="fi-FI" sz="1400" dirty="0"/>
              <a:t>Opettaja on kiinnostunut, mitä lapselleni kuuluu.</a:t>
            </a:r>
          </a:p>
          <a:p>
            <a:pPr lvl="0"/>
            <a:r>
              <a:rPr lang="fi-FI" sz="1400" dirty="0"/>
              <a:t>Opettaja kannustaa oppilasta.</a:t>
            </a:r>
          </a:p>
          <a:p>
            <a:pPr lvl="0"/>
            <a:r>
              <a:rPr lang="fi-FI" sz="1400" dirty="0"/>
              <a:t>Koulussa tuetaan lapsen kasvua ja hyvinvointia.</a:t>
            </a:r>
          </a:p>
          <a:p>
            <a:pPr lvl="0"/>
            <a:r>
              <a:rPr lang="fi-FI" sz="1400" dirty="0"/>
              <a:t>Koulussa käytetään monipuolisia työtapoja.</a:t>
            </a:r>
          </a:p>
          <a:p>
            <a:pPr lvl="0"/>
            <a:r>
              <a:rPr lang="fi-FI" sz="1400" dirty="0"/>
              <a:t>Lasten mielipiteet otetaan huomioon koulun kehittämisessä. </a:t>
            </a:r>
          </a:p>
          <a:p>
            <a:pPr lvl="0"/>
            <a:r>
              <a:rPr lang="fi-FI" sz="1400" dirty="0"/>
              <a:t>Koulu toimii aktiivisesti kiusaamisen ehkäisemisessä.</a:t>
            </a:r>
          </a:p>
          <a:p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1879159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156</Words>
  <Application>Microsoft Office PowerPoint</Application>
  <PresentationFormat>Näytössä katseltava diaesitys (4:3)</PresentationFormat>
  <Paragraphs>95</Paragraphs>
  <Slides>7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Erkkeri</vt:lpstr>
      <vt:lpstr>Arviointi</vt:lpstr>
      <vt:lpstr>Arviointikeskustelu</vt:lpstr>
      <vt:lpstr>PowerPoint-esitys</vt:lpstr>
      <vt:lpstr>Toimintakulttuurin arviointi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Arviointi</dc:title>
  <dc:creator>Lehtinen Marika</dc:creator>
  <cp:lastModifiedBy>Lehtinen Marika</cp:lastModifiedBy>
  <cp:revision>7</cp:revision>
  <dcterms:created xsi:type="dcterms:W3CDTF">2016-10-17T18:25:39Z</dcterms:created>
  <dcterms:modified xsi:type="dcterms:W3CDTF">2016-11-07T16:48:03Z</dcterms:modified>
</cp:coreProperties>
</file>