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D6EB-26AE-4267-A04E-C8AB5FC8C76E}" type="datetimeFigureOut">
              <a:rPr lang="fi-FI" smtClean="0"/>
              <a:t>13.9.2015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A178-AE5C-42B4-BF1C-9112680403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524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D6EB-26AE-4267-A04E-C8AB5FC8C76E}" type="datetimeFigureOut">
              <a:rPr lang="fi-FI" smtClean="0"/>
              <a:t>13.9.2015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A178-AE5C-42B4-BF1C-9112680403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164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D6EB-26AE-4267-A04E-C8AB5FC8C76E}" type="datetimeFigureOut">
              <a:rPr lang="fi-FI" smtClean="0"/>
              <a:t>13.9.2015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A178-AE5C-42B4-BF1C-9112680403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112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D6EB-26AE-4267-A04E-C8AB5FC8C76E}" type="datetimeFigureOut">
              <a:rPr lang="fi-FI" smtClean="0"/>
              <a:t>13.9.2015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A178-AE5C-42B4-BF1C-9112680403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212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D6EB-26AE-4267-A04E-C8AB5FC8C76E}" type="datetimeFigureOut">
              <a:rPr lang="fi-FI" smtClean="0"/>
              <a:t>13.9.2015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A178-AE5C-42B4-BF1C-9112680403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5197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D6EB-26AE-4267-A04E-C8AB5FC8C76E}" type="datetimeFigureOut">
              <a:rPr lang="fi-FI" smtClean="0"/>
              <a:t>13.9.2015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A178-AE5C-42B4-BF1C-9112680403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359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D6EB-26AE-4267-A04E-C8AB5FC8C76E}" type="datetimeFigureOut">
              <a:rPr lang="fi-FI" smtClean="0"/>
              <a:t>13.9.2015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A178-AE5C-42B4-BF1C-9112680403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889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D6EB-26AE-4267-A04E-C8AB5FC8C76E}" type="datetimeFigureOut">
              <a:rPr lang="fi-FI" smtClean="0"/>
              <a:t>13.9.2015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A178-AE5C-42B4-BF1C-9112680403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131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D6EB-26AE-4267-A04E-C8AB5FC8C76E}" type="datetimeFigureOut">
              <a:rPr lang="fi-FI" smtClean="0"/>
              <a:t>13.9.2015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A178-AE5C-42B4-BF1C-9112680403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818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D6EB-26AE-4267-A04E-C8AB5FC8C76E}" type="datetimeFigureOut">
              <a:rPr lang="fi-FI" smtClean="0"/>
              <a:t>13.9.2015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A178-AE5C-42B4-BF1C-9112680403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009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D6EB-26AE-4267-A04E-C8AB5FC8C76E}" type="datetimeFigureOut">
              <a:rPr lang="fi-FI" smtClean="0"/>
              <a:t>13.9.2015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A178-AE5C-42B4-BF1C-9112680403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115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DD6EB-26AE-4267-A04E-C8AB5FC8C76E}" type="datetimeFigureOut">
              <a:rPr lang="fi-FI" smtClean="0"/>
              <a:t>13.9.2015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EA178-AE5C-42B4-BF1C-9112680403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560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ctrTitle"/>
          </p:nvPr>
        </p:nvSpPr>
        <p:spPr>
          <a:xfrm>
            <a:off x="1691680" y="188641"/>
            <a:ext cx="6764288" cy="1008112"/>
          </a:xfrm>
        </p:spPr>
        <p:txBody>
          <a:bodyPr>
            <a:noAutofit/>
          </a:bodyPr>
          <a:lstStyle/>
          <a:p>
            <a:r>
              <a:rPr lang="fi-FI" sz="3600" dirty="0" err="1" smtClean="0"/>
              <a:t>Ops-työskentelyn</a:t>
            </a:r>
            <a:r>
              <a:rPr lang="fi-FI" sz="3600" dirty="0" smtClean="0"/>
              <a:t> aikataulu </a:t>
            </a:r>
            <a:br>
              <a:rPr lang="fi-FI" sz="3600" dirty="0" smtClean="0"/>
            </a:br>
            <a:r>
              <a:rPr lang="fi-FI" sz="3600" dirty="0" smtClean="0"/>
              <a:t>kevät 2015</a:t>
            </a:r>
            <a:endParaRPr lang="fi-FI" sz="3600" dirty="0"/>
          </a:p>
        </p:txBody>
      </p:sp>
      <p:graphicFrame>
        <p:nvGraphicFramePr>
          <p:cNvPr id="8" name="Taulukk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781910"/>
              </p:ext>
            </p:extLst>
          </p:nvPr>
        </p:nvGraphicFramePr>
        <p:xfrm>
          <a:off x="683568" y="1556792"/>
          <a:ext cx="7891386" cy="5105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5927"/>
                <a:gridCol w="2403796"/>
                <a:gridCol w="1473241"/>
                <a:gridCol w="1318422"/>
              </a:tblGrid>
              <a:tr h="543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Työskentelyn aihe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3" marR="59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800" dirty="0">
                          <a:effectLst/>
                        </a:rPr>
                        <a:t>Koulutus: Rehtorit ja koulujen </a:t>
                      </a:r>
                      <a:r>
                        <a:rPr lang="fi-FI" sz="1800" dirty="0" err="1">
                          <a:effectLst/>
                        </a:rPr>
                        <a:t>ops-vastaavat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3" marR="59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800" dirty="0">
                          <a:effectLst/>
                        </a:rPr>
                        <a:t>Työskentely kouluissa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3" marR="59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800" dirty="0">
                          <a:effectLst/>
                        </a:rPr>
                        <a:t>Töiden palautus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3" marR="59083" marT="0" marB="0"/>
                </a:tc>
              </a:tr>
              <a:tr h="543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Arvot ja </a:t>
                      </a:r>
                      <a:r>
                        <a:rPr lang="fi-FI" sz="1600" dirty="0" smtClean="0">
                          <a:effectLst/>
                        </a:rPr>
                        <a:t>oppimiskäsitys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Luku 2</a:t>
                      </a:r>
                      <a:endParaRPr lang="fi-FI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3" marR="59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kevät 2014, </a:t>
                      </a:r>
                      <a:endParaRPr lang="fi-FI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joulukuu 2014</a:t>
                      </a:r>
                      <a:endParaRPr lang="fi-F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3" marR="59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kevät 2014,</a:t>
                      </a:r>
                      <a:endParaRPr lang="fi-FI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vk 4-6</a:t>
                      </a:r>
                      <a:endParaRPr lang="fi-F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3" marR="59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pe 6.2.</a:t>
                      </a:r>
                      <a:endParaRPr lang="fi-F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3" marR="59083" marT="0" marB="0"/>
                </a:tc>
              </a:tr>
              <a:tr h="896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 smtClean="0">
                          <a:effectLst/>
                        </a:rPr>
                        <a:t>Perusopetuksen </a:t>
                      </a:r>
                      <a:r>
                        <a:rPr lang="fi-FI" sz="1600" dirty="0">
                          <a:effectLst/>
                        </a:rPr>
                        <a:t>tehtävä, kasvatuksen ja opetuksen </a:t>
                      </a:r>
                      <a:r>
                        <a:rPr lang="fi-FI" sz="1600" dirty="0" smtClean="0">
                          <a:effectLst/>
                        </a:rPr>
                        <a:t>tavoitteet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Luvut 3.1, 3.2 sekä 3.4</a:t>
                      </a:r>
                      <a:endParaRPr lang="fi-FI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3" marR="59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ke 21.1.</a:t>
                      </a:r>
                      <a:endParaRPr lang="fi-F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3" marR="59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vk 7-9</a:t>
                      </a:r>
                      <a:endParaRPr lang="fi-F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3" marR="59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pe 27.2.</a:t>
                      </a:r>
                      <a:endParaRPr lang="fi-F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3" marR="59083" marT="0" marB="0"/>
                </a:tc>
              </a:tr>
              <a:tr h="759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Laaja-alainen </a:t>
                      </a:r>
                      <a:r>
                        <a:rPr lang="fi-FI" sz="1600" dirty="0" smtClean="0">
                          <a:effectLst/>
                        </a:rPr>
                        <a:t>osaaminen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Luvut 3.3.ja 3.4.</a:t>
                      </a:r>
                      <a:endParaRPr lang="fi-FI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3" marR="59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ti 3.3.</a:t>
                      </a:r>
                      <a:endParaRPr lang="fi-F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3" marR="59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vk 10-13</a:t>
                      </a:r>
                      <a:endParaRPr lang="fi-F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3" marR="59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pe 27.3.</a:t>
                      </a:r>
                      <a:endParaRPr lang="fi-F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3" marR="59083" marT="0" marB="0"/>
                </a:tc>
              </a:tr>
              <a:tr h="858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 smtClean="0">
                          <a:effectLst/>
                        </a:rPr>
                        <a:t>Yhtenäisen perusopetuksen toimintakulttuuri</a:t>
                      </a:r>
                      <a:r>
                        <a:rPr lang="fi-FI" sz="1600" dirty="0">
                          <a:effectLst/>
                        </a:rPr>
                        <a:t>, </a:t>
                      </a:r>
                      <a:r>
                        <a:rPr lang="fi-FI" sz="1600" dirty="0" smtClean="0">
                          <a:effectLst/>
                        </a:rPr>
                        <a:t>oppimisympäristöt</a:t>
                      </a:r>
                      <a:r>
                        <a:rPr lang="fi-FI" sz="1600" baseline="0" dirty="0" smtClean="0">
                          <a:effectLst/>
                        </a:rPr>
                        <a:t> ja </a:t>
                      </a:r>
                      <a:r>
                        <a:rPr lang="fi-FI" sz="1600" dirty="0" smtClean="0">
                          <a:effectLst/>
                        </a:rPr>
                        <a:t>työtavat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Luku 4.1,4.2,4.3 sekä 4.5</a:t>
                      </a:r>
                      <a:endParaRPr lang="fi-FI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3" marR="59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ke 8.4</a:t>
                      </a:r>
                      <a:endParaRPr lang="fi-F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3" marR="59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vk 15-17</a:t>
                      </a:r>
                      <a:endParaRPr lang="fi-F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3" marR="59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pe 24.4.</a:t>
                      </a:r>
                      <a:endParaRPr lang="fi-F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3" marR="59083" marT="0" marB="0"/>
                </a:tc>
              </a:tr>
              <a:tr h="924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 smtClean="0">
                          <a:effectLst/>
                        </a:rPr>
                        <a:t>Opetuksen eheyttäminen </a:t>
                      </a:r>
                      <a:r>
                        <a:rPr lang="fi-FI" sz="1600" dirty="0" smtClean="0">
                          <a:effectLst/>
                        </a:rPr>
                        <a:t>ja monialaiset oppimiskokonaisuudet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Luvut 4.4. ja 4.5</a:t>
                      </a:r>
                      <a:endParaRPr lang="fi-FI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3" marR="59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ke 6.5.</a:t>
                      </a:r>
                      <a:endParaRPr lang="fi-F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3" marR="59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vk 19-21</a:t>
                      </a:r>
                      <a:endParaRPr lang="fi-F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3" marR="59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pe 22.5.</a:t>
                      </a:r>
                      <a:endParaRPr lang="fi-FI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83" marR="59083" marT="0" marB="0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635305" cy="1088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6337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575208"/>
              </p:ext>
            </p:extLst>
          </p:nvPr>
        </p:nvGraphicFramePr>
        <p:xfrm>
          <a:off x="467544" y="836712"/>
          <a:ext cx="8424937" cy="5805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8614"/>
                <a:gridCol w="2075123"/>
                <a:gridCol w="1271804"/>
                <a:gridCol w="2219396"/>
              </a:tblGrid>
              <a:tr h="557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Työskentelyn aihe</a:t>
                      </a:r>
                      <a:endParaRPr lang="fi-F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Koulutus: Rehtorit ja koulujen ops-vastaavat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Työskentely kouluissa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Töiden palautus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</a:tr>
              <a:tr h="781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Oppimista ja hyvinvointia edistävä koulutyön järjestäminen Luku 5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31.8. Raumanmeri</a:t>
                      </a:r>
                      <a:endParaRPr lang="fi-F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</a:tr>
              <a:tr h="521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Oppiaineryhmät 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14.9.valtuustosali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ilm. 7.9 klo 13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</a:tr>
              <a:tr h="287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Ops:n muut suunnitelmat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17.9.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</a:tr>
              <a:tr h="521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Ops-koulutukset, Leena Nousiainen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22.9-24.9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</a:tr>
              <a:tr h="557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Tuntijako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viimeistely syyskuussa ja lautakuntaan lokakuussa 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</a:tr>
              <a:tr h="287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Arviointi Luku 6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smtClean="0">
                          <a:effectLst/>
                        </a:rPr>
                        <a:t>7.10. VESO</a:t>
                      </a:r>
                      <a:r>
                        <a:rPr lang="fi-FI" sz="1400">
                          <a:effectLst/>
                        </a:rPr>
                        <a:t>, Jorma Kauppinen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</a:tr>
              <a:tr h="574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Oppimisen ja koulunkäynnin tuki Luku 7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3.11. Sari Ågren, valtuustosali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</a:tr>
              <a:tr h="574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Arvot ja oppimiskäsitys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Luku 2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</a:tr>
              <a:tr h="955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Opetuksen tehtävä, kasvatuksen ja opetuksen tavoitteet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Luvut 3.1, 3.2 sekä 3.4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9" marR="48389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71600" y="304582"/>
            <a:ext cx="77048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Ops-ty</a:t>
            </a:r>
            <a:r>
              <a:rPr kumimoji="0" lang="fi-FI" altLang="fi-FI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fi-FI" altLang="fi-FI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skentelyn</a:t>
            </a: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aikataulu 2015-2016</a:t>
            </a:r>
            <a:endParaRPr kumimoji="0" lang="fi-FI" altLang="fi-F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698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191</Words>
  <Application>Microsoft Office PowerPoint</Application>
  <PresentationFormat>Näytössä katseltava diaesitys (4:3)</PresentationFormat>
  <Paragraphs>75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Office-teema</vt:lpstr>
      <vt:lpstr>Ops-työskentelyn aikataulu  kevät 2015</vt:lpstr>
      <vt:lpstr>PowerPoint-esitys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Ops-työskentelyn aikataulu  kevät 2015</dc:title>
  <dc:creator>Marika</dc:creator>
  <cp:lastModifiedBy>Lehtinen Marika</cp:lastModifiedBy>
  <cp:revision>4</cp:revision>
  <dcterms:created xsi:type="dcterms:W3CDTF">2015-01-16T15:22:10Z</dcterms:created>
  <dcterms:modified xsi:type="dcterms:W3CDTF">2015-09-13T16:28:24Z</dcterms:modified>
</cp:coreProperties>
</file>