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4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BCF4D76-C37E-4799-954E-F9451D4B9F0C}" type="datetimeFigureOut">
              <a:rPr lang="fi-FI" smtClean="0"/>
              <a:t>5.4.2017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2CB9F9F-C6C7-4F3C-8802-3FB23DB275B4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Lukuvuositodistus%203.%20luokka.pdf" TargetMode="External"/><Relationship Id="rId2" Type="http://schemas.openxmlformats.org/officeDocument/2006/relationships/hyperlink" Target="Lukuvuositodistus%201.%20luokk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Sanallinen%20todistuksen%20liite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Arvioinnin  palautteista ja muutoksista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6.4. 2017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36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Välitodistusten palaute: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Palautteita tuli runsaasti, lähes joka koulusta</a:t>
            </a:r>
          </a:p>
          <a:p>
            <a:r>
              <a:rPr lang="fi-FI" dirty="0" smtClean="0"/>
              <a:t>Positiivisena koettiin: 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äidinkielen ja matematiikan arviointi 	tarkemmin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muista aineista sanallista arviointia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- 3. luokan arvioinnin kaksiportaisuus 	  	   tietyissä aineissa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neliportainen asteikko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8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/>
          <a:lstStyle/>
          <a:p>
            <a:r>
              <a:rPr lang="fi-FI" dirty="0" smtClean="0"/>
              <a:t>Kritiikkiä sai:</a:t>
            </a:r>
          </a:p>
          <a:p>
            <a:pPr marL="68580" indent="0">
              <a:buNone/>
            </a:pPr>
            <a:r>
              <a:rPr lang="fi-FI" dirty="0" smtClean="0"/>
              <a:t>	- neliportaisen asteikon nimitykset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arvioitavia kohteita liikaa tai liian 	yksityiskohtaisia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lastenkirjallisuuden lukemisen arviointi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työskentelytaitojen arvioinnin 	puuttuminen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sanallisen liitteen pakonomaisuus 	(työllistävä ja erityisesti 2. luokan 	arviointikeskustelun kanssa)</a:t>
            </a:r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vaikealukuisuus</a:t>
            </a:r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72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Väli- ja lukuvuositodistukseen tulevia muutoksia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Todistuksen </a:t>
            </a:r>
            <a:r>
              <a:rPr lang="fi-FI" dirty="0"/>
              <a:t>u</a:t>
            </a:r>
            <a:r>
              <a:rPr lang="fi-FI" dirty="0" smtClean="0"/>
              <a:t>lkonäköä selkeytetään -&gt; rastit selkeämmin </a:t>
            </a:r>
            <a:r>
              <a:rPr lang="fi-FI" dirty="0" smtClean="0"/>
              <a:t>luettavissa</a:t>
            </a:r>
          </a:p>
          <a:p>
            <a:r>
              <a:rPr lang="fi-FI" dirty="0" smtClean="0">
                <a:hlinkClick r:id="rId2" action="ppaction://hlinkfile"/>
              </a:rPr>
              <a:t>Malli1</a:t>
            </a:r>
            <a:r>
              <a:rPr lang="fi-FI" dirty="0" smtClean="0"/>
              <a:t>, </a:t>
            </a:r>
            <a:r>
              <a:rPr lang="fi-FI" dirty="0" smtClean="0">
                <a:hlinkClick r:id="rId3" action="ppaction://hlinkfile"/>
              </a:rPr>
              <a:t>malli2</a:t>
            </a:r>
            <a:r>
              <a:rPr lang="fi-FI" dirty="0" smtClean="0"/>
              <a:t>, </a:t>
            </a:r>
            <a:r>
              <a:rPr lang="fi-FI" dirty="0" smtClean="0">
                <a:hlinkClick r:id="rId4" action="ppaction://hlinkfile"/>
              </a:rPr>
              <a:t>malli3</a:t>
            </a:r>
            <a:endParaRPr lang="fi-FI" dirty="0" smtClean="0"/>
          </a:p>
          <a:p>
            <a:r>
              <a:rPr lang="fi-FI" dirty="0" smtClean="0"/>
              <a:t>Neliportaisen asteikon nimitykset muutetaan</a:t>
            </a:r>
          </a:p>
          <a:p>
            <a:endParaRPr lang="fi-FI" dirty="0"/>
          </a:p>
          <a:p>
            <a:endParaRPr lang="fi-FI" dirty="0" smtClean="0"/>
          </a:p>
          <a:p>
            <a:r>
              <a:rPr lang="fi-FI" dirty="0" smtClean="0"/>
              <a:t>Matematiikan arviointi luokille 1-2 samankaltaiseksi kuin luokalla 3</a:t>
            </a:r>
          </a:p>
          <a:p>
            <a:pPr marL="68580" indent="0">
              <a:buNone/>
            </a:pPr>
            <a:r>
              <a:rPr lang="fi-FI" dirty="0"/>
              <a:t> </a:t>
            </a:r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286408"/>
              </p:ext>
            </p:extLst>
          </p:nvPr>
        </p:nvGraphicFramePr>
        <p:xfrm>
          <a:off x="1619672" y="4221088"/>
          <a:ext cx="5760641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386"/>
                <a:gridCol w="1256071"/>
                <a:gridCol w="1710101"/>
                <a:gridCol w="1604083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000" dirty="0">
                          <a:effectLst/>
                        </a:rPr>
                        <a:t>Kiitettävästi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000" dirty="0">
                          <a:effectLst/>
                        </a:rPr>
                        <a:t>Tavoitteiden mukaisesti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000">
                          <a:effectLst/>
                        </a:rPr>
                        <a:t>Tarvitset harjoitusta</a:t>
                      </a:r>
                      <a:endParaRPr lang="fi-F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i-FI" sz="1000" dirty="0">
                          <a:effectLst/>
                        </a:rPr>
                        <a:t>Tavoitteet vielä saavuttamatta</a:t>
                      </a:r>
                      <a:endParaRPr lang="fi-F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49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440160"/>
          </a:xfrm>
        </p:spPr>
        <p:txBody>
          <a:bodyPr>
            <a:normAutofit/>
          </a:bodyPr>
          <a:lstStyle/>
          <a:p>
            <a:r>
              <a:rPr lang="fi-FI" sz="2800" dirty="0" smtClean="0"/>
              <a:t>Koko lukuvuoden arvioitavat kohdat näkyvissä </a:t>
            </a:r>
            <a:r>
              <a:rPr lang="fi-FI" sz="2800" dirty="0" err="1"/>
              <a:t>W</a:t>
            </a:r>
            <a:r>
              <a:rPr lang="fi-FI" sz="2800" dirty="0" err="1" smtClean="0"/>
              <a:t>ilmassa</a:t>
            </a:r>
            <a:r>
              <a:rPr lang="fi-FI" sz="2800" dirty="0" smtClean="0"/>
              <a:t>. Valitset mitkä arvioit syksyllä ja mitkä keväällä.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467544" y="2313432"/>
            <a:ext cx="3816424" cy="4139904"/>
          </a:xfrm>
        </p:spPr>
        <p:txBody>
          <a:bodyPr>
            <a:normAutofit fontScale="62500" lnSpcReduction="20000"/>
          </a:bodyPr>
          <a:lstStyle/>
          <a:p>
            <a:r>
              <a:rPr lang="fi-FI" b="1" dirty="0" smtClean="0"/>
              <a:t>Ekaluokka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merkitä lukumäärät </a:t>
            </a:r>
            <a:r>
              <a:rPr lang="fi-FI" sz="2600" dirty="0" smtClean="0"/>
              <a:t>0-10</a:t>
            </a:r>
            <a:endParaRPr lang="fi-FI" sz="2600" dirty="0"/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yhteenlaskua luvuilla 0-10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vähennyslaskua luvuilla 0-10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lukujen suuruusvertailua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merkitä lukumäärät 0-100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yhteenlaskua luvuilla 0-20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vähennyslaskua luvuilla 0-20 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dirty="0"/>
              <a:t>Osaat ratkaista sovellustehtäviä</a:t>
            </a:r>
          </a:p>
          <a:p>
            <a:pPr marL="68580" indent="0">
              <a:lnSpc>
                <a:spcPct val="170000"/>
              </a:lnSpc>
              <a:buNone/>
            </a:pPr>
            <a:r>
              <a:rPr lang="fi-FI" sz="2600" b="1" dirty="0"/>
              <a:t>Osaat päässälaskuja</a:t>
            </a:r>
          </a:p>
          <a:p>
            <a:pPr marL="6858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4"/>
          </p:nvPr>
        </p:nvSpPr>
        <p:spPr>
          <a:xfrm>
            <a:off x="4645152" y="2313430"/>
            <a:ext cx="3959296" cy="4544570"/>
          </a:xfrm>
        </p:spPr>
        <p:txBody>
          <a:bodyPr>
            <a:noAutofit/>
          </a:bodyPr>
          <a:lstStyle/>
          <a:p>
            <a:r>
              <a:rPr lang="fi-FI" sz="1600" b="1" dirty="0" smtClean="0"/>
              <a:t>Toinen luokka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lukujen suuruusvertailua 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kymmenylitykset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yhteenlaskua luvuilla 0-100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vähennyslaskua luvuilla 0-100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kertotaulut 1-5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yhteenlaskua luvuilla 0-1000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vähennyslaskua luvuilla 0-1000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luokitella kappaleita ja kuvioita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ratkaista sovellustehtäviä</a:t>
            </a:r>
          </a:p>
          <a:p>
            <a:pPr marL="68580" indent="0">
              <a:lnSpc>
                <a:spcPct val="160000"/>
              </a:lnSpc>
              <a:buNone/>
            </a:pPr>
            <a:r>
              <a:rPr lang="fi-FI" sz="1400" dirty="0"/>
              <a:t>Osaat päässälaskuja</a:t>
            </a:r>
          </a:p>
          <a:p>
            <a:pPr marL="68580" indent="0">
              <a:buNone/>
            </a:pP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2256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692696"/>
            <a:ext cx="7200800" cy="5760640"/>
          </a:xfrm>
        </p:spPr>
        <p:txBody>
          <a:bodyPr>
            <a:normAutofit fontScale="62500" lnSpcReduction="20000"/>
          </a:bodyPr>
          <a:lstStyle/>
          <a:p>
            <a:r>
              <a:rPr lang="fi-FI" b="1" dirty="0" smtClean="0"/>
              <a:t>Nostimme mukaan ekaluokalle päässälaskutaidon. OPS sanoo:</a:t>
            </a:r>
          </a:p>
          <a:p>
            <a:pPr marL="68580" indent="0">
              <a:buNone/>
            </a:pPr>
            <a:endParaRPr lang="fi-FI" dirty="0" smtClean="0"/>
          </a:p>
          <a:p>
            <a:pPr marL="68580" indent="0">
              <a:buNone/>
            </a:pPr>
            <a:r>
              <a:rPr lang="fi-FI" sz="2600" dirty="0"/>
              <a:t>”T8 ohjata oppilasta kehittämään sujuvaa peruslaskutaitoa luonnollisilla luvuilla ja käyttämään erilaisia päässälaskustrategioita.”</a:t>
            </a:r>
          </a:p>
          <a:p>
            <a:pPr marL="68580" indent="0">
              <a:buNone/>
            </a:pPr>
            <a:endParaRPr lang="fi-FI" sz="2600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fi-FI" sz="2600" dirty="0" smtClean="0"/>
              <a:t>”</a:t>
            </a:r>
            <a:r>
              <a:rPr lang="fi-FI" sz="2600" dirty="0"/>
              <a:t>Matematiikan arviointi vuosiluokalla 1</a:t>
            </a:r>
          </a:p>
          <a:p>
            <a:pPr marL="68580" indent="0">
              <a:buNone/>
            </a:pPr>
            <a:r>
              <a:rPr lang="fi-FI" sz="2600" dirty="0"/>
              <a:t>Oppimisprosessin kannalta keskeisiä arvioinnin ja palautteen antamisen kohteita matematiikassa ovat</a:t>
            </a:r>
          </a:p>
          <a:p>
            <a:pPr marL="68580" indent="0">
              <a:buNone/>
            </a:pPr>
            <a:r>
              <a:rPr lang="fi-FI" sz="2600" dirty="0"/>
              <a:t>edistyminen laskutaidon sujuvuudessa, myös päässälaskutaidon sujuvuudessa.”</a:t>
            </a:r>
          </a:p>
          <a:p>
            <a:pPr marL="68580" indent="0">
              <a:buNone/>
            </a:pPr>
            <a:endParaRPr lang="fi-FI" dirty="0" smtClean="0">
              <a:solidFill>
                <a:srgbClr val="FF0000"/>
              </a:solidFill>
            </a:endParaRPr>
          </a:p>
          <a:p>
            <a:r>
              <a:rPr lang="fi-FI" b="1" dirty="0" smtClean="0"/>
              <a:t>3. luokan välitodistuksesta poistetaan</a:t>
            </a:r>
            <a:r>
              <a:rPr lang="fi-FI" dirty="0" smtClean="0"/>
              <a:t>:</a:t>
            </a:r>
          </a:p>
          <a:p>
            <a:pPr marL="68580" indent="0">
              <a:buNone/>
            </a:pPr>
            <a:r>
              <a:rPr lang="fi-FI" i="1" dirty="0"/>
              <a:t>  </a:t>
            </a:r>
            <a:r>
              <a:rPr lang="fi-FI" i="1" dirty="0" smtClean="0"/>
              <a:t>”Käytät monipuolisia tietolähteitä”</a:t>
            </a:r>
          </a:p>
          <a:p>
            <a:pPr marL="68580" indent="0">
              <a:buNone/>
            </a:pPr>
            <a:r>
              <a:rPr lang="fi-FI" b="1" dirty="0" smtClean="0"/>
              <a:t>-&gt; Lukuvuositodistukseen mukaan muodossa:</a:t>
            </a:r>
          </a:p>
          <a:p>
            <a:pPr marL="68580" indent="0">
              <a:buNone/>
            </a:pPr>
            <a:r>
              <a:rPr lang="fi-FI" b="1" dirty="0" smtClean="0"/>
              <a:t>”Käytät erilaisia tietolähteitä”</a:t>
            </a:r>
          </a:p>
          <a:p>
            <a:pPr marL="68580" indent="0">
              <a:buNone/>
            </a:pPr>
            <a:r>
              <a:rPr lang="fi-FI" dirty="0" smtClean="0"/>
              <a:t>Perusteluna </a:t>
            </a:r>
            <a:r>
              <a:rPr lang="fi-FI" dirty="0" err="1" smtClean="0"/>
              <a:t>OPS:n</a:t>
            </a:r>
            <a:r>
              <a:rPr lang="fi-FI" dirty="0" smtClean="0"/>
              <a:t> teksti:</a:t>
            </a:r>
          </a:p>
          <a:p>
            <a:pPr marL="68580" indent="0">
              <a:buNone/>
            </a:pPr>
            <a:endParaRPr lang="fi-FI" dirty="0" smtClean="0"/>
          </a:p>
          <a:p>
            <a:pPr marL="68580" indent="0">
              <a:buNone/>
            </a:pPr>
            <a:r>
              <a:rPr lang="fi-FI" sz="2600" dirty="0"/>
              <a:t>”TEKSTIEN TULKITSEMINEN</a:t>
            </a:r>
          </a:p>
          <a:p>
            <a:pPr marL="68580" indent="0">
              <a:buNone/>
            </a:pPr>
            <a:r>
              <a:rPr lang="fi-FI" sz="2600" dirty="0"/>
              <a:t>T7: ohjata oppilasta tiedonhankintaan, monipuolisten tiedonlähteiden käyttöön ja tiedon luotettavuuden arviointiin (L1,L4,L5)</a:t>
            </a:r>
          </a:p>
          <a:p>
            <a:pPr marL="68580" indent="0">
              <a:buNone/>
            </a:pPr>
            <a:r>
              <a:rPr lang="fi-FI" sz="2600" dirty="0"/>
              <a:t>S2: Etsitään tietoa eri lähteistä ja laajennetaan tietämystä luetun avulla</a:t>
            </a:r>
            <a:r>
              <a:rPr lang="fi-FI" sz="2600" dirty="0" smtClean="0"/>
              <a:t>.”</a:t>
            </a:r>
          </a:p>
          <a:p>
            <a:pPr marL="68580" indent="0">
              <a:buNone/>
            </a:pPr>
            <a:endParaRPr lang="fi-FI" sz="1900" dirty="0"/>
          </a:p>
          <a:p>
            <a:pPr marL="68580" indent="0">
              <a:buNone/>
            </a:pPr>
            <a:r>
              <a:rPr lang="fi-FI" b="1" dirty="0" smtClean="0"/>
              <a:t>- 3. luokan matematiikan osalta jätetään pois ”Osaat kertotaulut 1-10”</a:t>
            </a:r>
          </a:p>
          <a:p>
            <a:pPr marL="6858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8376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Kritiikistä huolimatta todistukseen jää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2323652"/>
            <a:ext cx="7632964" cy="4057676"/>
          </a:xfrm>
        </p:spPr>
        <p:txBody>
          <a:bodyPr>
            <a:normAutofit fontScale="77500" lnSpcReduction="20000"/>
          </a:bodyPr>
          <a:lstStyle/>
          <a:p>
            <a:r>
              <a:rPr lang="fi-FI" sz="2600" dirty="0" smtClean="0"/>
              <a:t>Luet lastenkirjoja </a:t>
            </a:r>
            <a:r>
              <a:rPr lang="fi-FI" sz="2600" dirty="0"/>
              <a:t>-kohta jätetään todistukseen, koska kirjallisuuteen tutustuminen on </a:t>
            </a:r>
            <a:r>
              <a:rPr lang="fi-FI" sz="2600" dirty="0" err="1"/>
              <a:t>OPSin</a:t>
            </a:r>
            <a:r>
              <a:rPr lang="fi-FI" sz="2600" dirty="0"/>
              <a:t> yksi neljästä </a:t>
            </a:r>
            <a:r>
              <a:rPr lang="fi-FI" sz="2600"/>
              <a:t>osa-alueesta</a:t>
            </a:r>
            <a:r>
              <a:rPr lang="fi-FI" sz="2600" smtClean="0"/>
              <a:t>.</a:t>
            </a:r>
          </a:p>
          <a:p>
            <a:pPr marL="68580" indent="0">
              <a:buNone/>
            </a:pPr>
            <a:endParaRPr lang="fi-FI" dirty="0"/>
          </a:p>
          <a:p>
            <a:pPr marL="68580" indent="0">
              <a:buNone/>
            </a:pPr>
            <a:r>
              <a:rPr lang="fi-FI" dirty="0"/>
              <a:t>	</a:t>
            </a:r>
            <a:r>
              <a:rPr lang="fi-FI" dirty="0" smtClean="0"/>
              <a:t>- </a:t>
            </a:r>
            <a:r>
              <a:rPr lang="fi-FI" sz="2300" dirty="0" smtClean="0"/>
              <a:t>”</a:t>
            </a:r>
            <a:r>
              <a:rPr lang="fi-FI" sz="2300" dirty="0"/>
              <a:t>T13: innostaa oppilasta kuuntelemaan ja lukemaan lapsille suunnattua kirjallisuutta ja valitsemaan itseään kiinnostavaa luettavaa, kehittämään lukuharrastustaan sekä ohjata oppilasta kirjaston käyttöön (L2,L3,L4)</a:t>
            </a:r>
          </a:p>
          <a:p>
            <a:pPr marL="68580" indent="0">
              <a:buNone/>
            </a:pPr>
            <a:r>
              <a:rPr lang="fi-FI" sz="2300" dirty="0"/>
              <a:t>S4: Etsitään itseä kiinnostavaa luettavaa ja herätetään kiinnostusta lukuharrastukseen.</a:t>
            </a:r>
          </a:p>
          <a:p>
            <a:pPr marL="68580" indent="0">
              <a:buNone/>
            </a:pPr>
            <a:r>
              <a:rPr lang="fi-FI" sz="2300" dirty="0"/>
              <a:t>S4: Tutustutaan kuunnellen ja lukien monimuotoisiin teksteihin, kuten lapsille suunnattuun kirjallisuuteen ja mediateksteihin ja käytetään niitä ilmaisun virikkeenä ja keskustellaan niiden merkityksestä omassa arjessa.</a:t>
            </a:r>
          </a:p>
          <a:p>
            <a:pPr marL="68580" indent="0">
              <a:buNone/>
            </a:pPr>
            <a:r>
              <a:rPr lang="fi-FI" sz="2300" dirty="0"/>
              <a:t>S4: Tutustutaan yhdessä kirjastoon ja sen käyttöön.”</a:t>
            </a:r>
          </a:p>
          <a:p>
            <a:pPr marL="68580" indent="0">
              <a:buNone/>
            </a:pPr>
            <a:endParaRPr lang="fi-FI" dirty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68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</TotalTime>
  <Words>280</Words>
  <Application>Microsoft Office PowerPoint</Application>
  <PresentationFormat>Näytössä katseltava diaesitys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Austin</vt:lpstr>
      <vt:lpstr>Arvioinnin  palautteista ja muutoksista</vt:lpstr>
      <vt:lpstr>Välitodistusten palaute:</vt:lpstr>
      <vt:lpstr>PowerPoint-esitys</vt:lpstr>
      <vt:lpstr>Väli- ja lukuvuositodistukseen tulevia muutoksia</vt:lpstr>
      <vt:lpstr>Koko lukuvuoden arvioitavat kohdat näkyvissä Wilmassa. Valitset mitkä arvioit syksyllä ja mitkä keväällä.</vt:lpstr>
      <vt:lpstr>PowerPoint-esitys</vt:lpstr>
      <vt:lpstr>Kritiikistä huolimatta todistukseen jää</vt:lpstr>
    </vt:vector>
  </TitlesOfParts>
  <Company>Rauman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Arvioinnin  palautteista ja muutoksista</dc:title>
  <dc:creator>Pyynpää</dc:creator>
  <cp:lastModifiedBy>Pyynpää</cp:lastModifiedBy>
  <cp:revision>12</cp:revision>
  <dcterms:created xsi:type="dcterms:W3CDTF">2017-04-04T12:27:57Z</dcterms:created>
  <dcterms:modified xsi:type="dcterms:W3CDTF">2017-04-05T12:12:50Z</dcterms:modified>
</cp:coreProperties>
</file>