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59" r:id="rId5"/>
    <p:sldId id="271" r:id="rId6"/>
    <p:sldId id="260" r:id="rId7"/>
    <p:sldId id="261" r:id="rId8"/>
    <p:sldId id="262" r:id="rId9"/>
    <p:sldId id="272" r:id="rId10"/>
    <p:sldId id="263" r:id="rId11"/>
    <p:sldId id="264" r:id="rId12"/>
    <p:sldId id="265" r:id="rId13"/>
    <p:sldId id="266" r:id="rId14"/>
    <p:sldId id="273" r:id="rId15"/>
    <p:sldId id="267" r:id="rId16"/>
    <p:sldId id="274" r:id="rId17"/>
    <p:sldId id="270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Kuinka monta kertaa yhteisöllinen oppilashuoltoryhmä on kokoontunut koulullasi lukuvuoden aikana?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1-2 kertaa</c:v>
                </c:pt>
                <c:pt idx="1">
                  <c:v>3-4 kertaa</c:v>
                </c:pt>
                <c:pt idx="2">
                  <c:v>5-6 kertaa</c:v>
                </c:pt>
                <c:pt idx="3">
                  <c:v>7-10 kertaa</c:v>
                </c:pt>
                <c:pt idx="4">
                  <c:v>Enemmän kuin 10 kertaa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10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4887296"/>
        <c:axId val="24885504"/>
      </c:barChart>
      <c:valAx>
        <c:axId val="24885504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4887296"/>
        <c:crosses val="autoZero"/>
        <c:crossBetween val="between"/>
      </c:valAx>
      <c:catAx>
        <c:axId val="2488729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4885504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koulullasi luvattomat poissaolot koettu ongelmaksi? (Vain rehtori täyttää)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On, koskien 1-3 oppilasta</c:v>
                </c:pt>
                <c:pt idx="1">
                  <c:v>On, koskien useita oppilaita</c:v>
                </c:pt>
                <c:pt idx="2">
                  <c:v>Ei ole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944640"/>
        <c:axId val="28943104"/>
      </c:barChart>
      <c:valAx>
        <c:axId val="28943104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944640"/>
        <c:crosses val="autoZero"/>
        <c:crossBetween val="between"/>
      </c:valAx>
      <c:catAx>
        <c:axId val="28944640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943104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yhteisöllisen oppilashuollon toiminta-ajatus sinulle selvä?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On</c:v>
                </c:pt>
                <c:pt idx="1">
                  <c:v>Olen vielä epävarma</c:v>
                </c:pt>
                <c:pt idx="2">
                  <c:v>Ei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9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388544"/>
        <c:axId val="25387008"/>
      </c:barChart>
      <c:valAx>
        <c:axId val="25387008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5388544"/>
        <c:crosses val="autoZero"/>
        <c:crossBetween val="between"/>
      </c:valAx>
      <c:catAx>
        <c:axId val="2538854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5387008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oppilashuoltoryhmän kokouksista tehty muistio?</c:v>
                </c:pt>
              </c:strCache>
            </c:strRef>
          </c:tx>
          <c:invertIfNegative val="1"/>
          <c:cat>
            <c:strRef>
              <c:f>Sheet1!$A$2:$A$5</c:f>
              <c:strCache>
                <c:ptCount val="4"/>
                <c:pt idx="0">
                  <c:v>On tehty ja se/ne ovat julkisesti esillä kaikille kiinnostuneille</c:v>
                </c:pt>
                <c:pt idx="1">
                  <c:v>On tehty, mutta se/ne eivät ole julkisia</c:v>
                </c:pt>
                <c:pt idx="2">
                  <c:v>Ei ole tehty</c:v>
                </c:pt>
                <c:pt idx="3">
                  <c:v>En osaa sanoa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6233856"/>
        <c:axId val="26232320"/>
      </c:barChart>
      <c:valAx>
        <c:axId val="26232320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6233856"/>
        <c:crosses val="autoZero"/>
        <c:crossBetween val="between"/>
      </c:valAx>
      <c:catAx>
        <c:axId val="2623385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623232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Ovatko oppilaat ja huoltajat olleet edustettuina kokouksissa?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Oppilaat ovat olleet ainakin osassa kokouksia</c:v>
                </c:pt>
                <c:pt idx="1">
                  <c:v>Huoltajat ovat olleet ainakin osassa kokouksia</c:v>
                </c:pt>
                <c:pt idx="2">
                  <c:v>Sekä huoltajat että oppilaat ovat olleet ainakin osassa kokouksia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6256128"/>
        <c:axId val="26254336"/>
      </c:barChart>
      <c:valAx>
        <c:axId val="26254336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6256128"/>
        <c:crosses val="autoZero"/>
        <c:crossBetween val="between"/>
      </c:valAx>
      <c:catAx>
        <c:axId val="26256128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625433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yhteisöllisten oppilashuoltoryhmien toiminta koettu mielestäsi hyödylliseksi?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On erittäin hyödylliseksi</c:v>
                </c:pt>
                <c:pt idx="1">
                  <c:v>On melko hyödyllisiksi</c:v>
                </c:pt>
                <c:pt idx="2">
                  <c:v>Ei ole juurikaan koettu hyödyllisiksi</c:v>
                </c:pt>
                <c:pt idx="3">
                  <c:v>Ei ole koettu ollenkaan hyödyllisiksi</c:v>
                </c:pt>
                <c:pt idx="4">
                  <c:v>En osaa sanoa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22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195072"/>
        <c:axId val="28193536"/>
      </c:barChart>
      <c:valAx>
        <c:axId val="28193536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195072"/>
        <c:crosses val="autoZero"/>
        <c:crossBetween val="between"/>
      </c:valAx>
      <c:catAx>
        <c:axId val="28195072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19353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Kuinka paljon arvioisit koulullasi kuluneen lukuvuoden aikana kokoontuneen yksilöllisen oppilashuollon ryhmiä / asiantuntijaryhmiä? (Tämä kysymys on vain rehtoreille, muut voivat jättää vastaamatta)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1-10</c:v>
                </c:pt>
                <c:pt idx="1">
                  <c:v>11-30</c:v>
                </c:pt>
                <c:pt idx="2">
                  <c:v>31-50</c:v>
                </c:pt>
                <c:pt idx="3">
                  <c:v>51-100</c:v>
                </c:pt>
                <c:pt idx="4">
                  <c:v>yli 100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790784"/>
        <c:axId val="28788992"/>
      </c:barChart>
      <c:valAx>
        <c:axId val="28788992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790784"/>
        <c:crosses val="autoZero"/>
        <c:crossBetween val="between"/>
      </c:valAx>
      <c:catAx>
        <c:axId val="2879078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788992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Oppilashuoltokertomus</c:v>
                </c:pt>
              </c:strCache>
            </c:strRef>
          </c:tx>
          <c:invertIfNegative val="1"/>
          <c:cat>
            <c:strRef>
              <c:f>Sheet1!$A$2:$A$5</c:f>
              <c:strCache>
                <c:ptCount val="4"/>
                <c:pt idx="0">
                  <c:v>on täytetty kaikista asiantuntijaryhmien kokoontumisista eikä se ole tuottanut ongelmia.</c:v>
                </c:pt>
                <c:pt idx="1">
                  <c:v>on täytetty kaikista asiantuntijaryhmien kokoontumisista, mutta se on koettu vaikeaksi.</c:v>
                </c:pt>
                <c:pt idx="2">
                  <c:v>ei ole täytetty kaikista kokoontumisista</c:v>
                </c:pt>
                <c:pt idx="3">
                  <c:v>En ole koskaan täyttänyt tai ollut mukana täyttämässä sitä, enkä siksi osaa vastata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12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816896"/>
        <c:axId val="28815360"/>
      </c:barChart>
      <c:valAx>
        <c:axId val="28815360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816896"/>
        <c:crosses val="autoZero"/>
        <c:crossBetween val="between"/>
      </c:valAx>
      <c:catAx>
        <c:axId val="2881689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81536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Kenen aloitteesta asiantuntijaryhmät on pääsääntöisesti koottu?</c:v>
                </c:pt>
              </c:strCache>
            </c:strRef>
          </c:tx>
          <c:invertIfNegative val="1"/>
          <c:cat>
            <c:strRef>
              <c:f>Sheet1!$A$2:$A$11</c:f>
              <c:strCache>
                <c:ptCount val="10"/>
                <c:pt idx="0">
                  <c:v>luokan- tai aineenopettajan</c:v>
                </c:pt>
                <c:pt idx="1">
                  <c:v>luokanvalvojan</c:v>
                </c:pt>
                <c:pt idx="2">
                  <c:v>rehtorin</c:v>
                </c:pt>
                <c:pt idx="3">
                  <c:v>koulukuraattorin</c:v>
                </c:pt>
                <c:pt idx="4">
                  <c:v>kouluspsykologin</c:v>
                </c:pt>
                <c:pt idx="5">
                  <c:v>kouluterveydenhoitajan</c:v>
                </c:pt>
                <c:pt idx="6">
                  <c:v>opon</c:v>
                </c:pt>
                <c:pt idx="7">
                  <c:v>huoltajan</c:v>
                </c:pt>
                <c:pt idx="8">
                  <c:v>oppilaan</c:v>
                </c:pt>
                <c:pt idx="9">
                  <c:v>jonkun muun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883968"/>
        <c:axId val="28882432"/>
      </c:barChart>
      <c:valAx>
        <c:axId val="28882432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883968"/>
        <c:crosses val="autoZero"/>
        <c:crossBetween val="between"/>
      </c:valAx>
      <c:catAx>
        <c:axId val="28883968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882432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asiantuntijaryhmien toiminta ollut mielestäsi toimivaa ja tarkoituksenmukaista?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On</c:v>
                </c:pt>
                <c:pt idx="1">
                  <c:v>Joiltain osin on</c:v>
                </c:pt>
                <c:pt idx="2">
                  <c:v>Paljon on vielä epäselvää ja toimimatonta</c:v>
                </c:pt>
                <c:pt idx="3">
                  <c:v>Ei ollenkaan</c:v>
                </c:pt>
                <c:pt idx="4">
                  <c:v>En osaa sanoa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8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918528"/>
        <c:axId val="28916736"/>
      </c:barChart>
      <c:valAx>
        <c:axId val="28916736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918528"/>
        <c:crosses val="autoZero"/>
        <c:crossBetween val="between"/>
      </c:valAx>
      <c:catAx>
        <c:axId val="28918528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2891673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Oppilashuolto </a:t>
            </a:r>
            <a:r>
              <a:rPr lang="en-US" dirty="0" smtClean="0"/>
              <a:t>lv 2016-2017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88832" cy="2495128"/>
          </a:xfrm>
        </p:spPr>
        <p:txBody>
          <a:bodyPr/>
          <a:lstStyle/>
          <a:p>
            <a:r>
              <a:rPr lang="en-US" dirty="0" err="1" smtClean="0"/>
              <a:t>Rehtoreiden</a:t>
            </a:r>
            <a:r>
              <a:rPr lang="en-US" dirty="0" smtClean="0"/>
              <a:t>, </a:t>
            </a:r>
            <a:r>
              <a:rPr lang="en-US" dirty="0" err="1" smtClean="0"/>
              <a:t>koulupsykologien</a:t>
            </a:r>
            <a:r>
              <a:rPr lang="en-US" dirty="0" smtClean="0"/>
              <a:t>, </a:t>
            </a:r>
            <a:r>
              <a:rPr lang="en-US" dirty="0" err="1" smtClean="0"/>
              <a:t>kuraattoreiden</a:t>
            </a:r>
            <a:r>
              <a:rPr lang="en-US" dirty="0" smtClean="0"/>
              <a:t> ja </a:t>
            </a:r>
            <a:r>
              <a:rPr lang="en-US" dirty="0" err="1" smtClean="0"/>
              <a:t>kouluterveydenhoitajien</a:t>
            </a:r>
            <a:r>
              <a:rPr lang="en-US" dirty="0" smtClean="0"/>
              <a:t> </a:t>
            </a:r>
            <a:r>
              <a:rPr lang="en-US" dirty="0" err="1" smtClean="0"/>
              <a:t>arvioimana</a:t>
            </a:r>
            <a:endParaRPr lang="en-US" dirty="0" smtClean="0"/>
          </a:p>
          <a:p>
            <a:pPr algn="l"/>
            <a:r>
              <a:rPr lang="en-US" sz="2400" dirty="0" smtClean="0"/>
              <a:t>SÅ05/17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805264"/>
            <a:ext cx="1030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35433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dirty="0" err="1"/>
              <a:t>Kuinka</a:t>
            </a:r>
            <a:r>
              <a:rPr lang="en-US" sz="2600" dirty="0"/>
              <a:t> </a:t>
            </a:r>
            <a:r>
              <a:rPr lang="en-US" sz="2600" dirty="0" err="1"/>
              <a:t>paljon</a:t>
            </a:r>
            <a:r>
              <a:rPr lang="en-US" sz="2600" dirty="0"/>
              <a:t> </a:t>
            </a:r>
            <a:r>
              <a:rPr lang="en-US" sz="2600" dirty="0" err="1"/>
              <a:t>arvioisit</a:t>
            </a:r>
            <a:r>
              <a:rPr lang="en-US" sz="2600" dirty="0"/>
              <a:t> </a:t>
            </a:r>
            <a:r>
              <a:rPr lang="en-US" sz="2600" dirty="0" err="1"/>
              <a:t>koulullasi</a:t>
            </a:r>
            <a:r>
              <a:rPr lang="en-US" sz="2600" dirty="0"/>
              <a:t> </a:t>
            </a:r>
            <a:r>
              <a:rPr lang="en-US" sz="2600" dirty="0" err="1"/>
              <a:t>kuluneen</a:t>
            </a:r>
            <a:r>
              <a:rPr lang="en-US" sz="2600" dirty="0"/>
              <a:t> </a:t>
            </a:r>
            <a:r>
              <a:rPr lang="en-US" sz="2600" dirty="0" err="1"/>
              <a:t>lukuvuoden</a:t>
            </a:r>
            <a:r>
              <a:rPr lang="en-US" sz="2600" dirty="0"/>
              <a:t> </a:t>
            </a:r>
            <a:r>
              <a:rPr lang="en-US" sz="2600" dirty="0" err="1"/>
              <a:t>aikana</a:t>
            </a:r>
            <a:r>
              <a:rPr lang="en-US" sz="2600" dirty="0"/>
              <a:t> </a:t>
            </a:r>
            <a:r>
              <a:rPr lang="en-US" sz="2600" dirty="0" err="1"/>
              <a:t>kokoontuneen</a:t>
            </a:r>
            <a:r>
              <a:rPr lang="en-US" sz="2600" dirty="0"/>
              <a:t> </a:t>
            </a:r>
            <a:r>
              <a:rPr lang="en-US" sz="2600" dirty="0" err="1"/>
              <a:t>yksilöllisen</a:t>
            </a:r>
            <a:r>
              <a:rPr lang="en-US" sz="2600" dirty="0"/>
              <a:t> </a:t>
            </a:r>
            <a:r>
              <a:rPr lang="en-US" sz="2600" dirty="0" err="1"/>
              <a:t>oppilashuollon</a:t>
            </a:r>
            <a:r>
              <a:rPr lang="en-US" sz="2600" dirty="0"/>
              <a:t> </a:t>
            </a:r>
            <a:r>
              <a:rPr lang="en-US" sz="2600" dirty="0" err="1"/>
              <a:t>ryhmiä</a:t>
            </a:r>
            <a:r>
              <a:rPr lang="en-US" sz="2600" dirty="0"/>
              <a:t> / </a:t>
            </a:r>
            <a:r>
              <a:rPr lang="en-US" sz="2600" dirty="0" err="1"/>
              <a:t>asiantuntijaryhmiä</a:t>
            </a:r>
            <a:r>
              <a:rPr lang="en-US" sz="2600" dirty="0"/>
              <a:t>? (</a:t>
            </a:r>
            <a:r>
              <a:rPr lang="en-US" sz="2600" dirty="0" err="1"/>
              <a:t>Tämä</a:t>
            </a:r>
            <a:r>
              <a:rPr lang="en-US" sz="2600" dirty="0"/>
              <a:t> </a:t>
            </a:r>
            <a:r>
              <a:rPr lang="en-US" sz="2600" dirty="0" err="1"/>
              <a:t>kysymys</a:t>
            </a:r>
            <a:r>
              <a:rPr lang="en-US" sz="2600" dirty="0"/>
              <a:t> on vain </a:t>
            </a:r>
            <a:r>
              <a:rPr lang="en-US" sz="2600" dirty="0" err="1" smtClean="0"/>
              <a:t>rehtoreille</a:t>
            </a:r>
            <a:r>
              <a:rPr lang="en-US" sz="2600" dirty="0" smtClean="0"/>
              <a:t>) </a:t>
            </a:r>
            <a:r>
              <a:rPr lang="en-US" sz="2600" dirty="0"/>
              <a:t>(N=19)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Oppilashuoltokertomus (N=31)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Kenen aloitteesta asiantuntijaryhmät on pääsääntöisesti koottu? (N=33)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Onko asiantuntijaryhmien toiminta ollut mielestäsi toimivaa ja tarkoituksenmukaista? (N=34)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i-FI" dirty="0" smtClean="0"/>
              <a:t>Asiantuntijaryhmien haasteet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Aikojen löytyminen ja yhteensovittaminen</a:t>
            </a:r>
          </a:p>
          <a:p>
            <a:r>
              <a:rPr lang="fi-FI" dirty="0" smtClean="0"/>
              <a:t>Tietää milloin on koulun tehtävä kirjata/ yhteinen tietokanta/ kuka </a:t>
            </a:r>
            <a:r>
              <a:rPr lang="fi-FI" dirty="0" err="1" smtClean="0"/>
              <a:t>kirjaaRatkaisut</a:t>
            </a:r>
            <a:r>
              <a:rPr lang="fi-FI" dirty="0" smtClean="0"/>
              <a:t> usein koulujen ulottumattomissa</a:t>
            </a:r>
          </a:p>
          <a:p>
            <a:r>
              <a:rPr lang="fi-FI" dirty="0" smtClean="0"/>
              <a:t>Salassapito/ tiedon siirtäminen</a:t>
            </a:r>
          </a:p>
          <a:p>
            <a:r>
              <a:rPr lang="fi-FI" dirty="0" smtClean="0"/>
              <a:t>Käsin kirjaaminen, arkistointi</a:t>
            </a:r>
          </a:p>
          <a:p>
            <a:r>
              <a:rPr lang="fi-FI" dirty="0" smtClean="0"/>
              <a:t>Huolien oikea-aikainen esiintulo</a:t>
            </a:r>
            <a:r>
              <a:rPr lang="fi-FI" dirty="0"/>
              <a:t>/ kenellä vastuu kokoamisesta</a:t>
            </a:r>
          </a:p>
          <a:p>
            <a:r>
              <a:rPr lang="fi-FI" dirty="0" smtClean="0"/>
              <a:t>Luokanvalvojilla/ryhmänohjaajilla ei ole riittävästi tietoa oppilashuollosta/ryhmien kokoamisesta</a:t>
            </a:r>
          </a:p>
          <a:p>
            <a:r>
              <a:rPr lang="fi-FI" dirty="0" smtClean="0"/>
              <a:t>Lasten ja nuorten psykiatria ei tee yhteistyötä koulun kanssa</a:t>
            </a:r>
          </a:p>
          <a:p>
            <a:r>
              <a:rPr lang="fi-FI" dirty="0" smtClean="0"/>
              <a:t>Vaikea arvioida, kenen/keiden olisi oltava kokoonpanossa</a:t>
            </a:r>
          </a:p>
          <a:p>
            <a:r>
              <a:rPr lang="fi-FI" dirty="0" smtClean="0"/>
              <a:t>Oppimisen tuen ja oppilashuollon erottaminen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3349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Onko koulullasi luvattomat poissaolot koettu ongelmaksi? (Vain rehtori täyttää) (N=18)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Oppilashuollon kehittäminen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Kuraattoreille ja psykologeille lisäaikaa kouluittain</a:t>
            </a:r>
          </a:p>
          <a:p>
            <a:r>
              <a:rPr lang="fi-FI" dirty="0" smtClean="0"/>
              <a:t>Yhteisöllisen oppilashuollon tarkoituksen/toiminta-ajatuksen kirkastaminen</a:t>
            </a:r>
            <a:r>
              <a:rPr lang="fi-FI" smtClean="0"/>
              <a:t>/ lisäkoulutus</a:t>
            </a:r>
            <a:endParaRPr lang="fi-FI" dirty="0" smtClean="0"/>
          </a:p>
          <a:p>
            <a:r>
              <a:rPr lang="fi-FI" dirty="0" smtClean="0"/>
              <a:t>Paperitöiden vähentäminen</a:t>
            </a:r>
          </a:p>
          <a:p>
            <a:r>
              <a:rPr lang="fi-FI" dirty="0" smtClean="0"/>
              <a:t>Osallisuuden lisääminen</a:t>
            </a:r>
          </a:p>
          <a:p>
            <a:r>
              <a:rPr lang="fi-FI" dirty="0" smtClean="0"/>
              <a:t>Nopeampi reagointi ongelmiin/ ilmoittaminen kotiin</a:t>
            </a:r>
          </a:p>
          <a:p>
            <a:r>
              <a:rPr lang="fi-FI" dirty="0" smtClean="0"/>
              <a:t>Napakkuutta kokouksiin</a:t>
            </a:r>
          </a:p>
          <a:p>
            <a:r>
              <a:rPr lang="fi-FI" dirty="0" smtClean="0"/>
              <a:t>Yksilöoppilashuollon kokonaiskuvaan selkeyttä/opastusta varhaiseen puuttumiseen</a:t>
            </a:r>
          </a:p>
          <a:p>
            <a:r>
              <a:rPr lang="fi-FI" dirty="0" smtClean="0"/>
              <a:t>Koulutusta/tukea opettajille</a:t>
            </a:r>
          </a:p>
          <a:p>
            <a:r>
              <a:rPr lang="fi-FI" dirty="0" smtClean="0"/>
              <a:t>Keskustelua koulujen oppilashuollon käytännöistä</a:t>
            </a:r>
          </a:p>
          <a:p>
            <a:r>
              <a:rPr lang="fi-FI" dirty="0" smtClean="0"/>
              <a:t>Tasoittaa koulujen välisiä eroja oppilashuollollisessa toiminnassa</a:t>
            </a:r>
          </a:p>
          <a:p>
            <a:r>
              <a:rPr lang="fi-FI" dirty="0" smtClean="0"/>
              <a:t>Lisää ennaltaehkäisevää, yhteisöllistä työtä, jossa oppilashuollon henkilöstö yhdistää voimansa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3415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Ajankohtaista oppilashuoltoon liittyen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Perusteet muuttuneet</a:t>
            </a:r>
          </a:p>
          <a:p>
            <a:r>
              <a:rPr lang="fi-FI" dirty="0" smtClean="0"/>
              <a:t>Muistiot toimitettava ohjausryhmälle tiedoksi (merkiten ohjausryhmälle osoitetut asiat)</a:t>
            </a:r>
          </a:p>
          <a:p>
            <a:r>
              <a:rPr lang="fi-FI" dirty="0" smtClean="0"/>
              <a:t>Ohjausryhmän muistiot menevät tiedoksi lasten, nuorten ja perheiden </a:t>
            </a:r>
            <a:r>
              <a:rPr lang="fi-FI" dirty="0" err="1" smtClean="0"/>
              <a:t>ohjaus-ja</a:t>
            </a:r>
            <a:r>
              <a:rPr lang="fi-FI" dirty="0" smtClean="0"/>
              <a:t> palveluverkostolle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184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r>
              <a:rPr lang="fi-FI" dirty="0" smtClean="0"/>
              <a:t>Mukana kyselyssä Rauman kaupungin perusopetus ja lukio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Vastausprosentti 81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43" y="3717032"/>
            <a:ext cx="2088232" cy="225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650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Kuinka monta kertaa yhteisöllinen oppilashuoltoryhmä on kokoontunut koulullasi lukuvuoden aikana? (N=34)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Onko yhteisöllisen oppilashuollon toiminta-ajatus sinulle selvä? (N=34)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Minkälaisia asioita ryhmissä on käsitelty?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2400" dirty="0" smtClean="0"/>
              <a:t>Vuosikelloa, oppilashuollon suunnitelmaa (koulukohtaisia osuuksia), koulun yhteisiä tapahtumia, koulun arjen asioita, tapakasvatusohjelmaa, koulun hyvinvointikyselyä, kouluviihtyvyyttä, kodin ja koulun yhteistyötä, yhteisesti vastattu kyselyihin, järjestyssääntöjä, kouluruokailua, koulutuksia, sääntörikkeitä, käsitelty uutta </a:t>
            </a:r>
            <a:r>
              <a:rPr lang="fi-FI" sz="2400" dirty="0" err="1" smtClean="0"/>
              <a:t>OPS:ia</a:t>
            </a:r>
            <a:r>
              <a:rPr lang="fi-FI" sz="2400" dirty="0" smtClean="0"/>
              <a:t>, vanhempain yhdistyksen perustamista, yhteistyötä koulun ulkopuolelle,  lakisääteisten asiakirjojen valmistelua, sisäilmaongelmia, toiminnallista vanhempainiltaa, ”hyvät tavat” – teemaa, terveellisyyden, turvallisuuden ja hyvinvoinnin tarkastuksia, luokkien ilmapiiriasioita, välituntipihaa, oppilaskunnan toimintaa, koulun tasa-arvosuunnitelmaa, kriisisuunnitelmaa, oppilashuollon kehittämistä, koulun eri työryhmien toimintaa, käyttäytymisen arvioinnin kriteerejä, yhteistyötä naapurikoulun kanssa, tiloihin ja ergonomiaan liittyviä asioita, yhteisöllisyyden parantamista, akuutteja asioita, kiusaamista, poissaoloja, retkiä, yhteistyötä sosiaalitoimen kanssa, nettisivujen sisältöä, vanhempien </a:t>
            </a:r>
            <a:r>
              <a:rPr lang="fi-FI" sz="2400" dirty="0" err="1" smtClean="0"/>
              <a:t>osallistamista</a:t>
            </a:r>
            <a:r>
              <a:rPr lang="fi-FI" sz="2400" dirty="0"/>
              <a:t> </a:t>
            </a:r>
            <a:r>
              <a:rPr lang="fi-FI" sz="2400" dirty="0" smtClean="0"/>
              <a:t>jne.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89537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Onko oppilashuoltoryhmän kokouksista tehty muistio? (N=34)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Ovatko oppilaat ja huoltajat olleet edustettuina kokouksissa? (N=32)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Onko yhteisöllisten oppilashuoltoryhmien toiminta koettu mielestäsi hyödylliseksi? (N=33)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Yhteisöllisen oppilashuollon haasteet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Yhteisen ajan löytyminen</a:t>
            </a:r>
          </a:p>
          <a:p>
            <a:r>
              <a:rPr lang="fi-FI" dirty="0" smtClean="0"/>
              <a:t>Toiminta-ajatus hukassa, kokonaisuus ei hahmotu, ei tiedetä mitä asioita pitäisi käsitellä, ryhmän tarkoitus, ei yhteistä tavoitetta</a:t>
            </a:r>
          </a:p>
          <a:p>
            <a:r>
              <a:rPr lang="fi-FI" dirty="0" err="1" smtClean="0"/>
              <a:t>Moniammatillinen</a:t>
            </a:r>
            <a:r>
              <a:rPr lang="fi-FI" dirty="0" smtClean="0"/>
              <a:t> ääni ei pääse kuuluviin</a:t>
            </a:r>
          </a:p>
          <a:p>
            <a:r>
              <a:rPr lang="fi-FI" dirty="0" smtClean="0"/>
              <a:t>Huoltajien osallisuuden toteuttaminen</a:t>
            </a:r>
          </a:p>
          <a:p>
            <a:r>
              <a:rPr lang="fi-FI" dirty="0" smtClean="0"/>
              <a:t>Opettajien puutteellinen sitouttaminen oppilashuoltoon</a:t>
            </a:r>
          </a:p>
          <a:p>
            <a:r>
              <a:rPr lang="fi-FI" dirty="0" smtClean="0"/>
              <a:t>Toistetaan liikaa samoja asioita</a:t>
            </a:r>
          </a:p>
          <a:p>
            <a:r>
              <a:rPr lang="fi-FI" dirty="0" smtClean="0"/>
              <a:t>Tulosten seuranta</a:t>
            </a:r>
          </a:p>
          <a:p>
            <a:r>
              <a:rPr lang="fi-FI" dirty="0" smtClean="0"/>
              <a:t>Oppilashuoltohenkilöstöllä ei ole realistista käsitystä koulun todellisesta arjesta</a:t>
            </a:r>
          </a:p>
          <a:p>
            <a:r>
              <a:rPr lang="fi-FI" dirty="0" smtClean="0"/>
              <a:t>Tarve koulutukselle</a:t>
            </a:r>
          </a:p>
          <a:p>
            <a:r>
              <a:rPr lang="fi-FI" dirty="0" smtClean="0"/>
              <a:t>Kokouksia ei ole ollut tai niitä on ollut liian vähän</a:t>
            </a:r>
          </a:p>
          <a:p>
            <a:r>
              <a:rPr lang="fi-FI" dirty="0" smtClean="0"/>
              <a:t>Suuret erot oppilashuollon toimivuudessa koulujen välillä</a:t>
            </a:r>
          </a:p>
          <a:p>
            <a:r>
              <a:rPr lang="fi-FI" dirty="0" smtClean="0"/>
              <a:t>Työ kuormittaa liikaa rehtoria</a:t>
            </a:r>
          </a:p>
          <a:p>
            <a:r>
              <a:rPr lang="fi-FI" dirty="0" smtClean="0"/>
              <a:t>Ryhmää ei osata käyttää ideointiin, odotetaan vain ulkopuolista ohjausta/ohjeistusta</a:t>
            </a:r>
          </a:p>
          <a:p>
            <a:r>
              <a:rPr lang="fi-FI" dirty="0" smtClean="0"/>
              <a:t>Työtä tehdään päällekkäin koulun muiden ryhmien kanssa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Muistioiden/Nimien julkisuus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4087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RELEASE_DATE" val="2013.01.24"/>
  <p:tag name="AS_TITLE" val="Aspose.Slides for Java"/>
  <p:tag name="AS_VERSION" val="6.9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A89CD"/>
      </a:accent1>
      <a:accent2>
        <a:srgbClr val="90D070"/>
      </a:accent2>
      <a:accent3>
        <a:srgbClr val="EB6957"/>
      </a:accent3>
      <a:accent4>
        <a:srgbClr val="D7D75C"/>
      </a:accent4>
      <a:accent5>
        <a:srgbClr val="D86A8F"/>
      </a:accent5>
      <a:accent6>
        <a:srgbClr val="9BC1E2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MoolBoran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Times New Roman"/>
        <a:font script="Mlym" typeface="Kartika"/>
        <a:font script="Thai" typeface="Angsana New"/>
        <a:font script="Ethi" typeface="Nyala"/>
        <a:font script="Hebr" typeface="Times New Roman"/>
        <a:font script="Sinh" typeface="Iskoola Pota"/>
        <a:font script="Tibt" typeface="Microsoft Himalaya"/>
        <a:font script="Mong" typeface="Mongolian Baiti"/>
        <a:font script="Hang" typeface="맑은 고딕"/>
        <a:font script="Viet" typeface="Times New Roman"/>
        <a:font script="Hans" typeface="宋体"/>
        <a:font script="Hant" typeface="新細明體"/>
      </a:majorFont>
      <a:min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DaunPenh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Arial"/>
        <a:font script="Mlym" typeface="Kartika"/>
        <a:font script="Thai" typeface="Cordia New"/>
        <a:font script="Ethi" typeface="Nyala"/>
        <a:font script="Hebr" typeface="Arial"/>
        <a:font script="Sinh" typeface="Iskoola Pota"/>
        <a:font script="Tibt" typeface="Microsoft Himalaya"/>
        <a:font script="Mong" typeface="Mongolian Baiti"/>
        <a:font script="Hang" typeface="맑은 고딕"/>
        <a:font script="Viet" typeface="Arial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514</Words>
  <Application>Microsoft Office PowerPoint</Application>
  <PresentationFormat>Näytössä katseltava diaesitys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Office Theme</vt:lpstr>
      <vt:lpstr>Oppilashuolto lv 2016-2017</vt:lpstr>
      <vt:lpstr>Mukana kyselyssä Rauman kaupungin perusopetus ja lukio  Vastausprosentti 81  </vt:lpstr>
      <vt:lpstr>Kuinka monta kertaa yhteisöllinen oppilashuoltoryhmä on kokoontunut koulullasi lukuvuoden aikana? (N=34)</vt:lpstr>
      <vt:lpstr>Onko yhteisöllisen oppilashuollon toiminta-ajatus sinulle selvä? (N=34)</vt:lpstr>
      <vt:lpstr>Minkälaisia asioita ryhmissä on käsitelty?</vt:lpstr>
      <vt:lpstr>Onko oppilashuoltoryhmän kokouksista tehty muistio? (N=34)</vt:lpstr>
      <vt:lpstr>Ovatko oppilaat ja huoltajat olleet edustettuina kokouksissa? (N=32)</vt:lpstr>
      <vt:lpstr>Onko yhteisöllisten oppilashuoltoryhmien toiminta koettu mielestäsi hyödylliseksi? (N=33)</vt:lpstr>
      <vt:lpstr>Yhteisöllisen oppilashuollon haasteet</vt:lpstr>
      <vt:lpstr>Kuinka paljon arvioisit koulullasi kuluneen lukuvuoden aikana kokoontuneen yksilöllisen oppilashuollon ryhmiä / asiantuntijaryhmiä? (Tämä kysymys on vain rehtoreille) (N=19)</vt:lpstr>
      <vt:lpstr>Oppilashuoltokertomus (N=31)</vt:lpstr>
      <vt:lpstr>Kenen aloitteesta asiantuntijaryhmät on pääsääntöisesti koottu? (N=33)</vt:lpstr>
      <vt:lpstr>Onko asiantuntijaryhmien toiminta ollut mielestäsi toimivaa ja tarkoituksenmukaista? (N=34)</vt:lpstr>
      <vt:lpstr>Asiantuntijaryhmien haasteet</vt:lpstr>
      <vt:lpstr>Onko koulullasi luvattomat poissaolot koettu ongelmaksi? (Vain rehtori täyttää) (N=18)</vt:lpstr>
      <vt:lpstr>Oppilashuollon kehittäminen</vt:lpstr>
      <vt:lpstr>Ajankohtaista oppilashuoltoon liittyen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Oppilashuolto lv 2016-2017</dc:title>
  <dc:creator>Ågren Sari</dc:creator>
  <cp:lastModifiedBy>Ågren Sari</cp:lastModifiedBy>
  <cp:revision>13</cp:revision>
  <cp:lastPrinted>1970-01-01T02:00:00Z</cp:lastPrinted>
  <dcterms:created xsi:type="dcterms:W3CDTF">2017-05-03T08:00:48Z</dcterms:created>
  <dcterms:modified xsi:type="dcterms:W3CDTF">2017-05-03T08:23:17Z</dcterms:modified>
</cp:coreProperties>
</file>