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  <p:sldMasterId id="2147483672" r:id="rId2"/>
  </p:sldMasterIdLst>
  <p:notesMasterIdLst>
    <p:notesMasterId r:id="rId11"/>
  </p:notesMasterIdLst>
  <p:sldIdLst>
    <p:sldId id="256" r:id="rId3"/>
    <p:sldId id="258" r:id="rId4"/>
    <p:sldId id="260" r:id="rId5"/>
    <p:sldId id="288" r:id="rId6"/>
    <p:sldId id="263" r:id="rId7"/>
    <p:sldId id="289" r:id="rId8"/>
    <p:sldId id="290" r:id="rId9"/>
    <p:sldId id="291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026">
          <p15:clr>
            <a:srgbClr val="A4A3A4"/>
          </p15:clr>
        </p15:guide>
        <p15:guide id="2" pos="546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00"/>
    <a:srgbClr val="333333"/>
    <a:srgbClr val="E98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4121" autoAdjust="0"/>
  </p:normalViewPr>
  <p:slideViewPr>
    <p:cSldViewPr>
      <p:cViewPr varScale="1">
        <p:scale>
          <a:sx n="97" d="100"/>
          <a:sy n="97" d="100"/>
        </p:scale>
        <p:origin x="-2010" y="-102"/>
      </p:cViewPr>
      <p:guideLst>
        <p:guide orient="horz" pos="1026"/>
        <p:guide pos="546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DD47CD-0075-4829-AFB6-E071EC9BAD6C}" type="datetimeFigureOut">
              <a:rPr lang="fi-FI" smtClean="0"/>
              <a:pPr/>
              <a:t>1.10.2017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297883-9548-4309-857C-67689D958DD0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031750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ää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0755"/>
            <a:ext cx="8229600" cy="1143000"/>
          </a:xfrm>
        </p:spPr>
        <p:txBody>
          <a:bodyPr/>
          <a:lstStyle>
            <a:lvl1pPr algn="ctr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092280" y="5733256"/>
            <a:ext cx="1944216" cy="960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68314" y="2468034"/>
            <a:ext cx="8207375" cy="10562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6732" y="5733256"/>
            <a:ext cx="2310536" cy="66658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007661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7795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816002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908067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7908821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9752735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733273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7501209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0583146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4645553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ää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0755"/>
            <a:ext cx="8229600" cy="1143000"/>
          </a:xfrm>
        </p:spPr>
        <p:txBody>
          <a:bodyPr/>
          <a:lstStyle>
            <a:lvl1pPr algn="ctr">
              <a:defRPr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fi-FI" dirty="0"/>
          </a:p>
        </p:txBody>
      </p:sp>
      <p:sp>
        <p:nvSpPr>
          <p:cNvPr id="7" name="Rectangle 6"/>
          <p:cNvSpPr/>
          <p:nvPr userDrawn="1"/>
        </p:nvSpPr>
        <p:spPr>
          <a:xfrm>
            <a:off x="7092280" y="5733256"/>
            <a:ext cx="1944216" cy="960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468314" y="2468034"/>
            <a:ext cx="8207375" cy="105621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16732" y="5733256"/>
            <a:ext cx="2310536" cy="666582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77525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1 palst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5" y="1796819"/>
            <a:ext cx="8208144" cy="4703465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6126746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lkkä otsikk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3197099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palsta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6" y="1797052"/>
            <a:ext cx="3960439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11008" y="1797052"/>
            <a:ext cx="3960439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3628364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1 palsta sekä 2 kuva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787"/>
            <a:ext cx="8218488" cy="1143000"/>
          </a:xfrm>
        </p:spPr>
        <p:txBody>
          <a:bodyPr>
            <a:normAutofit/>
          </a:bodyPr>
          <a:lstStyle>
            <a:lvl1pPr algn="l"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467546" y="1797052"/>
            <a:ext cx="5832647" cy="4703233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itchFamily="34" charset="0"/>
              <a:buChar char="•"/>
              <a:defRPr sz="2400">
                <a:latin typeface="Arial Narrow" pitchFamily="34" charset="0"/>
              </a:defRPr>
            </a:lvl1pPr>
            <a:lvl2pPr marL="742950" indent="-285750">
              <a:buFont typeface="Arial" pitchFamily="34" charset="0"/>
              <a:buChar char="•"/>
              <a:defRPr sz="2000">
                <a:latin typeface="Arial Narrow" pitchFamily="34" charset="0"/>
              </a:defRPr>
            </a:lvl2pPr>
            <a:lvl3pPr marL="11430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3pPr>
            <a:lvl4pPr marL="16002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4pPr>
            <a:lvl5pPr marL="2057400" indent="-228600">
              <a:buFont typeface="Arial" pitchFamily="34" charset="0"/>
              <a:buChar char="•"/>
              <a:defRPr sz="2000">
                <a:latin typeface="Arial Narrow" pitchFamily="34" charset="0"/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 hasCustomPrompt="1"/>
          </p:nvPr>
        </p:nvSpPr>
        <p:spPr>
          <a:xfrm>
            <a:off x="6444209" y="1797049"/>
            <a:ext cx="2231480" cy="18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 Narrow" pitchFamily="34" charset="0"/>
              </a:defRPr>
            </a:lvl1pPr>
          </a:lstStyle>
          <a:p>
            <a:r>
              <a:rPr lang="fi-FI" dirty="0" smtClean="0"/>
              <a:t>Lisää kuva</a:t>
            </a:r>
            <a:endParaRPr lang="fi-FI" dirty="0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2" hasCustomPrompt="1"/>
          </p:nvPr>
        </p:nvSpPr>
        <p:spPr>
          <a:xfrm>
            <a:off x="6444209" y="3861256"/>
            <a:ext cx="2231480" cy="187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latin typeface="Arial Narrow" pitchFamily="34" charset="0"/>
              </a:defRPr>
            </a:lvl1pPr>
          </a:lstStyle>
          <a:p>
            <a:r>
              <a:rPr lang="fi-FI" dirty="0" smtClean="0"/>
              <a:t>Lisää kuva</a:t>
            </a:r>
            <a:endParaRPr lang="fi-FI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686138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92280" y="6021288"/>
            <a:ext cx="1811341" cy="522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1605811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 cstate="print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osoitt.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osoittamalla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E3BFF-13CE-B148-B843-0FAA65617B4E}" type="datetimeFigureOut">
              <a:rPr lang="fi-FI" smtClean="0"/>
              <a:pPr/>
              <a:t>1.10.2017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E57618-270C-444D-B034-6CE012F12EEE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78672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259267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4294603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516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noProof="0" smtClean="0"/>
              <a:t>Click to edit Master title style</a:t>
            </a:r>
            <a:endParaRPr lang="fi-FI" noProof="0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741368"/>
            <a:ext cx="9144000" cy="133332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2"/>
          </p:nvPr>
        </p:nvSpPr>
        <p:spPr>
          <a:xfrm>
            <a:off x="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4482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7010400" y="64482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114761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3" r:id="rId2"/>
    <p:sldLayoutId id="2147483669" r:id="rId3"/>
    <p:sldLayoutId id="2147483667" r:id="rId4"/>
    <p:sldLayoutId id="2147483668" r:id="rId5"/>
    <p:sldLayoutId id="2147483664" r:id="rId6"/>
    <p:sldLayoutId id="2147483671" r:id="rId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5D181F-C6F6-447B-B058-818E58AA22D9}" type="datetimeFigureOut">
              <a:rPr lang="fi-FI" smtClean="0"/>
              <a:pPr/>
              <a:t>1.10.2017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CD85C-98BC-4660-BE49-0DC12FB6FFB3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6741368"/>
            <a:ext cx="9144000" cy="133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00580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iikkuvakoulu.fi/" TargetMode="External"/><Relationship Id="rId2" Type="http://schemas.openxmlformats.org/officeDocument/2006/relationships/hyperlink" Target="https://peda.net/rauma/liikkuva-koulu" TargetMode="Externa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iiku.fi/kouluille/" TargetMode="Externa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eda.net/rauma/liikkuva-koulu" TargetMode="Externa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etunimi.sukunimi@rauma.fi" TargetMode="Externa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dirty="0"/>
              <a:t>Lp2 Koulun liikuntakasvatus </a:t>
            </a:r>
            <a:br>
              <a:rPr lang="fi-FI" sz="4000" dirty="0"/>
            </a:br>
            <a:r>
              <a:rPr lang="fi-FI" sz="4000" dirty="0" smtClean="0"/>
              <a:t>Yleiset tiedot opintojaksosta</a:t>
            </a:r>
            <a:endParaRPr lang="fi-FI" sz="4000" dirty="0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2017</a:t>
            </a:r>
          </a:p>
          <a:p>
            <a:r>
              <a:rPr lang="fi-FI" dirty="0" smtClean="0"/>
              <a:t>Susanna Iivonen</a:t>
            </a:r>
            <a:endParaRPr lang="fi-FI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3848" y="3538281"/>
            <a:ext cx="2865829" cy="1910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7202618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6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Osaamistavoitteet ja sisältö</a:t>
            </a:r>
            <a:endParaRPr lang="fi-FI" sz="36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7626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2600" dirty="0" smtClean="0">
                <a:latin typeface="Arial Narrow" panose="020B0606020202030204" pitchFamily="34" charset="0"/>
              </a:rPr>
              <a:t>Opiskelija </a:t>
            </a:r>
            <a:r>
              <a:rPr lang="fi-FI" sz="2600" dirty="0">
                <a:latin typeface="Arial Narrow" panose="020B0606020202030204" pitchFamily="34" charset="0"/>
              </a:rPr>
              <a:t>on syventänyt näkemystään koulun </a:t>
            </a:r>
            <a:r>
              <a:rPr lang="fi-FI" sz="2600" dirty="0" smtClean="0">
                <a:latin typeface="Arial Narrow" panose="020B0606020202030204" pitchFamily="34" charset="0"/>
              </a:rPr>
              <a:t>liikuntakasvatuksesta. Opiskelijalla </a:t>
            </a:r>
            <a:r>
              <a:rPr lang="fi-FI" sz="2600" dirty="0">
                <a:latin typeface="Arial Narrow" panose="020B0606020202030204" pitchFamily="34" charset="0"/>
              </a:rPr>
              <a:t>on perusvalmiudet opettaa heterogeenistä ryhmää </a:t>
            </a:r>
            <a:r>
              <a:rPr lang="fi-FI" sz="2600" dirty="0" smtClean="0">
                <a:latin typeface="Arial Narrow" panose="020B0606020202030204" pitchFamily="34" charset="0"/>
              </a:rPr>
              <a:t>ja </a:t>
            </a:r>
            <a:r>
              <a:rPr lang="fi-FI" sz="2600" dirty="0">
                <a:latin typeface="Arial Narrow" panose="020B0606020202030204" pitchFamily="34" charset="0"/>
              </a:rPr>
              <a:t>erilaisia </a:t>
            </a:r>
            <a:r>
              <a:rPr lang="fi-FI" sz="2600" dirty="0" smtClean="0">
                <a:latin typeface="Arial Narrow" panose="020B0606020202030204" pitchFamily="34" charset="0"/>
              </a:rPr>
              <a:t>oppilaita. Opiskelija </a:t>
            </a:r>
            <a:r>
              <a:rPr lang="fi-FI" sz="2600" dirty="0">
                <a:latin typeface="Arial Narrow" panose="020B0606020202030204" pitchFamily="34" charset="0"/>
              </a:rPr>
              <a:t>kykenee edistämään koulun liikunnallista toimintakulttuuria</a:t>
            </a:r>
            <a:r>
              <a:rPr lang="fi-FI" sz="2600" dirty="0" smtClean="0">
                <a:latin typeface="Arial Narrow" panose="020B0606020202030204" pitchFamily="34" charset="0"/>
              </a:rPr>
              <a:t>.</a:t>
            </a:r>
          </a:p>
          <a:p>
            <a:pPr marL="0" indent="0">
              <a:buNone/>
            </a:pPr>
            <a:r>
              <a:rPr lang="fi-FI" sz="2600" dirty="0" smtClean="0">
                <a:latin typeface="Arial Narrow" panose="020B0606020202030204" pitchFamily="34" charset="0"/>
              </a:rPr>
              <a:t>Sisältö:</a:t>
            </a:r>
            <a:endParaRPr lang="fi-FI" sz="2600" dirty="0">
              <a:latin typeface="Arial Narrow" panose="020B0606020202030204" pitchFamily="34" charset="0"/>
            </a:endParaRPr>
          </a:p>
          <a:p>
            <a:r>
              <a:rPr lang="fi-FI" sz="2600" dirty="0" smtClean="0">
                <a:latin typeface="Arial Narrow" panose="020B0606020202030204" pitchFamily="34" charset="0"/>
              </a:rPr>
              <a:t>oman liikuntapedagogisen ajattelun jäsentäminen</a:t>
            </a:r>
          </a:p>
          <a:p>
            <a:r>
              <a:rPr lang="fi-FI" sz="2600" dirty="0" smtClean="0">
                <a:latin typeface="Arial Narrow" panose="020B0606020202030204" pitchFamily="34" charset="0"/>
              </a:rPr>
              <a:t>koulun liikuntakasvatuksen laaja-alainen kehittäminen</a:t>
            </a:r>
            <a:endParaRPr lang="fi-FI" sz="2600" dirty="0">
              <a:latin typeface="Arial Narrow" panose="020B0606020202030204" pitchFamily="34" charset="0"/>
            </a:endParaRPr>
          </a:p>
          <a:p>
            <a:r>
              <a:rPr lang="fi-FI" sz="2600" dirty="0" smtClean="0">
                <a:latin typeface="Arial Narrow" panose="020B0606020202030204" pitchFamily="34" charset="0"/>
              </a:rPr>
              <a:t>liikunnan opettamisen ja soveltamisen perusperiaatteet ja -menetelmät</a:t>
            </a:r>
          </a:p>
          <a:p>
            <a:r>
              <a:rPr lang="fi-FI" sz="2600" dirty="0" smtClean="0">
                <a:latin typeface="Arial Narrow" panose="020B0606020202030204" pitchFamily="34" charset="0"/>
              </a:rPr>
              <a:t>liikunnan voimassaolevat opetussuunnitelmat</a:t>
            </a:r>
          </a:p>
          <a:p>
            <a:pPr marL="0" indent="0">
              <a:buNone/>
            </a:pPr>
            <a:endParaRPr lang="fi-FI" sz="26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626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92161" y="424389"/>
            <a:ext cx="8316343" cy="1411941"/>
          </a:xfrm>
        </p:spPr>
        <p:txBody>
          <a:bodyPr>
            <a:noAutofit/>
          </a:bodyPr>
          <a:lstStyle/>
          <a:p>
            <a:r>
              <a:rPr lang="fi-FI" sz="40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Toteutustavat 160h </a:t>
            </a:r>
            <a:endParaRPr lang="fi-FI" sz="4000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555703"/>
          </a:xfrm>
        </p:spPr>
        <p:txBody>
          <a:bodyPr>
            <a:normAutofit/>
          </a:bodyPr>
          <a:lstStyle/>
          <a:p>
            <a:r>
              <a:rPr lang="fi-FI" sz="2400" dirty="0" smtClean="0">
                <a:latin typeface="Arial Narrow" panose="020B0606020202030204" pitchFamily="34" charset="0"/>
              </a:rPr>
              <a:t>Luento-opetus 20t (10t syksyllä ja 10t keväällä) </a:t>
            </a:r>
          </a:p>
          <a:p>
            <a:r>
              <a:rPr lang="fi-FI" sz="2400" dirty="0" smtClean="0">
                <a:latin typeface="Arial Narrow" panose="020B0606020202030204" pitchFamily="34" charset="0"/>
              </a:rPr>
              <a:t>Ryhmäopetus 20t (10t syksyllä ja 10t keväällä)</a:t>
            </a:r>
            <a:endParaRPr lang="fi-FI" sz="2400" dirty="0">
              <a:latin typeface="Arial Narrow" panose="020B0606020202030204" pitchFamily="34" charset="0"/>
            </a:endParaRPr>
          </a:p>
          <a:p>
            <a:r>
              <a:rPr lang="fi-FI" sz="24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Itsenäinen työskentely 120t</a:t>
            </a:r>
          </a:p>
          <a:p>
            <a:pPr lvl="1"/>
            <a:r>
              <a:rPr lang="fi-FI" sz="2200" dirty="0" smtClean="0">
                <a:latin typeface="Arial Narrow" panose="020B0606020202030204" pitchFamily="34" charset="0"/>
              </a:rPr>
              <a:t>Koulukummius: Välkkäritoiminta, Koulun liikuntakulttuuriin perehtyminen, raportointi (n. 15t)</a:t>
            </a:r>
          </a:p>
          <a:p>
            <a:pPr lvl="1"/>
            <a:r>
              <a:rPr lang="fi-FI" sz="2200" dirty="0" smtClean="0">
                <a:latin typeface="Arial Narrow" panose="020B0606020202030204" pitchFamily="34" charset="0"/>
              </a:rPr>
              <a:t>Tutustuminen alakoulujen liikunnanopetukseen: Yhteydenotot kouluihin, suunnittelu ja raportointi (n. 45t)</a:t>
            </a:r>
          </a:p>
          <a:p>
            <a:pPr lvl="1"/>
            <a:r>
              <a:rPr lang="fi-FI" sz="2200" dirty="0" smtClean="0">
                <a:latin typeface="Arial Narrow" panose="020B0606020202030204" pitchFamily="34" charset="0"/>
              </a:rPr>
              <a:t>Tenttiin opiskelu (n. 35t) </a:t>
            </a:r>
          </a:p>
          <a:p>
            <a:pPr lvl="1"/>
            <a:r>
              <a:rPr lang="fi-FI" sz="2200" dirty="0" smtClean="0">
                <a:latin typeface="Arial Narrow" panose="020B0606020202030204" pitchFamily="34" charset="0"/>
              </a:rPr>
              <a:t>Soveltavaan liikuntakasvatukseen tutustuminen (n. 5t)</a:t>
            </a:r>
          </a:p>
          <a:p>
            <a:pPr lvl="1"/>
            <a:r>
              <a:rPr lang="fi-FI" sz="2200" dirty="0" err="1" smtClean="0">
                <a:latin typeface="Arial Narrow" panose="020B0606020202030204" pitchFamily="34" charset="0"/>
              </a:rPr>
              <a:t>Move</a:t>
            </a:r>
            <a:r>
              <a:rPr lang="fi-FI" sz="2200" dirty="0" smtClean="0">
                <a:latin typeface="Arial Narrow" panose="020B0606020202030204" pitchFamily="34" charset="0"/>
              </a:rPr>
              <a:t>!-mittausten toteuttaminen omalle ryhmälle (n. 10t)</a:t>
            </a:r>
          </a:p>
          <a:p>
            <a:pPr lvl="1"/>
            <a:r>
              <a:rPr lang="fi-FI" sz="2200" dirty="0" smtClean="0">
                <a:latin typeface="Arial Narrow" panose="020B0606020202030204" pitchFamily="34" charset="0"/>
              </a:rPr>
              <a:t>Luentoihin ja ryhmäopetukseen liittyvät tehtävät (n. 10t)</a:t>
            </a:r>
          </a:p>
        </p:txBody>
      </p:sp>
    </p:spTree>
    <p:extLst>
      <p:ext uri="{BB962C8B-B14F-4D97-AF65-F5344CB8AC3E}">
        <p14:creationId xmlns:p14="http://schemas.microsoft.com/office/powerpoint/2010/main" xmlns="" val="2127327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err="1" smtClean="0">
                <a:latin typeface="Arial Narrow" panose="020B0606020202030204" pitchFamily="34" charset="0"/>
              </a:rPr>
              <a:t>Liikuntakummius</a:t>
            </a:r>
            <a:endParaRPr lang="en-GB" sz="40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200" dirty="0" err="1" smtClean="0">
                <a:latin typeface="Arial Narrow" panose="020B0606020202030204" pitchFamily="34" charset="0"/>
              </a:rPr>
              <a:t>Opiskelijat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menevät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pareittain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liikuntakummiksi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yhteen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Liikkuva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koulu-ohjelman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kouluun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Raumalla</a:t>
            </a:r>
            <a:endParaRPr lang="en-GB" sz="3200" dirty="0">
              <a:latin typeface="Arial Narrow" panose="020B0606020202030204" pitchFamily="34" charset="0"/>
            </a:endParaRPr>
          </a:p>
          <a:p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Lp-ryhmäohjauksessa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valitaan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listalta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koulu</a:t>
            </a:r>
            <a:r>
              <a:rPr lang="en-GB" sz="3200" dirty="0" smtClean="0">
                <a:latin typeface="Arial Narrow" panose="020B0606020202030204" pitchFamily="34" charset="0"/>
              </a:rPr>
              <a:t>, </a:t>
            </a:r>
            <a:r>
              <a:rPr lang="en-GB" sz="3200" dirty="0" err="1" smtClean="0">
                <a:latin typeface="Arial Narrow" panose="020B0606020202030204" pitchFamily="34" charset="0"/>
              </a:rPr>
              <a:t>jossa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ollaan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liikuntakummina</a:t>
            </a:r>
            <a:endParaRPr lang="en-GB" sz="3200" dirty="0" smtClean="0">
              <a:latin typeface="Arial Narrow" panose="020B0606020202030204" pitchFamily="34" charset="0"/>
            </a:endParaRPr>
          </a:p>
          <a:p>
            <a:r>
              <a:rPr lang="en-GB" sz="3200" dirty="0" err="1" smtClean="0">
                <a:latin typeface="Arial Narrow" panose="020B0606020202030204" pitchFamily="34" charset="0"/>
              </a:rPr>
              <a:t>Liikuntakummiuteen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kuuluu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Välkkäritoiminta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ja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koulun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liikuntakultuuriin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perehtyminen</a:t>
            </a:r>
            <a:endParaRPr lang="en-GB" sz="3200" dirty="0" smtClean="0">
              <a:latin typeface="Arial Narrow" panose="020B0606020202030204" pitchFamily="34" charset="0"/>
            </a:endParaRPr>
          </a:p>
          <a:p>
            <a:r>
              <a:rPr lang="en-GB" sz="3200" dirty="0" err="1" smtClean="0">
                <a:latin typeface="Arial Narrow" panose="020B0606020202030204" pitchFamily="34" charset="0"/>
              </a:rPr>
              <a:t>Liikuntakummiudesta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kirjoitetaan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raportti</a:t>
            </a:r>
            <a:r>
              <a:rPr lang="en-GB" sz="3200" dirty="0" smtClean="0">
                <a:latin typeface="Arial Narrow" panose="020B0606020202030204" pitchFamily="34" charset="0"/>
              </a:rPr>
              <a:t> (</a:t>
            </a:r>
            <a:r>
              <a:rPr lang="en-GB" sz="3200" dirty="0" err="1" smtClean="0">
                <a:latin typeface="Arial Narrow" panose="020B0606020202030204" pitchFamily="34" charset="0"/>
              </a:rPr>
              <a:t>ohjeet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ja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palautusalusta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</a:rPr>
              <a:t>Moodlessa</a:t>
            </a:r>
            <a:r>
              <a:rPr lang="en-GB" sz="3200" dirty="0" smtClean="0">
                <a:latin typeface="Arial Narrow" panose="020B0606020202030204" pitchFamily="34" charset="0"/>
              </a:rPr>
              <a:t>)</a:t>
            </a:r>
          </a:p>
          <a:p>
            <a:r>
              <a:rPr lang="en-GB" sz="3200" dirty="0" err="1" smtClean="0">
                <a:latin typeface="Arial Narrow" panose="020B0606020202030204" pitchFamily="34" charset="0"/>
                <a:hlinkClick r:id="rId2"/>
              </a:rPr>
              <a:t>Liikkuva</a:t>
            </a:r>
            <a:r>
              <a:rPr lang="en-GB" sz="3200" dirty="0" smtClean="0">
                <a:latin typeface="Arial Narrow" panose="020B0606020202030204" pitchFamily="34" charset="0"/>
                <a:hlinkClick r:id="rId2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  <a:hlinkClick r:id="rId2"/>
              </a:rPr>
              <a:t>koulu</a:t>
            </a:r>
            <a:r>
              <a:rPr lang="en-GB" sz="3200" dirty="0" smtClean="0">
                <a:latin typeface="Arial Narrow" panose="020B0606020202030204" pitchFamily="34" charset="0"/>
                <a:hlinkClick r:id="rId2"/>
              </a:rPr>
              <a:t> Rauma</a:t>
            </a:r>
            <a:endParaRPr lang="en-GB" sz="3200" dirty="0" smtClean="0">
              <a:latin typeface="Arial Narrow" panose="020B0606020202030204" pitchFamily="34" charset="0"/>
            </a:endParaRPr>
          </a:p>
          <a:p>
            <a:r>
              <a:rPr lang="en-GB" sz="3200" dirty="0" err="1" smtClean="0">
                <a:latin typeface="Arial Narrow" panose="020B0606020202030204" pitchFamily="34" charset="0"/>
                <a:hlinkClick r:id="rId3"/>
              </a:rPr>
              <a:t>Ohjelman</a:t>
            </a:r>
            <a:r>
              <a:rPr lang="en-GB" sz="3200" dirty="0" smtClean="0">
                <a:latin typeface="Arial Narrow" panose="020B0606020202030204" pitchFamily="34" charset="0"/>
                <a:hlinkClick r:id="rId3"/>
              </a:rPr>
              <a:t> </a:t>
            </a:r>
            <a:r>
              <a:rPr lang="en-GB" sz="3200" dirty="0" err="1" smtClean="0">
                <a:latin typeface="Arial Narrow" panose="020B0606020202030204" pitchFamily="34" charset="0"/>
                <a:hlinkClick r:id="rId3"/>
              </a:rPr>
              <a:t>kotisivut</a:t>
            </a:r>
            <a:r>
              <a:rPr lang="en-GB" sz="3200" dirty="0" smtClean="0">
                <a:latin typeface="Arial Narrow" panose="020B0606020202030204" pitchFamily="34" charset="0"/>
                <a:hlinkClick r:id="rId3"/>
              </a:rPr>
              <a:t> https://liikkuvakoulu.fi/</a:t>
            </a:r>
            <a:r>
              <a:rPr lang="en-GB" sz="3200" dirty="0" smtClean="0">
                <a:latin typeface="Arial Narrow" panose="020B0606020202030204" pitchFamily="34" charset="0"/>
              </a:rPr>
              <a:t> </a:t>
            </a:r>
            <a:endParaRPr lang="en-GB" sz="32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331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Välkkäritoiminta</a:t>
            </a:r>
            <a:endParaRPr lang="fi-FI" dirty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7492" y="1268760"/>
            <a:ext cx="8129016" cy="4289611"/>
          </a:xfrm>
        </p:spPr>
        <p:txBody>
          <a:bodyPr>
            <a:noAutofit/>
          </a:bodyPr>
          <a:lstStyle/>
          <a:p>
            <a:r>
              <a:rPr lang="fi-FI" sz="2400" dirty="0" err="1" smtClean="0">
                <a:latin typeface="Arial Narrow" panose="020B0606020202030204" pitchFamily="34" charset="0"/>
              </a:rPr>
              <a:t>LiiKu</a:t>
            </a:r>
            <a:r>
              <a:rPr lang="fi-FI" sz="2400" dirty="0" smtClean="0">
                <a:latin typeface="Arial Narrow" panose="020B0606020202030204" pitchFamily="34" charset="0"/>
              </a:rPr>
              <a:t> (</a:t>
            </a:r>
            <a:r>
              <a:rPr lang="fi-FI" sz="2400" dirty="0" smtClean="0">
                <a:latin typeface="Arial Narrow" panose="020B0606020202030204" pitchFamily="34" charset="0"/>
                <a:hlinkClick r:id="rId2"/>
              </a:rPr>
              <a:t>https</a:t>
            </a:r>
            <a:r>
              <a:rPr lang="fi-FI" sz="2400" dirty="0">
                <a:latin typeface="Arial Narrow" panose="020B0606020202030204" pitchFamily="34" charset="0"/>
                <a:hlinkClick r:id="rId2"/>
              </a:rPr>
              <a:t>://www.liiku.fi/kouluille</a:t>
            </a:r>
            <a:r>
              <a:rPr lang="fi-FI" sz="2400" dirty="0" smtClean="0">
                <a:latin typeface="Arial Narrow" panose="020B0606020202030204" pitchFamily="34" charset="0"/>
                <a:hlinkClick r:id="rId2"/>
              </a:rPr>
              <a:t>/</a:t>
            </a:r>
            <a:r>
              <a:rPr lang="fi-FI" sz="2400" dirty="0" smtClean="0">
                <a:latin typeface="Arial Narrow" panose="020B0606020202030204" pitchFamily="34" charset="0"/>
              </a:rPr>
              <a:t>) kouluttaa opiskelijat </a:t>
            </a:r>
            <a:r>
              <a:rPr lang="fi-FI" sz="2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19.9.2017 klo 16.30-18.30</a:t>
            </a:r>
            <a:r>
              <a:rPr lang="fi-FI" sz="2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Narrow" panose="020B0606020202030204" pitchFamily="34" charset="0"/>
              </a:rPr>
              <a:t> </a:t>
            </a:r>
            <a:r>
              <a:rPr lang="fi-FI" sz="2400" dirty="0" smtClean="0">
                <a:latin typeface="Arial Narrow" panose="020B0606020202030204" pitchFamily="34" charset="0"/>
              </a:rPr>
              <a:t>(AP-sali klo 16.30-17.00, Norssin liikuntasali klo 17-18.30)</a:t>
            </a:r>
          </a:p>
          <a:p>
            <a:r>
              <a:rPr lang="fi-FI" sz="2400" dirty="0" smtClean="0">
                <a:latin typeface="Arial Narrow" panose="020B0606020202030204" pitchFamily="34" charset="0"/>
              </a:rPr>
              <a:t>Kukin opiskelijapari kouluttaa </a:t>
            </a:r>
            <a:r>
              <a:rPr lang="fi-FI" sz="2400" dirty="0">
                <a:latin typeface="Arial Narrow" panose="020B0606020202030204" pitchFamily="34" charset="0"/>
              </a:rPr>
              <a:t>koulujen valitsemista oppilaista </a:t>
            </a:r>
            <a:r>
              <a:rPr lang="fi-FI" sz="2400" dirty="0" smtClean="0">
                <a:latin typeface="Arial Narrow" panose="020B0606020202030204" pitchFamily="34" charset="0"/>
              </a:rPr>
              <a:t>välituntiliikuntaohjaajia</a:t>
            </a:r>
          </a:p>
          <a:p>
            <a:r>
              <a:rPr lang="fi-FI" sz="2400" dirty="0" smtClean="0">
                <a:latin typeface="Arial Narrow" panose="020B0606020202030204" pitchFamily="34" charset="0"/>
              </a:rPr>
              <a:t>Välituntiliikunnan ohjaajiksi koulutetut oppilaat ohjaavat välituntiliikuntaa omissa kouluissaan</a:t>
            </a:r>
          </a:p>
          <a:p>
            <a:r>
              <a:rPr lang="fi-FI" sz="2400" dirty="0" smtClean="0">
                <a:latin typeface="Arial Narrow" panose="020B0606020202030204" pitchFamily="34" charset="0"/>
              </a:rPr>
              <a:t>Opiskelijapari käy yhden </a:t>
            </a:r>
            <a:r>
              <a:rPr lang="fi-FI" sz="2400" dirty="0">
                <a:latin typeface="Arial Narrow" panose="020B0606020202030204" pitchFamily="34" charset="0"/>
              </a:rPr>
              <a:t>kerran </a:t>
            </a:r>
            <a:r>
              <a:rPr lang="fi-FI" sz="2400" dirty="0" smtClean="0">
                <a:latin typeface="Arial Narrow" panose="020B0606020202030204" pitchFamily="34" charset="0"/>
              </a:rPr>
              <a:t>arvioimassa, </a:t>
            </a:r>
            <a:r>
              <a:rPr lang="fi-FI" sz="2400" dirty="0">
                <a:latin typeface="Arial Narrow" panose="020B0606020202030204" pitchFamily="34" charset="0"/>
              </a:rPr>
              <a:t>kuinka </a:t>
            </a:r>
            <a:r>
              <a:rPr lang="fi-FI" sz="2400" dirty="0" smtClean="0">
                <a:latin typeface="Arial Narrow" panose="020B0606020202030204" pitchFamily="34" charset="0"/>
              </a:rPr>
              <a:t>koulutus </a:t>
            </a:r>
            <a:r>
              <a:rPr lang="fi-FI" sz="2400" dirty="0">
                <a:latin typeface="Arial Narrow" panose="020B0606020202030204" pitchFamily="34" charset="0"/>
              </a:rPr>
              <a:t>on </a:t>
            </a:r>
            <a:r>
              <a:rPr lang="fi-FI" sz="2400" dirty="0" smtClean="0">
                <a:latin typeface="Arial Narrow" panose="020B0606020202030204" pitchFamily="34" charset="0"/>
              </a:rPr>
              <a:t>onnistunut = vähintään kahden lyhyen tai yhden pitkän välitunnin seuraaminen</a:t>
            </a:r>
          </a:p>
          <a:p>
            <a:r>
              <a:rPr lang="fi-FI" sz="2400" dirty="0" smtClean="0">
                <a:latin typeface="Arial Narrow" panose="020B0606020202030204" pitchFamily="34" charset="0"/>
              </a:rPr>
              <a:t>Ryhmäopetuksessa kirjoitetaan välkkäritoiminnan aloituskirje oman liikuntakummikouluun (aikataulut, tilat - mielellään ulkona, koulun oma opettaja ottaa oman koulun ilmoittautumiset vastaan)  </a:t>
            </a:r>
          </a:p>
          <a:p>
            <a:r>
              <a:rPr lang="fi-FI" sz="2400" dirty="0" smtClean="0">
                <a:latin typeface="Arial Narrow" panose="020B0606020202030204" pitchFamily="34" charset="0"/>
              </a:rPr>
              <a:t>Välkkärikoulutuksesta, omasta välkkärikouluttajana toimimisesta ja sen onnistumisesta raportoidaan (Liikuntakummiusraportin A-osa)</a:t>
            </a:r>
          </a:p>
        </p:txBody>
      </p:sp>
    </p:spTree>
    <p:extLst>
      <p:ext uri="{BB962C8B-B14F-4D97-AF65-F5344CB8AC3E}">
        <p14:creationId xmlns:p14="http://schemas.microsoft.com/office/powerpoint/2010/main" xmlns="" val="1569141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 err="1" smtClean="0">
                <a:latin typeface="Arial Narrow" panose="020B0606020202030204" pitchFamily="34" charset="0"/>
              </a:rPr>
              <a:t>Koulun</a:t>
            </a:r>
            <a:r>
              <a:rPr lang="en-GB" sz="3600" dirty="0" smtClean="0">
                <a:latin typeface="Arial Narrow" panose="020B0606020202030204" pitchFamily="34" charset="0"/>
              </a:rPr>
              <a:t> </a:t>
            </a:r>
            <a:r>
              <a:rPr lang="en-GB" sz="3600" dirty="0" err="1" smtClean="0">
                <a:latin typeface="Arial Narrow" panose="020B0606020202030204" pitchFamily="34" charset="0"/>
              </a:rPr>
              <a:t>liikuntakulttuuriin</a:t>
            </a:r>
            <a:r>
              <a:rPr lang="en-GB" sz="3600" dirty="0" smtClean="0">
                <a:latin typeface="Arial Narrow" panose="020B0606020202030204" pitchFamily="34" charset="0"/>
              </a:rPr>
              <a:t> </a:t>
            </a:r>
            <a:r>
              <a:rPr lang="en-GB" sz="3600" dirty="0" err="1" smtClean="0">
                <a:latin typeface="Arial Narrow" panose="020B0606020202030204" pitchFamily="34" charset="0"/>
              </a:rPr>
              <a:t>perehtyminen</a:t>
            </a:r>
            <a:endParaRPr lang="en-GB" sz="3600" dirty="0"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2500" dirty="0" err="1" smtClean="0">
                <a:latin typeface="Arial Narrow" panose="020B0606020202030204" pitchFamily="34" charset="0"/>
              </a:rPr>
              <a:t>Tutustu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oman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liikuntakummikoulusi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OPSiin</a:t>
            </a:r>
            <a:r>
              <a:rPr lang="en-GB" sz="2500" dirty="0">
                <a:latin typeface="Arial Narrow" panose="020B0606020202030204" pitchFamily="34" charset="0"/>
              </a:rPr>
              <a:t> </a:t>
            </a:r>
            <a:r>
              <a:rPr lang="en-GB" sz="2500" dirty="0" smtClean="0">
                <a:latin typeface="Arial Narrow" panose="020B0606020202030204" pitchFamily="34" charset="0"/>
              </a:rPr>
              <a:t>(</a:t>
            </a:r>
            <a:r>
              <a:rPr lang="en-GB" sz="2500" dirty="0" err="1" smtClean="0">
                <a:latin typeface="Arial Narrow" panose="020B0606020202030204" pitchFamily="34" charset="0"/>
              </a:rPr>
              <a:t>liikunnan</a:t>
            </a:r>
            <a:r>
              <a:rPr lang="en-GB" sz="2500" dirty="0" smtClean="0">
                <a:latin typeface="Arial Narrow" panose="020B0606020202030204" pitchFamily="34" charset="0"/>
              </a:rPr>
              <a:t> ops </a:t>
            </a:r>
            <a:r>
              <a:rPr lang="en-GB" sz="2500" dirty="0" err="1" smtClean="0">
                <a:latin typeface="Arial Narrow" panose="020B0606020202030204" pitchFamily="34" charset="0"/>
              </a:rPr>
              <a:t>ja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koko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koulun</a:t>
            </a:r>
            <a:r>
              <a:rPr lang="en-GB" sz="2500" dirty="0" smtClean="0">
                <a:latin typeface="Arial Narrow" panose="020B0606020202030204" pitchFamily="34" charset="0"/>
              </a:rPr>
              <a:t> ops); </a:t>
            </a:r>
            <a:r>
              <a:rPr lang="en-GB" sz="2500" dirty="0" err="1" smtClean="0">
                <a:latin typeface="Arial Narrow" panose="020B0606020202030204" pitchFamily="34" charset="0"/>
              </a:rPr>
              <a:t>mitä</a:t>
            </a:r>
            <a:r>
              <a:rPr lang="en-GB" sz="2500" dirty="0" smtClean="0">
                <a:latin typeface="Arial Narrow" panose="020B0606020202030204" pitchFamily="34" charset="0"/>
              </a:rPr>
              <a:t> ops </a:t>
            </a:r>
            <a:r>
              <a:rPr lang="en-GB" sz="2500" dirty="0" err="1" smtClean="0">
                <a:latin typeface="Arial Narrow" panose="020B0606020202030204" pitchFamily="34" charset="0"/>
              </a:rPr>
              <a:t>kertoo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koulun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liikuntakulttuurista</a:t>
            </a:r>
            <a:r>
              <a:rPr lang="en-GB" sz="2500" dirty="0" smtClean="0">
                <a:latin typeface="Arial Narrow" panose="020B0606020202030204" pitchFamily="34" charset="0"/>
              </a:rPr>
              <a:t>? </a:t>
            </a:r>
            <a:r>
              <a:rPr lang="en-GB" sz="2500" dirty="0" err="1" smtClean="0">
                <a:latin typeface="Arial Narrow" panose="020B0606020202030204" pitchFamily="34" charset="0"/>
              </a:rPr>
              <a:t>Koulun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liikunnasta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ja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liikunta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oppiaineen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toteutuksesta</a:t>
            </a:r>
            <a:r>
              <a:rPr lang="en-GB" sz="2500" dirty="0" smtClean="0">
                <a:latin typeface="Arial Narrow" panose="020B0606020202030204" pitchFamily="34" charset="0"/>
              </a:rPr>
              <a:t>?</a:t>
            </a:r>
          </a:p>
          <a:p>
            <a:r>
              <a:rPr lang="en-GB" sz="2500" dirty="0" err="1" smtClean="0">
                <a:latin typeface="Arial Narrow" panose="020B0606020202030204" pitchFamily="34" charset="0"/>
              </a:rPr>
              <a:t>Valitse</a:t>
            </a:r>
            <a:r>
              <a:rPr lang="en-GB" sz="2500" dirty="0" smtClean="0">
                <a:latin typeface="Arial Narrow" panose="020B0606020202030204" pitchFamily="34" charset="0"/>
              </a:rPr>
              <a:t>, </a:t>
            </a:r>
            <a:r>
              <a:rPr lang="en-GB" sz="2500" dirty="0" err="1" smtClean="0">
                <a:latin typeface="Arial Narrow" panose="020B0606020202030204" pitchFamily="34" charset="0"/>
              </a:rPr>
              <a:t>millä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tavoin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haluat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perehtyä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liikuntakummikoulusi</a:t>
            </a:r>
            <a:r>
              <a:rPr lang="en-GB" sz="2500" dirty="0" smtClean="0"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latin typeface="Arial Narrow" panose="020B0606020202030204" pitchFamily="34" charset="0"/>
              </a:rPr>
              <a:t>liikuntakultuuriin</a:t>
            </a:r>
            <a:endParaRPr lang="en-GB" sz="2500" dirty="0">
              <a:latin typeface="Arial Narrow" panose="020B0606020202030204" pitchFamily="34" charset="0"/>
            </a:endParaRPr>
          </a:p>
          <a:p>
            <a:pPr marL="342900" lvl="1" indent="0">
              <a:buNone/>
            </a:pP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…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Liikuntapäivän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suunnitteluun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ja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toteutukseen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osallistumalla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,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haastattelemalla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koulu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liikunnanopettajia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,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muita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opetajia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ja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henkilökuntaa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,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havainnoimalla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opetusta</a:t>
            </a:r>
            <a:r>
              <a:rPr lang="en-GB" sz="2500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ja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muita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koulun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eri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tilanteita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(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miten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koulun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liikunta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näkyy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niissä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),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haastattelemalla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oppilaita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…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käyttäkää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mielikuvistusta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ja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2060"/>
                </a:solidFill>
                <a:latin typeface="Arial Narrow" panose="020B0606020202030204" pitchFamily="34" charset="0"/>
              </a:rPr>
              <a:t>luovuutta</a:t>
            </a:r>
            <a:r>
              <a:rPr lang="en-GB" sz="25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!</a:t>
            </a:r>
          </a:p>
          <a:p>
            <a:r>
              <a:rPr lang="en-GB" sz="2500" dirty="0" err="1" smtClean="0">
                <a:solidFill>
                  <a:srgbClr val="000000"/>
                </a:solidFill>
                <a:latin typeface="Arial Narrow" panose="020B0606020202030204" pitchFamily="34" charset="0"/>
              </a:rPr>
              <a:t>Koulun</a:t>
            </a:r>
            <a:r>
              <a:rPr lang="en-GB" sz="25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0000"/>
                </a:solidFill>
                <a:latin typeface="Arial Narrow" panose="020B0606020202030204" pitchFamily="34" charset="0"/>
              </a:rPr>
              <a:t>liikuntakulttuuriin</a:t>
            </a:r>
            <a:r>
              <a:rPr lang="en-GB" sz="25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0000"/>
                </a:solidFill>
                <a:latin typeface="Arial Narrow" panose="020B0606020202030204" pitchFamily="34" charset="0"/>
              </a:rPr>
              <a:t>perehtymisestä</a:t>
            </a:r>
            <a:r>
              <a:rPr lang="en-GB" sz="25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</a:t>
            </a:r>
            <a:r>
              <a:rPr lang="en-GB" sz="2500" dirty="0" err="1" smtClean="0">
                <a:solidFill>
                  <a:srgbClr val="000000"/>
                </a:solidFill>
                <a:latin typeface="Arial Narrow" panose="020B0606020202030204" pitchFamily="34" charset="0"/>
              </a:rPr>
              <a:t>raportoidaan</a:t>
            </a:r>
            <a:r>
              <a:rPr lang="en-GB" sz="25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(</a:t>
            </a:r>
            <a:r>
              <a:rPr lang="en-GB" sz="2500" dirty="0" err="1" smtClean="0">
                <a:solidFill>
                  <a:srgbClr val="000000"/>
                </a:solidFill>
                <a:latin typeface="Arial Narrow" panose="020B0606020202030204" pitchFamily="34" charset="0"/>
              </a:rPr>
              <a:t>Liikuntakummiusraportin</a:t>
            </a:r>
            <a:r>
              <a:rPr lang="en-GB" sz="25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 B-</a:t>
            </a:r>
            <a:r>
              <a:rPr lang="en-GB" sz="2500" dirty="0" err="1" smtClean="0">
                <a:solidFill>
                  <a:srgbClr val="000000"/>
                </a:solidFill>
                <a:latin typeface="Arial Narrow" panose="020B0606020202030204" pitchFamily="34" charset="0"/>
              </a:rPr>
              <a:t>osa</a:t>
            </a:r>
            <a:r>
              <a:rPr lang="en-GB" sz="2500" dirty="0" smtClean="0">
                <a:solidFill>
                  <a:srgbClr val="000000"/>
                </a:solidFill>
                <a:latin typeface="Arial Narrow" panose="020B0606020202030204" pitchFamily="34" charset="0"/>
              </a:rPr>
              <a:t>)</a:t>
            </a:r>
          </a:p>
          <a:p>
            <a:endParaRPr lang="en-GB" sz="2500" dirty="0" smtClean="0">
              <a:solidFill>
                <a:srgbClr val="00000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4430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Liikuntakummius</a:t>
            </a:r>
            <a:r>
              <a:rPr lang="en-GB" dirty="0" smtClean="0"/>
              <a:t> </a:t>
            </a:r>
            <a:r>
              <a:rPr lang="en-GB" dirty="0" err="1" smtClean="0"/>
              <a:t>valmistelua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931" y="126876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800" dirty="0" err="1" smtClean="0"/>
              <a:t>Virittäydytään</a:t>
            </a:r>
            <a:r>
              <a:rPr lang="en-GB" sz="2800" dirty="0" smtClean="0"/>
              <a:t> </a:t>
            </a:r>
            <a:r>
              <a:rPr lang="en-GB" sz="2800" dirty="0" err="1" smtClean="0"/>
              <a:t>liikuntakummiuteen</a:t>
            </a:r>
            <a:r>
              <a:rPr lang="en-GB" sz="2800" dirty="0" smtClean="0"/>
              <a:t> </a:t>
            </a:r>
            <a:r>
              <a:rPr lang="en-GB" sz="2800" dirty="0" err="1" smtClean="0"/>
              <a:t>oman</a:t>
            </a:r>
            <a:r>
              <a:rPr lang="en-GB" sz="2800" dirty="0" smtClean="0"/>
              <a:t> </a:t>
            </a:r>
            <a:r>
              <a:rPr lang="en-GB" sz="2800" dirty="0" err="1" smtClean="0"/>
              <a:t>liikuntakummiparin</a:t>
            </a:r>
            <a:r>
              <a:rPr lang="en-GB" sz="2800" dirty="0" smtClean="0"/>
              <a:t> </a:t>
            </a:r>
            <a:r>
              <a:rPr lang="en-GB" sz="2800" dirty="0" err="1" smtClean="0"/>
              <a:t>kanssa</a:t>
            </a:r>
            <a:r>
              <a:rPr lang="en-GB" sz="2800" dirty="0" smtClean="0"/>
              <a:t> </a:t>
            </a:r>
            <a:r>
              <a:rPr lang="en-GB" sz="2800" dirty="0" err="1" smtClean="0"/>
              <a:t>klikkautumalla</a:t>
            </a:r>
            <a:r>
              <a:rPr lang="en-GB" sz="2800" dirty="0" smtClean="0"/>
              <a:t> </a:t>
            </a:r>
            <a:r>
              <a:rPr lang="en-GB" sz="2800" dirty="0" err="1" smtClean="0"/>
              <a:t>Rauman</a:t>
            </a:r>
            <a:r>
              <a:rPr lang="en-GB" sz="2800" dirty="0" smtClean="0"/>
              <a:t> </a:t>
            </a:r>
            <a:r>
              <a:rPr lang="en-GB" sz="2800" dirty="0" err="1" smtClean="0"/>
              <a:t>Liikkuva</a:t>
            </a:r>
            <a:r>
              <a:rPr lang="en-GB" sz="2800" dirty="0" smtClean="0"/>
              <a:t> koulu-sivustolle  </a:t>
            </a:r>
            <a:r>
              <a:rPr lang="en-GB" sz="2800" dirty="0" smtClean="0">
                <a:hlinkClick r:id="rId2"/>
              </a:rPr>
              <a:t>https</a:t>
            </a:r>
            <a:r>
              <a:rPr lang="en-GB" sz="2800" dirty="0">
                <a:hlinkClick r:id="rId2"/>
              </a:rPr>
              <a:t>://</a:t>
            </a:r>
            <a:r>
              <a:rPr lang="en-GB" sz="2800" dirty="0" smtClean="0">
                <a:hlinkClick r:id="rId2"/>
              </a:rPr>
              <a:t>peda.net/rauma/liikkuva-koulu </a:t>
            </a:r>
            <a:r>
              <a:rPr lang="en-GB" sz="2800" dirty="0" smtClean="0"/>
              <a:t> </a:t>
            </a:r>
            <a:r>
              <a:rPr lang="en-GB" sz="2800" dirty="0" err="1" smtClean="0"/>
              <a:t>Etsitään</a:t>
            </a:r>
            <a:r>
              <a:rPr lang="en-GB" sz="2800" dirty="0" smtClean="0"/>
              <a:t> </a:t>
            </a:r>
            <a:r>
              <a:rPr lang="en-GB" sz="2800" dirty="0" err="1"/>
              <a:t>vastauksia</a:t>
            </a:r>
            <a:r>
              <a:rPr lang="en-GB" sz="2800" dirty="0"/>
              <a:t> </a:t>
            </a:r>
            <a:r>
              <a:rPr lang="en-GB" sz="2800" dirty="0" err="1"/>
              <a:t>seuraaviin</a:t>
            </a:r>
            <a:r>
              <a:rPr lang="en-GB" sz="2800" dirty="0"/>
              <a:t> </a:t>
            </a:r>
            <a:r>
              <a:rPr lang="en-GB" sz="2800" dirty="0" err="1" smtClean="0"/>
              <a:t>kysymyksiin</a:t>
            </a:r>
            <a:endParaRPr lang="en-GB" sz="2800" dirty="0" smtClean="0"/>
          </a:p>
          <a:p>
            <a:r>
              <a:rPr lang="en-GB" sz="2400" dirty="0" err="1" smtClean="0"/>
              <a:t>Miten</a:t>
            </a:r>
            <a:r>
              <a:rPr lang="en-GB" sz="2400" dirty="0" smtClean="0"/>
              <a:t> </a:t>
            </a:r>
            <a:r>
              <a:rPr lang="en-GB" sz="2400" dirty="0" err="1" smtClean="0"/>
              <a:t>suomalaiset</a:t>
            </a:r>
            <a:r>
              <a:rPr lang="en-GB" sz="2400" dirty="0" smtClean="0"/>
              <a:t> </a:t>
            </a:r>
            <a:r>
              <a:rPr lang="en-GB" sz="2400" dirty="0" err="1" smtClean="0"/>
              <a:t>alakoululaiset</a:t>
            </a:r>
            <a:r>
              <a:rPr lang="en-GB" sz="2400" dirty="0" smtClean="0"/>
              <a:t> </a:t>
            </a:r>
            <a:r>
              <a:rPr lang="en-GB" sz="2400" dirty="0" err="1" smtClean="0"/>
              <a:t>liikkuvat</a:t>
            </a:r>
            <a:r>
              <a:rPr lang="en-GB" sz="2400" dirty="0" smtClean="0"/>
              <a:t> - </a:t>
            </a:r>
            <a:r>
              <a:rPr lang="en-GB" sz="2400" dirty="0" err="1" smtClean="0"/>
              <a:t>mitä</a:t>
            </a:r>
            <a:r>
              <a:rPr lang="en-GB" sz="2400" dirty="0" smtClean="0"/>
              <a:t> </a:t>
            </a:r>
            <a:r>
              <a:rPr lang="en-GB" sz="2400" dirty="0" err="1" smtClean="0"/>
              <a:t>tiedetään</a:t>
            </a:r>
            <a:r>
              <a:rPr lang="en-GB" sz="2400" dirty="0" smtClean="0"/>
              <a:t> </a:t>
            </a:r>
            <a:r>
              <a:rPr lang="en-GB" sz="2400" dirty="0" err="1" smtClean="0"/>
              <a:t>heidän</a:t>
            </a:r>
            <a:r>
              <a:rPr lang="en-GB" sz="2400" dirty="0" smtClean="0"/>
              <a:t> </a:t>
            </a:r>
            <a:r>
              <a:rPr lang="en-GB" sz="2400" dirty="0" err="1" smtClean="0"/>
              <a:t>päivittäisestä</a:t>
            </a:r>
            <a:r>
              <a:rPr lang="en-GB" sz="2400" dirty="0" smtClean="0"/>
              <a:t> </a:t>
            </a:r>
            <a:r>
              <a:rPr lang="en-GB" sz="2400" dirty="0" err="1" smtClean="0"/>
              <a:t>fyysisestä</a:t>
            </a:r>
            <a:r>
              <a:rPr lang="en-GB" sz="2400" dirty="0" smtClean="0"/>
              <a:t> </a:t>
            </a:r>
            <a:r>
              <a:rPr lang="en-GB" sz="2400" dirty="0" err="1" smtClean="0"/>
              <a:t>aktiivisuudestaan</a:t>
            </a:r>
            <a:r>
              <a:rPr lang="en-GB" sz="2400" dirty="0" smtClean="0"/>
              <a:t>?</a:t>
            </a:r>
          </a:p>
          <a:p>
            <a:r>
              <a:rPr lang="en-GB" sz="2400" dirty="0" err="1" smtClean="0"/>
              <a:t>Mitä</a:t>
            </a:r>
            <a:r>
              <a:rPr lang="en-GB" sz="2400" dirty="0" smtClean="0"/>
              <a:t> </a:t>
            </a:r>
            <a:r>
              <a:rPr lang="en-GB" sz="2400" dirty="0" err="1" smtClean="0"/>
              <a:t>kaikkea</a:t>
            </a:r>
            <a:r>
              <a:rPr lang="en-GB" sz="2400" dirty="0" smtClean="0"/>
              <a:t> </a:t>
            </a:r>
            <a:r>
              <a:rPr lang="en-GB" sz="2400" dirty="0" err="1" smtClean="0"/>
              <a:t>tarkoitetaan</a:t>
            </a:r>
            <a:r>
              <a:rPr lang="en-GB" sz="2400" dirty="0" smtClean="0"/>
              <a:t> </a:t>
            </a:r>
            <a:r>
              <a:rPr lang="en-GB" sz="2400" dirty="0" err="1" smtClean="0"/>
              <a:t>koulun</a:t>
            </a:r>
            <a:r>
              <a:rPr lang="en-GB" sz="2400" dirty="0" smtClean="0"/>
              <a:t> </a:t>
            </a:r>
            <a:r>
              <a:rPr lang="en-GB" sz="2400" dirty="0" err="1" smtClean="0"/>
              <a:t>liikunnallisella</a:t>
            </a:r>
            <a:r>
              <a:rPr lang="en-GB" sz="2400" dirty="0" smtClean="0"/>
              <a:t> </a:t>
            </a:r>
            <a:r>
              <a:rPr lang="en-GB" sz="2400" dirty="0" err="1" smtClean="0"/>
              <a:t>toimintakulttuurilla</a:t>
            </a:r>
            <a:r>
              <a:rPr lang="en-GB" sz="2400" dirty="0" smtClean="0"/>
              <a:t>?</a:t>
            </a:r>
          </a:p>
          <a:p>
            <a:r>
              <a:rPr lang="en-GB" sz="2400" dirty="0" err="1" smtClean="0"/>
              <a:t>Millaiseksi</a:t>
            </a:r>
            <a:r>
              <a:rPr lang="en-GB" sz="2400" dirty="0" smtClean="0"/>
              <a:t> </a:t>
            </a:r>
            <a:r>
              <a:rPr lang="en-GB" sz="2400" dirty="0" err="1" smtClean="0"/>
              <a:t>nykyiset</a:t>
            </a:r>
            <a:r>
              <a:rPr lang="en-GB" sz="2400" dirty="0" smtClean="0"/>
              <a:t> </a:t>
            </a:r>
            <a:r>
              <a:rPr lang="en-GB" sz="2400" dirty="0" err="1" smtClean="0"/>
              <a:t>liikunnanopettajat</a:t>
            </a:r>
            <a:r>
              <a:rPr lang="en-GB" sz="2400" dirty="0" smtClean="0"/>
              <a:t> </a:t>
            </a:r>
            <a:r>
              <a:rPr lang="en-GB" sz="2400" dirty="0" err="1" smtClean="0"/>
              <a:t>kokevat</a:t>
            </a:r>
            <a:r>
              <a:rPr lang="en-GB" sz="2400" dirty="0" smtClean="0"/>
              <a:t> </a:t>
            </a:r>
            <a:r>
              <a:rPr lang="en-GB" sz="2400" dirty="0" err="1" smtClean="0"/>
              <a:t>oman</a:t>
            </a:r>
            <a:r>
              <a:rPr lang="en-GB" sz="2400" dirty="0" smtClean="0"/>
              <a:t> </a:t>
            </a:r>
            <a:r>
              <a:rPr lang="en-GB" sz="2400" dirty="0" err="1" smtClean="0"/>
              <a:t>toimenkuvansa</a:t>
            </a:r>
            <a:r>
              <a:rPr lang="en-GB" sz="2400" dirty="0" smtClean="0"/>
              <a:t>?</a:t>
            </a:r>
          </a:p>
          <a:p>
            <a:r>
              <a:rPr lang="en-GB" sz="2800" dirty="0" err="1" smtClean="0"/>
              <a:t>Aloitetaan</a:t>
            </a:r>
            <a:r>
              <a:rPr lang="en-GB" sz="2800" dirty="0" smtClean="0"/>
              <a:t> </a:t>
            </a:r>
            <a:r>
              <a:rPr lang="en-GB" sz="2800" dirty="0" err="1" smtClean="0"/>
              <a:t>kirjoittamaan</a:t>
            </a:r>
            <a:r>
              <a:rPr lang="en-GB" sz="2800" dirty="0" smtClean="0"/>
              <a:t> </a:t>
            </a:r>
            <a:r>
              <a:rPr lang="en-GB" sz="2800" dirty="0" err="1" smtClean="0"/>
              <a:t>Välkkärikoulutuksen</a:t>
            </a:r>
            <a:r>
              <a:rPr lang="en-GB" sz="2800" dirty="0" smtClean="0"/>
              <a:t> </a:t>
            </a:r>
            <a:r>
              <a:rPr lang="en-GB" sz="2800" dirty="0" err="1" smtClean="0"/>
              <a:t>aloituskirjettä</a:t>
            </a:r>
            <a:r>
              <a:rPr lang="en-GB" sz="2800" dirty="0" smtClean="0"/>
              <a:t> </a:t>
            </a:r>
            <a:r>
              <a:rPr lang="en-GB" sz="2800" dirty="0" err="1" smtClean="0"/>
              <a:t>omaan</a:t>
            </a:r>
            <a:r>
              <a:rPr lang="en-GB" sz="2800" dirty="0" smtClean="0"/>
              <a:t> </a:t>
            </a:r>
            <a:r>
              <a:rPr lang="en-GB" sz="2800" dirty="0" err="1" smtClean="0"/>
              <a:t>liikuntakummikouluun</a:t>
            </a:r>
            <a:r>
              <a:rPr lang="en-GB" sz="2800" dirty="0" smtClean="0"/>
              <a:t>  </a:t>
            </a:r>
          </a:p>
          <a:p>
            <a:endParaRPr lang="en-GB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958978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2000" dirty="0"/>
              <a:t>Tässä lista Rauman alakoulujen liikkuva koulu-vastaavista ja kouluista. Listasta puuttuu yläkoulut ja erityiskoulut. Kouluista saatte tietoa esim. Rauman kaupungin </a:t>
            </a:r>
            <a:r>
              <a:rPr lang="fi-FI" sz="2000" dirty="0" err="1"/>
              <a:t>pedanetistä</a:t>
            </a:r>
            <a:r>
              <a:rPr lang="fi-FI" sz="2000" dirty="0"/>
              <a:t>, josta löytyy jokainen koulu.  Sähköpostit ovat muotoa </a:t>
            </a:r>
            <a:r>
              <a:rPr lang="fi-FI" sz="2000" u="sng" dirty="0">
                <a:hlinkClick r:id="rId2"/>
              </a:rPr>
              <a:t>etunimi.sukunimi@rauma.fi</a:t>
            </a:r>
            <a:r>
              <a:rPr lang="fi-FI" sz="2000" dirty="0"/>
              <a:t/>
            </a:r>
            <a:br>
              <a:rPr lang="fi-FI" sz="2000" dirty="0"/>
            </a:br>
            <a:endParaRPr lang="en-GB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2608"/>
          </a:xfrm>
        </p:spPr>
        <p:txBody>
          <a:bodyPr>
            <a:normAutofit/>
          </a:bodyPr>
          <a:lstStyle/>
          <a:p>
            <a:r>
              <a:rPr lang="fi-FI" sz="1600" dirty="0" smtClean="0"/>
              <a:t>Lapin </a:t>
            </a:r>
            <a:r>
              <a:rPr lang="fi-FI" sz="1600" dirty="0"/>
              <a:t>koulu: Niina Merta-Kaisjoki </a:t>
            </a:r>
            <a:r>
              <a:rPr lang="fi-FI" sz="1600" dirty="0" smtClean="0"/>
              <a:t>&gt; Elli Tommila &amp; Juho Lamminen</a:t>
            </a:r>
          </a:p>
          <a:p>
            <a:r>
              <a:rPr lang="fi-FI" sz="1600" u="sng" dirty="0" smtClean="0">
                <a:solidFill>
                  <a:srgbClr val="000000"/>
                </a:solidFill>
              </a:rPr>
              <a:t>Uotilan </a:t>
            </a:r>
            <a:r>
              <a:rPr lang="fi-FI" sz="1600" u="sng" dirty="0">
                <a:solidFill>
                  <a:srgbClr val="000000"/>
                </a:solidFill>
              </a:rPr>
              <a:t>koulu: Outi </a:t>
            </a:r>
            <a:r>
              <a:rPr lang="fi-FI" sz="1600" u="sng" dirty="0" err="1" smtClean="0">
                <a:solidFill>
                  <a:srgbClr val="000000"/>
                </a:solidFill>
              </a:rPr>
              <a:t>Vartila</a:t>
            </a:r>
            <a:r>
              <a:rPr lang="fi-FI" sz="1600" u="sng" dirty="0" smtClean="0">
                <a:solidFill>
                  <a:srgbClr val="000000"/>
                </a:solidFill>
              </a:rPr>
              <a:t> &gt; Reija Homma &amp; Anni Parkkinen</a:t>
            </a:r>
            <a:r>
              <a:rPr lang="fi-FI" sz="1600" u="sng" dirty="0">
                <a:solidFill>
                  <a:srgbClr val="000000"/>
                </a:solidFill>
              </a:rPr>
              <a:t>   </a:t>
            </a:r>
            <a:r>
              <a:rPr lang="fi-FI" sz="1600" u="sng" dirty="0" smtClean="0">
                <a:solidFill>
                  <a:srgbClr val="000000"/>
                </a:solidFill>
              </a:rPr>
              <a:t> HUOM! ONKO KOULU VIELÄ OLEMASSA?</a:t>
            </a:r>
            <a:endParaRPr lang="fi-FI" sz="1600" u="sng" dirty="0">
              <a:solidFill>
                <a:srgbClr val="000000"/>
              </a:solidFill>
            </a:endParaRPr>
          </a:p>
          <a:p>
            <a:r>
              <a:rPr lang="fi-FI" sz="1600" dirty="0" err="1"/>
              <a:t>Kaaron</a:t>
            </a:r>
            <a:r>
              <a:rPr lang="fi-FI" sz="1600" dirty="0"/>
              <a:t> koulu: Outi </a:t>
            </a:r>
            <a:r>
              <a:rPr lang="fi-FI" sz="1600" dirty="0" err="1"/>
              <a:t>Liukko</a:t>
            </a:r>
            <a:r>
              <a:rPr lang="fi-FI" sz="1600" dirty="0"/>
              <a:t> ja Teemu Laine &gt; Emma Salminen &amp; Tuuli </a:t>
            </a:r>
            <a:r>
              <a:rPr lang="fi-FI" sz="1600" dirty="0" smtClean="0"/>
              <a:t>Rikala</a:t>
            </a:r>
            <a:endParaRPr lang="fi-FI" sz="1600" dirty="0"/>
          </a:p>
          <a:p>
            <a:r>
              <a:rPr lang="fi-FI" sz="1600" dirty="0"/>
              <a:t>Pyynpään koulu: Lasse Rahkonen ja Kirsi </a:t>
            </a:r>
            <a:r>
              <a:rPr lang="fi-FI" sz="1600" dirty="0" smtClean="0"/>
              <a:t>Lepistö &gt; Ilona Jokinen &amp; Aleksi Anttila</a:t>
            </a:r>
            <a:endParaRPr lang="fi-FI" sz="1600" dirty="0"/>
          </a:p>
          <a:p>
            <a:r>
              <a:rPr lang="fi-FI" sz="1600" dirty="0" err="1"/>
              <a:t>Merirauman</a:t>
            </a:r>
            <a:r>
              <a:rPr lang="fi-FI" sz="1600" dirty="0"/>
              <a:t> koulu: Jyri </a:t>
            </a:r>
            <a:r>
              <a:rPr lang="fi-FI" sz="1600" dirty="0" smtClean="0"/>
              <a:t>Lehtonen &gt; Marko Virta &amp; Valtteri Veijanen </a:t>
            </a:r>
            <a:endParaRPr lang="fi-FI" sz="1600" dirty="0"/>
          </a:p>
          <a:p>
            <a:r>
              <a:rPr lang="fi-FI" sz="1600" dirty="0" err="1"/>
              <a:t>Syvärauman</a:t>
            </a:r>
            <a:r>
              <a:rPr lang="fi-FI" sz="1600" dirty="0"/>
              <a:t> koulu: Mira </a:t>
            </a:r>
            <a:r>
              <a:rPr lang="fi-FI" sz="1600" dirty="0" smtClean="0"/>
              <a:t>Kiviharju &gt; Siiri Lilja &amp; Jessica </a:t>
            </a:r>
            <a:r>
              <a:rPr lang="fi-FI" sz="1600" dirty="0" err="1" smtClean="0"/>
              <a:t>Kannosto</a:t>
            </a:r>
            <a:endParaRPr lang="fi-FI" sz="1600" dirty="0"/>
          </a:p>
          <a:p>
            <a:r>
              <a:rPr lang="fi-FI" sz="1600" dirty="0"/>
              <a:t>Karin koulu: Laura Salmi ja Arto </a:t>
            </a:r>
            <a:r>
              <a:rPr lang="fi-FI" sz="1600" dirty="0" err="1" smtClean="0"/>
              <a:t>Impiö</a:t>
            </a:r>
            <a:r>
              <a:rPr lang="fi-FI" sz="1600" dirty="0" smtClean="0"/>
              <a:t> &gt; Maria Huhtaniemi &amp; Hilla-Maria Herttuainen</a:t>
            </a:r>
            <a:endParaRPr lang="fi-FI" sz="1600" dirty="0"/>
          </a:p>
          <a:p>
            <a:r>
              <a:rPr lang="fi-FI" sz="1600" dirty="0" err="1"/>
              <a:t>Nanun</a:t>
            </a:r>
            <a:r>
              <a:rPr lang="fi-FI" sz="1600" dirty="0"/>
              <a:t> koulu: Hanna Ruohomäki ja Mari </a:t>
            </a:r>
            <a:r>
              <a:rPr lang="fi-FI" sz="1600" dirty="0" smtClean="0"/>
              <a:t>Lehtinen &gt; Tuomas </a:t>
            </a:r>
            <a:r>
              <a:rPr lang="fi-FI" sz="1600" dirty="0" err="1" smtClean="0"/>
              <a:t>Almenoksa</a:t>
            </a:r>
            <a:r>
              <a:rPr lang="fi-FI" sz="1600" dirty="0" smtClean="0"/>
              <a:t> &amp; Ville Risu</a:t>
            </a:r>
            <a:endParaRPr lang="fi-FI" sz="1600" dirty="0"/>
          </a:p>
          <a:p>
            <a:r>
              <a:rPr lang="fi-FI" sz="1600" dirty="0"/>
              <a:t>Kourujärven koulu: Karita Heininen ja Outi </a:t>
            </a:r>
            <a:r>
              <a:rPr lang="fi-FI" sz="1600" dirty="0" smtClean="0"/>
              <a:t>Piha-Heikkilä &gt; Ville </a:t>
            </a:r>
            <a:r>
              <a:rPr lang="fi-FI" sz="1600" dirty="0" err="1" smtClean="0"/>
              <a:t>Antola</a:t>
            </a:r>
            <a:r>
              <a:rPr lang="fi-FI" sz="1600" dirty="0" smtClean="0"/>
              <a:t> &amp; Johannes Leppävuori</a:t>
            </a:r>
            <a:endParaRPr lang="fi-FI" sz="1600" dirty="0"/>
          </a:p>
          <a:p>
            <a:r>
              <a:rPr lang="fi-FI" sz="1600" dirty="0" err="1"/>
              <a:t>Kortelan</a:t>
            </a:r>
            <a:r>
              <a:rPr lang="fi-FI" sz="1600" dirty="0"/>
              <a:t> koulu: Enni </a:t>
            </a:r>
            <a:r>
              <a:rPr lang="fi-FI" sz="1600" dirty="0" smtClean="0"/>
              <a:t>Kylä-Kause &gt; Martina Ramsay &amp; Janika Moilanen</a:t>
            </a:r>
            <a:endParaRPr lang="fi-FI" sz="1600" dirty="0"/>
          </a:p>
          <a:p>
            <a:r>
              <a:rPr lang="fi-FI" sz="1600" dirty="0" err="1"/>
              <a:t>Unajan</a:t>
            </a:r>
            <a:r>
              <a:rPr lang="fi-FI" sz="1600" dirty="0"/>
              <a:t> koulu: Jaana </a:t>
            </a:r>
            <a:r>
              <a:rPr lang="fi-FI" sz="1600" dirty="0" err="1" smtClean="0"/>
              <a:t>Katavisto</a:t>
            </a:r>
            <a:r>
              <a:rPr lang="fi-FI" sz="1600" dirty="0" smtClean="0"/>
              <a:t> &gt; Eetu </a:t>
            </a:r>
            <a:r>
              <a:rPr lang="fi-FI" sz="1600" dirty="0"/>
              <a:t>Salminen </a:t>
            </a:r>
            <a:r>
              <a:rPr lang="fi-FI" sz="1600" dirty="0" smtClean="0"/>
              <a:t>&amp;</a:t>
            </a:r>
            <a:r>
              <a:rPr lang="fi-FI" sz="1600" dirty="0"/>
              <a:t> </a:t>
            </a:r>
            <a:r>
              <a:rPr lang="fi-FI" sz="1600" dirty="0" smtClean="0"/>
              <a:t>Kasperi Laine</a:t>
            </a:r>
            <a:endParaRPr lang="fi-FI" sz="1600" dirty="0"/>
          </a:p>
          <a:p>
            <a:r>
              <a:rPr lang="fi-FI" sz="1600" dirty="0"/>
              <a:t>Vasaraisten koulu: Anu </a:t>
            </a:r>
            <a:r>
              <a:rPr lang="fi-FI" sz="1600" dirty="0" smtClean="0"/>
              <a:t>Lehtinen &gt; Jere Kalla &amp; Hanna Kimpanpää</a:t>
            </a:r>
            <a:endParaRPr lang="fi-FI" sz="1600" dirty="0"/>
          </a:p>
          <a:p>
            <a:r>
              <a:rPr lang="fi-FI" sz="1600" dirty="0"/>
              <a:t>Kodisjoen koulu: Miikka </a:t>
            </a:r>
            <a:r>
              <a:rPr lang="fi-FI" sz="1600" dirty="0" smtClean="0"/>
              <a:t>Wikholm &gt; Tuukka Sivonen &amp; Oskari Ahtola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1600" dirty="0" smtClean="0"/>
              <a:t>Liikuntakummi-parit valitsevat nyt koulun, johon menevät liikuntakummeiksi. Ja alkavat valmistelemaan Välkkäritoiminnan aloituskirjettä, joka osoitetaan koulun yhteyshenkilölle.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i-FI" sz="1600" dirty="0" err="1" smtClean="0"/>
              <a:t>Lukujärjetykseen</a:t>
            </a:r>
            <a:r>
              <a:rPr lang="fi-FI" sz="1600" dirty="0" smtClean="0"/>
              <a:t> on merkitty Liikkuva koulu info 25.9. klo TASAN 15-16 JV-salissa, jolloin mm. varmistetaan, että mahdollisimman moni koulu saa omat kaksi liikuntakummiaan</a:t>
            </a:r>
          </a:p>
        </p:txBody>
      </p:sp>
    </p:spTree>
    <p:extLst>
      <p:ext uri="{BB962C8B-B14F-4D97-AF65-F5344CB8AC3E}">
        <p14:creationId xmlns:p14="http://schemas.microsoft.com/office/powerpoint/2010/main" xmlns="" val="2161871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tu-2013">
  <a:themeElements>
    <a:clrScheme name="UTU">
      <a:dk1>
        <a:sysClr val="windowText" lastClr="000000"/>
      </a:dk1>
      <a:lt1>
        <a:sysClr val="window" lastClr="FFFFFF"/>
      </a:lt1>
      <a:dk2>
        <a:srgbClr val="1F497D"/>
      </a:dk2>
      <a:lt2>
        <a:srgbClr val="78C8D2"/>
      </a:lt2>
      <a:accent1>
        <a:srgbClr val="1437A5"/>
      </a:accent1>
      <a:accent2>
        <a:srgbClr val="00A5EB"/>
      </a:accent2>
      <a:accent3>
        <a:srgbClr val="78AA3C"/>
      </a:accent3>
      <a:accent4>
        <a:srgbClr val="A0D71E"/>
      </a:accent4>
      <a:accent5>
        <a:srgbClr val="A50082"/>
      </a:accent5>
      <a:accent6>
        <a:srgbClr val="F07D00"/>
      </a:accent6>
      <a:hlink>
        <a:srgbClr val="000000"/>
      </a:hlink>
      <a:folHlink>
        <a:srgbClr val="000000"/>
      </a:folHlink>
    </a:clrScheme>
    <a:fontScheme name="UTU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utu</Template>
  <TotalTime>1519</TotalTime>
  <Words>442</Words>
  <Application>Microsoft Office PowerPoint</Application>
  <PresentationFormat>Näytössä katseltava diaesitys (4:3)</PresentationFormat>
  <Paragraphs>61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8</vt:i4>
      </vt:variant>
    </vt:vector>
  </HeadingPairs>
  <TitlesOfParts>
    <vt:vector size="10" baseType="lpstr">
      <vt:lpstr>utu-2013</vt:lpstr>
      <vt:lpstr>Office Theme</vt:lpstr>
      <vt:lpstr>Lp2 Koulun liikuntakasvatus  Yleiset tiedot opintojaksosta</vt:lpstr>
      <vt:lpstr>Osaamistavoitteet ja sisältö</vt:lpstr>
      <vt:lpstr>Toteutustavat 160h </vt:lpstr>
      <vt:lpstr>Liikuntakummius</vt:lpstr>
      <vt:lpstr>Välkkäritoiminta</vt:lpstr>
      <vt:lpstr>Koulun liikuntakulttuuriin perehtyminen</vt:lpstr>
      <vt:lpstr>Liikuntakummius valmistelua</vt:lpstr>
      <vt:lpstr>Tässä lista Rauman alakoulujen liikkuva koulu-vastaavista ja kouluista. Listasta puuttuu yläkoulut ja erityiskoulut. Kouluista saatte tietoa esim. Rauman kaupungin pedanetistä, josta löytyy jokainen koulu.  Sähköpostit ovat muotoa etunimi.sukunimi@rauma.fi </vt:lpstr>
    </vt:vector>
  </TitlesOfParts>
  <Company>Turun yliopisto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Iivonen</dc:creator>
  <cp:lastModifiedBy>jukka.kaisjoki@gmail.com</cp:lastModifiedBy>
  <cp:revision>88</cp:revision>
  <dcterms:created xsi:type="dcterms:W3CDTF">2017-06-13T12:27:33Z</dcterms:created>
  <dcterms:modified xsi:type="dcterms:W3CDTF">2017-10-01T09:04:29Z</dcterms:modified>
</cp:coreProperties>
</file>