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65" r:id="rId5"/>
    <p:sldId id="259" r:id="rId6"/>
    <p:sldId id="261" r:id="rId7"/>
    <p:sldId id="260" r:id="rId8"/>
    <p:sldId id="277" r:id="rId9"/>
    <p:sldId id="278" r:id="rId10"/>
    <p:sldId id="269" r:id="rId11"/>
    <p:sldId id="279" r:id="rId12"/>
    <p:sldId id="280" r:id="rId13"/>
    <p:sldId id="281" r:id="rId14"/>
    <p:sldId id="274" r:id="rId15"/>
    <p:sldId id="282" r:id="rId16"/>
    <p:sldId id="266" r:id="rId17"/>
    <p:sldId id="272" r:id="rId18"/>
    <p:sldId id="273" r:id="rId19"/>
    <p:sldId id="276" r:id="rId20"/>
    <p:sldId id="283" r:id="rId21"/>
    <p:sldId id="284" r:id="rId22"/>
    <p:sldId id="285" r:id="rId23"/>
    <p:sldId id="286" r:id="rId24"/>
    <p:sldId id="287" r:id="rId25"/>
    <p:sldId id="288" r:id="rId26"/>
    <p:sldId id="270" r:id="rId27"/>
    <p:sldId id="267" r:id="rId28"/>
    <p:sldId id="268" r:id="rId29"/>
    <p:sldId id="289" r:id="rId3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i-FI" smtClean="0"/>
              <a:t>Muokkaa perustyyl. napsautt.</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830A3541-1A47-44DD-B0C8-D06D9C227740}" type="datetimeFigureOut">
              <a:rPr lang="fi-FI" smtClean="0"/>
              <a:t>10.10.2016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CA1C10E-9AEB-4A6D-8C46-33A9645BD764}" type="slidenum">
              <a:rPr lang="fi-FI" smtClean="0"/>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830A3541-1A47-44DD-B0C8-D06D9C227740}" type="datetimeFigureOut">
              <a:rPr lang="fi-FI" smtClean="0"/>
              <a:t>10.10.2016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CA1C10E-9AEB-4A6D-8C46-33A9645BD764}"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i-FI" smtClean="0"/>
              <a:t>Muokkaa perustyyl. napsautt.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830A3541-1A47-44DD-B0C8-D06D9C227740}" type="datetimeFigureOut">
              <a:rPr lang="fi-FI" smtClean="0"/>
              <a:t>10.10.2016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CA1C10E-9AEB-4A6D-8C46-33A9645BD764}"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830A3541-1A47-44DD-B0C8-D06D9C227740}" type="datetimeFigureOut">
              <a:rPr lang="fi-FI" smtClean="0"/>
              <a:t>10.10.2016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CA1C10E-9AEB-4A6D-8C46-33A9645BD764}" type="slidenum">
              <a:rPr lang="fi-FI" smtClean="0"/>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i-FI" smtClean="0"/>
              <a:t>Muokkaa perustyyl. napsautt.</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830A3541-1A47-44DD-B0C8-D06D9C227740}" type="datetimeFigureOut">
              <a:rPr lang="fi-FI" smtClean="0"/>
              <a:t>10.10.2016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CA1C10E-9AEB-4A6D-8C46-33A9645BD764}" type="slidenum">
              <a:rPr lang="fi-FI" smtClean="0"/>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830A3541-1A47-44DD-B0C8-D06D9C227740}" type="datetimeFigureOut">
              <a:rPr lang="fi-FI" smtClean="0"/>
              <a:t>10.10.2016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CA1C10E-9AEB-4A6D-8C46-33A9645BD764}" type="slidenum">
              <a:rPr lang="fi-FI" smtClean="0"/>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Date Placeholder 6"/>
          <p:cNvSpPr>
            <a:spLocks noGrp="1"/>
          </p:cNvSpPr>
          <p:nvPr>
            <p:ph type="dt" sz="half" idx="10"/>
          </p:nvPr>
        </p:nvSpPr>
        <p:spPr/>
        <p:txBody>
          <a:bodyPr/>
          <a:lstStyle/>
          <a:p>
            <a:fld id="{830A3541-1A47-44DD-B0C8-D06D9C227740}" type="datetimeFigureOut">
              <a:rPr lang="fi-FI" smtClean="0"/>
              <a:t>10.10.2016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0CA1C10E-9AEB-4A6D-8C46-33A9645BD764}" type="slidenum">
              <a:rPr lang="fi-FI" smtClean="0"/>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830A3541-1A47-44DD-B0C8-D06D9C227740}" type="datetimeFigureOut">
              <a:rPr lang="fi-FI" smtClean="0"/>
              <a:t>10.10.2016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0CA1C10E-9AEB-4A6D-8C46-33A9645BD764}" type="slidenum">
              <a:rPr lang="fi-FI" smtClean="0"/>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A3541-1A47-44DD-B0C8-D06D9C227740}" type="datetimeFigureOut">
              <a:rPr lang="fi-FI" smtClean="0"/>
              <a:t>10.10.2016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0CA1C10E-9AEB-4A6D-8C46-33A9645BD764}" type="slidenum">
              <a:rPr lang="fi-FI" smtClean="0"/>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i-FI" smtClean="0"/>
              <a:t>Muokkaa perustyyl. napsautt.</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830A3541-1A47-44DD-B0C8-D06D9C227740}" type="datetimeFigureOut">
              <a:rPr lang="fi-FI" smtClean="0"/>
              <a:t>10.10.2016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CA1C10E-9AEB-4A6D-8C46-33A9645BD764}" type="slidenum">
              <a:rPr lang="fi-FI" smtClean="0"/>
              <a:t>‹#›</a:t>
            </a:fld>
            <a:endParaRPr lang="fi-FI"/>
          </a:p>
        </p:txBody>
      </p:sp>
      <p:sp>
        <p:nvSpPr>
          <p:cNvPr id="9" name="Content Placeholder 8"/>
          <p:cNvSpPr>
            <a:spLocks noGrp="1"/>
          </p:cNvSpPr>
          <p:nvPr>
            <p:ph sz="quarter" idx="13"/>
          </p:nvPr>
        </p:nvSpPr>
        <p:spPr>
          <a:xfrm>
            <a:off x="304800" y="381000"/>
            <a:ext cx="7772400" cy="49428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i-FI" smtClean="0"/>
              <a:t>Muokkaa perustyyl. napsautt.</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8" name="Date Placeholder 7"/>
          <p:cNvSpPr>
            <a:spLocks noGrp="1"/>
          </p:cNvSpPr>
          <p:nvPr>
            <p:ph type="dt" sz="half" idx="10"/>
          </p:nvPr>
        </p:nvSpPr>
        <p:spPr/>
        <p:txBody>
          <a:bodyPr/>
          <a:lstStyle/>
          <a:p>
            <a:fld id="{830A3541-1A47-44DD-B0C8-D06D9C227740}" type="datetimeFigureOut">
              <a:rPr lang="fi-FI" smtClean="0"/>
              <a:t>10.10.2016</a:t>
            </a:fld>
            <a:endParaRPr lang="fi-FI"/>
          </a:p>
        </p:txBody>
      </p:sp>
      <p:sp>
        <p:nvSpPr>
          <p:cNvPr id="9" name="Slide Number Placeholder 8"/>
          <p:cNvSpPr>
            <a:spLocks noGrp="1"/>
          </p:cNvSpPr>
          <p:nvPr>
            <p:ph type="sldNum" sz="quarter" idx="11"/>
          </p:nvPr>
        </p:nvSpPr>
        <p:spPr/>
        <p:txBody>
          <a:bodyPr/>
          <a:lstStyle/>
          <a:p>
            <a:fld id="{0CA1C10E-9AEB-4A6D-8C46-33A9645BD764}" type="slidenum">
              <a:rPr lang="fi-FI" smtClean="0"/>
              <a:t>‹#›</a:t>
            </a:fld>
            <a:endParaRPr lang="fi-FI"/>
          </a:p>
        </p:txBody>
      </p:sp>
      <p:sp>
        <p:nvSpPr>
          <p:cNvPr id="10" name="Footer Placeholder 9"/>
          <p:cNvSpPr>
            <a:spLocks noGrp="1"/>
          </p:cNvSpPr>
          <p:nvPr>
            <p:ph type="ftr" sz="quarter" idx="12"/>
          </p:nvPr>
        </p:nvSpPr>
        <p:spPr/>
        <p:txBody>
          <a:bodyPr/>
          <a:lstStyle/>
          <a:p>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CA1C10E-9AEB-4A6D-8C46-33A9645BD764}" type="slidenum">
              <a:rPr lang="fi-FI" smtClean="0"/>
              <a:t>‹#›</a:t>
            </a:fld>
            <a:endParaRPr lang="fi-FI"/>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i-FI"/>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30A3541-1A47-44DD-B0C8-D06D9C227740}" type="datetimeFigureOut">
              <a:rPr lang="fi-FI" smtClean="0"/>
              <a:t>10.10.2016</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oph.fi/download/163540_Oppilashuolto_ja_kolmiportainen_tuki.pdf" TargetMode="Externa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Ajatuksia oppilashuollosta</a:t>
            </a:r>
            <a:endParaRPr lang="fi-FI" dirty="0"/>
          </a:p>
        </p:txBody>
      </p:sp>
      <p:sp>
        <p:nvSpPr>
          <p:cNvPr id="3" name="Alaotsikko 2"/>
          <p:cNvSpPr>
            <a:spLocks noGrp="1"/>
          </p:cNvSpPr>
          <p:nvPr>
            <p:ph type="subTitle" idx="1"/>
          </p:nvPr>
        </p:nvSpPr>
        <p:spPr/>
        <p:txBody>
          <a:bodyPr>
            <a:normAutofit fontScale="70000" lnSpcReduction="20000"/>
          </a:bodyPr>
          <a:lstStyle/>
          <a:p>
            <a:r>
              <a:rPr lang="fi-FI" sz="2600" dirty="0" smtClean="0"/>
              <a:t>Hakametsän, </a:t>
            </a:r>
            <a:r>
              <a:rPr lang="fi-FI" sz="2600" dirty="0" err="1"/>
              <a:t>S</a:t>
            </a:r>
            <a:r>
              <a:rPr lang="fi-FI" sz="2600" dirty="0" err="1" smtClean="0"/>
              <a:t>aarniston</a:t>
            </a:r>
            <a:r>
              <a:rPr lang="fi-FI" sz="2600" dirty="0" smtClean="0"/>
              <a:t>, Pyhämaan ja Lokalahden koulut</a:t>
            </a:r>
          </a:p>
          <a:p>
            <a:r>
              <a:rPr lang="fi-FI" sz="2600" dirty="0" smtClean="0"/>
              <a:t>11. </a:t>
            </a:r>
            <a:r>
              <a:rPr lang="fi-FI" sz="2600" dirty="0"/>
              <a:t>&amp;</a:t>
            </a:r>
            <a:r>
              <a:rPr lang="fi-FI" sz="2600" dirty="0" smtClean="0"/>
              <a:t> 13.10. 2016</a:t>
            </a:r>
          </a:p>
          <a:p>
            <a:endParaRPr lang="fi-FI" dirty="0"/>
          </a:p>
          <a:p>
            <a:r>
              <a:rPr lang="fi-FI" dirty="0" smtClean="0"/>
              <a:t>Sari Ågren</a:t>
            </a:r>
            <a:endParaRPr lang="fi-FI" dirty="0"/>
          </a:p>
        </p:txBody>
      </p:sp>
      <p:pic>
        <p:nvPicPr>
          <p:cNvPr id="1026" name="Picture 2" descr="Kuvahaun tulos haulle children having f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568642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4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Yksilökohtainen oppilashuolto</a:t>
            </a:r>
            <a:br>
              <a:rPr lang="fi-FI" dirty="0" smtClean="0"/>
            </a:br>
            <a:r>
              <a:rPr lang="fi-FI" dirty="0" smtClean="0"/>
              <a:t>- miten estää </a:t>
            </a:r>
            <a:r>
              <a:rPr lang="fi-FI" dirty="0" err="1" smtClean="0"/>
              <a:t>pirstaloituminen</a:t>
            </a:r>
            <a:r>
              <a:rPr lang="fi-FI" dirty="0" smtClean="0"/>
              <a:t>?</a:t>
            </a:r>
            <a:endParaRPr lang="fi-FI" dirty="0"/>
          </a:p>
        </p:txBody>
      </p:sp>
      <p:sp>
        <p:nvSpPr>
          <p:cNvPr id="3" name="Sisällön paikkamerkki 2"/>
          <p:cNvSpPr>
            <a:spLocks noGrp="1"/>
          </p:cNvSpPr>
          <p:nvPr>
            <p:ph idx="1"/>
          </p:nvPr>
        </p:nvSpPr>
        <p:spPr/>
        <p:txBody>
          <a:bodyPr/>
          <a:lstStyle/>
          <a:p>
            <a:endParaRPr lang="fi-FI" dirty="0" smtClean="0"/>
          </a:p>
          <a:p>
            <a:r>
              <a:rPr lang="fi-FI" dirty="0" smtClean="0"/>
              <a:t>Rehtorilla oltava kokonaiskuva (tieto pidetyistä asiantuntijaryhmistä)</a:t>
            </a:r>
          </a:p>
          <a:p>
            <a:pPr marL="0" indent="0">
              <a:buNone/>
            </a:pPr>
            <a:endParaRPr lang="fi-FI" dirty="0" smtClean="0"/>
          </a:p>
          <a:p>
            <a:r>
              <a:rPr lang="fi-FI" dirty="0" smtClean="0"/>
              <a:t>Mahdollisuus konsultoimalla selvittää oppilaan tilannetta (myös nimellä), vaikka ryhmänä oppilaiden oppilashuollollisia asioita ei voikaan koordinoida</a:t>
            </a:r>
          </a:p>
          <a:p>
            <a:r>
              <a:rPr lang="fi-FI" dirty="0" err="1" smtClean="0"/>
              <a:t>YTY-ryhmissä</a:t>
            </a:r>
            <a:r>
              <a:rPr lang="fi-FI" dirty="0" smtClean="0"/>
              <a:t> kysymys oppilaasta yleisesti, konsultaatio kahden kesken</a:t>
            </a:r>
          </a:p>
          <a:p>
            <a:endParaRPr lang="fi-FI" dirty="0" smtClean="0"/>
          </a:p>
          <a:p>
            <a:r>
              <a:rPr lang="fi-FI" dirty="0" smtClean="0"/>
              <a:t>Ennen asiakkuutta kysymys: onko tästä asiasta ilmoitettu muille?</a:t>
            </a:r>
          </a:p>
          <a:p>
            <a:endParaRPr lang="fi-FI" dirty="0"/>
          </a:p>
          <a:p>
            <a:pPr marL="0" indent="0">
              <a:buNone/>
            </a:pPr>
            <a:endParaRPr lang="fi-FI" dirty="0" smtClean="0"/>
          </a:p>
          <a:p>
            <a:endParaRPr lang="fi-FI" dirty="0"/>
          </a:p>
        </p:txBody>
      </p:sp>
    </p:spTree>
    <p:extLst>
      <p:ext uri="{BB962C8B-B14F-4D97-AF65-F5344CB8AC3E}">
        <p14:creationId xmlns:p14="http://schemas.microsoft.com/office/powerpoint/2010/main" val="2778840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508001" y="1412776"/>
            <a:ext cx="6447501" cy="4424353"/>
          </a:xfrm>
        </p:spPr>
        <p:txBody>
          <a:bodyPr>
            <a:normAutofit fontScale="90000"/>
          </a:bodyPr>
          <a:lstStyle/>
          <a:p>
            <a:pPr algn="ctr"/>
            <a:r>
              <a:rPr lang="fi-FI" dirty="0" smtClean="0"/>
              <a:t/>
            </a:r>
            <a:br>
              <a:rPr lang="fi-FI" dirty="0" smtClean="0"/>
            </a:br>
            <a:r>
              <a:rPr lang="fi-FI" dirty="0" smtClean="0"/>
              <a:t>Oppimisen tuki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Oppilashuollollinen tuki</a:t>
            </a:r>
            <a:br>
              <a:rPr lang="fi-FI" dirty="0" smtClean="0"/>
            </a:br>
            <a:r>
              <a:rPr lang="fi-FI" i="1" dirty="0" smtClean="0">
                <a:solidFill>
                  <a:srgbClr val="FF0000"/>
                </a:solidFill>
              </a:rPr>
              <a:t>ja miten erottaa ne toisistaan?</a:t>
            </a:r>
            <a:r>
              <a:rPr lang="fi-FI" dirty="0" smtClean="0"/>
              <a:t/>
            </a:r>
            <a:br>
              <a:rPr lang="fi-FI" dirty="0" smtClean="0"/>
            </a:br>
            <a:r>
              <a:rPr lang="fi-FI" dirty="0" smtClean="0"/>
              <a:t/>
            </a:r>
            <a:br>
              <a:rPr lang="fi-FI" dirty="0" smtClean="0"/>
            </a:br>
            <a:r>
              <a:rPr lang="fi-FI" sz="2000" dirty="0">
                <a:hlinkClick r:id="rId2"/>
              </a:rPr>
              <a:t>http://</a:t>
            </a:r>
            <a:r>
              <a:rPr lang="fi-FI" sz="2000" dirty="0" smtClean="0">
                <a:hlinkClick r:id="rId2"/>
              </a:rPr>
              <a:t>www.oph.fi/download/163540_Oppilashuolto_ja_kolmiportainen_tuki.pdf</a:t>
            </a:r>
            <a:r>
              <a:rPr lang="fi-FI" sz="2200" dirty="0" smtClean="0"/>
              <a:t/>
            </a:r>
            <a:br>
              <a:rPr lang="fi-FI" sz="2200" dirty="0" smtClean="0"/>
            </a:br>
            <a:r>
              <a:rPr lang="fi-FI" dirty="0"/>
              <a:t/>
            </a:r>
            <a:br>
              <a:rPr lang="fi-FI" dirty="0"/>
            </a:br>
            <a:endParaRPr lang="fi-FI" dirty="0"/>
          </a:p>
        </p:txBody>
      </p:sp>
      <p:pic>
        <p:nvPicPr>
          <p:cNvPr id="1026" name="Picture 2" descr="http://kuvat.uusisuomi.fi/sites/default/files/imagecache/artikkelikuva_std/kuvat/2004882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65341"/>
            <a:ext cx="2124809" cy="1703953"/>
          </a:xfrm>
          <a:prstGeom prst="rect">
            <a:avLst/>
          </a:prstGeom>
          <a:noFill/>
          <a:extLst>
            <a:ext uri="{909E8E84-426E-40DD-AFC4-6F175D3DCCD1}">
              <a14:hiddenFill xmlns:a14="http://schemas.microsoft.com/office/drawing/2010/main">
                <a:solidFill>
                  <a:srgbClr val="FFFFFF"/>
                </a:solidFill>
              </a14:hiddenFill>
            </a:ext>
          </a:extLst>
        </p:spPr>
      </p:pic>
      <p:sp>
        <p:nvSpPr>
          <p:cNvPr id="5" name="Nuoli oikealle 4"/>
          <p:cNvSpPr/>
          <p:nvPr/>
        </p:nvSpPr>
        <p:spPr>
          <a:xfrm>
            <a:off x="3250504" y="2217107"/>
            <a:ext cx="1061582" cy="701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28" name="Picture 4" descr="http://www.kleuterdigitaal.be/old/images/rsgallery/display/pl%20hand%20in%20hand.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701" y="1521912"/>
            <a:ext cx="1568886" cy="209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49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0" y="609601"/>
            <a:ext cx="8460432" cy="780789"/>
          </a:xfrm>
        </p:spPr>
        <p:txBody>
          <a:bodyPr>
            <a:noAutofit/>
          </a:bodyPr>
          <a:lstStyle/>
          <a:p>
            <a:r>
              <a:rPr lang="fi-FI" sz="3600" dirty="0" smtClean="0"/>
              <a:t>  Oppimisen tuki		Oppilashuollon tuki</a:t>
            </a:r>
            <a:endParaRPr lang="fi-FI" sz="3600" dirty="0"/>
          </a:p>
        </p:txBody>
      </p:sp>
      <p:sp>
        <p:nvSpPr>
          <p:cNvPr id="4" name="Sisällön paikkamerkki 3"/>
          <p:cNvSpPr>
            <a:spLocks noGrp="1"/>
          </p:cNvSpPr>
          <p:nvPr>
            <p:ph sz="half" idx="1"/>
          </p:nvPr>
        </p:nvSpPr>
        <p:spPr>
          <a:xfrm>
            <a:off x="329504" y="1377864"/>
            <a:ext cx="3666431" cy="4809995"/>
          </a:xfrm>
        </p:spPr>
        <p:txBody>
          <a:bodyPr>
            <a:noAutofit/>
          </a:bodyPr>
          <a:lstStyle/>
          <a:p>
            <a:pPr marL="0" indent="0">
              <a:buNone/>
            </a:pPr>
            <a:r>
              <a:rPr lang="fi-FI" sz="1400" b="1" dirty="0"/>
              <a:t> </a:t>
            </a:r>
            <a:endParaRPr lang="fi-FI" sz="1400" dirty="0"/>
          </a:p>
          <a:p>
            <a:pPr lvl="0"/>
            <a:r>
              <a:rPr lang="fi-FI" sz="1400" dirty="0"/>
              <a:t>kun käsitellään perusopetuslain mukaista oppimiseen liittyvää </a:t>
            </a:r>
            <a:r>
              <a:rPr lang="fi-FI" sz="1400" dirty="0" smtClean="0"/>
              <a:t>tukea</a:t>
            </a:r>
            <a:r>
              <a:rPr lang="fi-FI" sz="1400" dirty="0"/>
              <a:t> </a:t>
            </a:r>
          </a:p>
          <a:p>
            <a:pPr lvl="0"/>
            <a:r>
              <a:rPr lang="fi-FI" sz="1400" dirty="0"/>
              <a:t>ei pohjaudu </a:t>
            </a:r>
            <a:r>
              <a:rPr lang="fi-FI" sz="1400" dirty="0" smtClean="0"/>
              <a:t>vapaaehtoisuuteen</a:t>
            </a:r>
            <a:endParaRPr lang="fi-FI" sz="1400" dirty="0"/>
          </a:p>
          <a:p>
            <a:pPr lvl="0"/>
            <a:r>
              <a:rPr lang="fi-FI" sz="1400" dirty="0"/>
              <a:t>yhteistyössä huoltajan kanssa, mutta suostumusta ei </a:t>
            </a:r>
            <a:r>
              <a:rPr lang="fi-FI" sz="1400" dirty="0" smtClean="0"/>
              <a:t>tarvita</a:t>
            </a:r>
            <a:r>
              <a:rPr lang="fi-FI" sz="1400" dirty="0"/>
              <a:t> </a:t>
            </a:r>
          </a:p>
          <a:p>
            <a:pPr lvl="0"/>
            <a:r>
              <a:rPr lang="fi-FI" sz="1400" dirty="0"/>
              <a:t>Tuen aloittaminen, jatkaminen tai lopettaminen kirjataan pedagogisiin asiakirjoihin, joihin ei tule kirjata oppilashuollollista </a:t>
            </a:r>
            <a:r>
              <a:rPr lang="fi-FI" sz="1400" dirty="0" smtClean="0"/>
              <a:t>sisältöä</a:t>
            </a:r>
            <a:r>
              <a:rPr lang="fi-FI" sz="1400" dirty="0"/>
              <a:t> </a:t>
            </a:r>
          </a:p>
          <a:p>
            <a:pPr lvl="0"/>
            <a:r>
              <a:rPr lang="fi-FI" sz="1400" dirty="0"/>
              <a:t>Tuen suunnittelu, erityisesti pedagogisen arvion ja pedagogisen selvityksen yhteydessä, edellyttää </a:t>
            </a:r>
            <a:r>
              <a:rPr lang="fi-FI" sz="1400" dirty="0" err="1"/>
              <a:t>moniammatillista</a:t>
            </a:r>
            <a:r>
              <a:rPr lang="fi-FI" sz="1400" dirty="0"/>
              <a:t> </a:t>
            </a:r>
            <a:r>
              <a:rPr lang="fi-FI" sz="1400" dirty="0" smtClean="0"/>
              <a:t>työskentelyä</a:t>
            </a:r>
            <a:r>
              <a:rPr lang="fi-FI" sz="1400" dirty="0"/>
              <a:t> </a:t>
            </a:r>
          </a:p>
          <a:p>
            <a:pPr lvl="0"/>
            <a:r>
              <a:rPr lang="fi-FI" sz="1400" dirty="0"/>
              <a:t>asiat/asiakirjat ovat salassa </a:t>
            </a:r>
            <a:r>
              <a:rPr lang="fi-FI" sz="1400" dirty="0" smtClean="0"/>
              <a:t>pidettäviä</a:t>
            </a:r>
            <a:r>
              <a:rPr lang="fi-FI" sz="1400" dirty="0"/>
              <a:t> </a:t>
            </a:r>
          </a:p>
          <a:p>
            <a:pPr lvl="0"/>
            <a:r>
              <a:rPr lang="fi-FI" sz="1400" dirty="0"/>
              <a:t>pedagogiset asiakirjat ovat opetuksen järjestämisen kannalta välttämätöntä tietoa ja ne saa/pitää siirtää esiopetuksen/koulujen ja opetuksen järjestäjien välillä</a:t>
            </a:r>
          </a:p>
          <a:p>
            <a:endParaRPr lang="fi-FI" sz="1400" dirty="0"/>
          </a:p>
        </p:txBody>
      </p:sp>
      <p:sp>
        <p:nvSpPr>
          <p:cNvPr id="5" name="Sisällön paikkamerkki 4"/>
          <p:cNvSpPr>
            <a:spLocks noGrp="1"/>
          </p:cNvSpPr>
          <p:nvPr>
            <p:ph sz="half" idx="2"/>
          </p:nvPr>
        </p:nvSpPr>
        <p:spPr>
          <a:xfrm>
            <a:off x="4427984" y="1412776"/>
            <a:ext cx="3354050" cy="4471792"/>
          </a:xfrm>
        </p:spPr>
        <p:txBody>
          <a:bodyPr>
            <a:noAutofit/>
          </a:bodyPr>
          <a:lstStyle/>
          <a:p>
            <a:pPr lvl="0"/>
            <a:endParaRPr lang="fi-FI" sz="1400" dirty="0" smtClean="0"/>
          </a:p>
          <a:p>
            <a:pPr lvl="0"/>
            <a:r>
              <a:rPr lang="fi-FI" sz="1400" dirty="0" smtClean="0"/>
              <a:t>kun </a:t>
            </a:r>
            <a:r>
              <a:rPr lang="fi-FI" sz="1400" dirty="0"/>
              <a:t>käsitellään oppilas- ja opiskelijahuoltolain mukaista oppilashuollollista </a:t>
            </a:r>
            <a:r>
              <a:rPr lang="fi-FI" sz="1400" dirty="0" smtClean="0"/>
              <a:t>tukea</a:t>
            </a:r>
            <a:endParaRPr lang="fi-FI" sz="1400" dirty="0"/>
          </a:p>
          <a:p>
            <a:pPr lvl="0"/>
            <a:r>
              <a:rPr lang="fi-FI" sz="1400" dirty="0"/>
              <a:t>pohjautuu </a:t>
            </a:r>
            <a:r>
              <a:rPr lang="fi-FI" sz="1400" dirty="0" smtClean="0"/>
              <a:t>vapaaehtoisuuteen</a:t>
            </a:r>
            <a:endParaRPr lang="fi-FI" sz="1400" dirty="0"/>
          </a:p>
          <a:p>
            <a:pPr lvl="0"/>
            <a:r>
              <a:rPr lang="fi-FI" sz="1400" dirty="0"/>
              <a:t>Kokoonpanon tulee olla </a:t>
            </a:r>
            <a:r>
              <a:rPr lang="fi-FI" sz="1400" dirty="0" smtClean="0"/>
              <a:t>monialainen</a:t>
            </a:r>
            <a:r>
              <a:rPr lang="fi-FI" sz="1400" dirty="0"/>
              <a:t> </a:t>
            </a:r>
          </a:p>
          <a:p>
            <a:pPr lvl="0"/>
            <a:r>
              <a:rPr lang="fi-FI" sz="1400" dirty="0"/>
              <a:t>oppilashuollollisten asioiden käsittelyyn ja asiantuntijoiden läsnäoloon pyydetään oppilaan/huoltajan </a:t>
            </a:r>
            <a:r>
              <a:rPr lang="fi-FI" sz="1400" dirty="0" smtClean="0"/>
              <a:t>suostumus</a:t>
            </a:r>
            <a:endParaRPr lang="fi-FI" sz="1400" dirty="0"/>
          </a:p>
          <a:p>
            <a:pPr lvl="0"/>
            <a:r>
              <a:rPr lang="fi-FI" sz="1400" dirty="0"/>
              <a:t>kirjataan </a:t>
            </a:r>
            <a:r>
              <a:rPr lang="fi-FI" sz="1400" dirty="0" smtClean="0"/>
              <a:t>oppilashuoltokertomukseen</a:t>
            </a:r>
            <a:r>
              <a:rPr lang="fi-FI" sz="1400" dirty="0"/>
              <a:t> </a:t>
            </a:r>
          </a:p>
          <a:p>
            <a:pPr lvl="0"/>
            <a:r>
              <a:rPr lang="fi-FI" sz="1400" dirty="0"/>
              <a:t>oikeus konsultoida muita </a:t>
            </a:r>
            <a:r>
              <a:rPr lang="fi-FI" sz="1400" dirty="0" smtClean="0"/>
              <a:t>asiantuntijoita</a:t>
            </a:r>
            <a:endParaRPr lang="fi-FI" sz="1400" dirty="0"/>
          </a:p>
          <a:p>
            <a:pPr lvl="0"/>
            <a:r>
              <a:rPr lang="fi-FI" sz="1400" dirty="0"/>
              <a:t>asiat/asiakirjat ovat salassa pidettäviä ja niitä/niiden sisältämää tietoa välitetään vain suostumuksella. </a:t>
            </a:r>
            <a:r>
              <a:rPr lang="fi-FI" sz="1400" dirty="0" smtClean="0"/>
              <a:t>Oppilashuollon </a:t>
            </a:r>
            <a:r>
              <a:rPr lang="fi-FI" sz="1400" dirty="0"/>
              <a:t>järjestämistä koskeva välttämätön tieto saa </a:t>
            </a:r>
            <a:r>
              <a:rPr lang="fi-FI" sz="1400" dirty="0" smtClean="0"/>
              <a:t>siirtyä saman opetuksen järjestäjän yksiköiden kesken.</a:t>
            </a:r>
            <a:r>
              <a:rPr lang="fi-FI" sz="1400" dirty="0"/>
              <a:t> </a:t>
            </a:r>
          </a:p>
          <a:p>
            <a:pPr marL="0" indent="0">
              <a:buNone/>
            </a:pPr>
            <a:endParaRPr lang="fi-FI" sz="1400" dirty="0"/>
          </a:p>
        </p:txBody>
      </p:sp>
      <p:sp>
        <p:nvSpPr>
          <p:cNvPr id="2" name="Pyöristetty suorakulmio 1"/>
          <p:cNvSpPr/>
          <p:nvPr/>
        </p:nvSpPr>
        <p:spPr>
          <a:xfrm>
            <a:off x="1331640" y="188640"/>
            <a:ext cx="540060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Oppilas on aina kokonaisuus!</a:t>
            </a:r>
            <a:endParaRPr lang="fi-FI" dirty="0"/>
          </a:p>
        </p:txBody>
      </p:sp>
    </p:spTree>
    <p:extLst>
      <p:ext uri="{BB962C8B-B14F-4D97-AF65-F5344CB8AC3E}">
        <p14:creationId xmlns:p14="http://schemas.microsoft.com/office/powerpoint/2010/main" val="257487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508001" y="609600"/>
            <a:ext cx="6447501" cy="4991100"/>
          </a:xfrm>
        </p:spPr>
        <p:txBody>
          <a:bodyPr/>
          <a:lstStyle/>
          <a:p>
            <a:pPr algn="ctr"/>
            <a:r>
              <a:rPr lang="fi-FI" dirty="0" smtClean="0"/>
              <a:t/>
            </a:r>
            <a:br>
              <a:rPr lang="fi-FI" dirty="0" smtClean="0"/>
            </a:br>
            <a:r>
              <a:rPr lang="fi-FI" dirty="0"/>
              <a:t/>
            </a:r>
            <a:br>
              <a:rPr lang="fi-FI" dirty="0"/>
            </a:br>
            <a:r>
              <a:rPr lang="fi-FI" dirty="0" smtClean="0"/>
              <a:t>”Yhteisöllisen näkökulman tulisi olla tärkein lähtökohta kaikelle opiskeluhuollolliselle toiminnalle”</a:t>
            </a:r>
            <a:br>
              <a:rPr lang="fi-FI" dirty="0" smtClean="0"/>
            </a:br>
            <a:r>
              <a:rPr lang="fi-FI" dirty="0"/>
              <a:t/>
            </a:r>
            <a:br>
              <a:rPr lang="fi-FI" dirty="0"/>
            </a:br>
            <a:r>
              <a:rPr lang="fi-FI" sz="2000" dirty="0" smtClean="0"/>
              <a:t>Opetusneuvos Kristiina Laitinen</a:t>
            </a:r>
            <a:endParaRPr lang="fi-FI" dirty="0"/>
          </a:p>
        </p:txBody>
      </p:sp>
    </p:spTree>
    <p:extLst>
      <p:ext uri="{BB962C8B-B14F-4D97-AF65-F5344CB8AC3E}">
        <p14:creationId xmlns:p14="http://schemas.microsoft.com/office/powerpoint/2010/main" val="421901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a:xfrm>
            <a:off x="683568" y="1700808"/>
            <a:ext cx="7620000" cy="3312368"/>
          </a:xfrm>
        </p:spPr>
        <p:txBody>
          <a:bodyPr/>
          <a:lstStyle/>
          <a:p>
            <a:pPr algn="ctr"/>
            <a:r>
              <a:rPr lang="fi-FI" strike="sngStrike" dirty="0" smtClean="0"/>
              <a:t>Oppilashuolto</a:t>
            </a:r>
            <a:r>
              <a:rPr lang="fi-FI" dirty="0" smtClean="0"/>
              <a:t/>
            </a:r>
            <a:br>
              <a:rPr lang="fi-FI" dirty="0" smtClean="0"/>
            </a:br>
            <a:r>
              <a:rPr lang="fi-FI" dirty="0"/>
              <a:t/>
            </a:r>
            <a:br>
              <a:rPr lang="fi-FI" dirty="0"/>
            </a:br>
            <a:r>
              <a:rPr lang="fi-FI" dirty="0" smtClean="0"/>
              <a:t/>
            </a:r>
            <a:br>
              <a:rPr lang="fi-FI" dirty="0" smtClean="0"/>
            </a:br>
            <a:r>
              <a:rPr lang="fi-FI" dirty="0" smtClean="0"/>
              <a:t>Yhteisöhuolto</a:t>
            </a:r>
            <a:endParaRPr lang="fi-FI" dirty="0"/>
          </a:p>
        </p:txBody>
      </p:sp>
      <p:sp>
        <p:nvSpPr>
          <p:cNvPr id="8" name="Alanuoli 7"/>
          <p:cNvSpPr/>
          <p:nvPr/>
        </p:nvSpPr>
        <p:spPr>
          <a:xfrm>
            <a:off x="4139952" y="2852936"/>
            <a:ext cx="504056"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52836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Puuttuva yhteisöllisyys</a:t>
            </a:r>
            <a:br>
              <a:rPr lang="fi-FI" dirty="0" smtClean="0"/>
            </a:br>
            <a:r>
              <a:rPr lang="fi-FI" dirty="0" smtClean="0"/>
              <a:t> – yksin tekemisen kulttuuri</a:t>
            </a:r>
            <a:endParaRPr lang="fi-FI" dirty="0"/>
          </a:p>
        </p:txBody>
      </p:sp>
      <p:sp>
        <p:nvSpPr>
          <p:cNvPr id="3" name="Sisällön paikkamerkki 2"/>
          <p:cNvSpPr>
            <a:spLocks noGrp="1"/>
          </p:cNvSpPr>
          <p:nvPr>
            <p:ph idx="1"/>
          </p:nvPr>
        </p:nvSpPr>
        <p:spPr>
          <a:xfrm>
            <a:off x="508001" y="1574801"/>
            <a:ext cx="6447501" cy="4466562"/>
          </a:xfrm>
        </p:spPr>
        <p:txBody>
          <a:bodyPr>
            <a:normAutofit fontScale="92500" lnSpcReduction="10000"/>
          </a:bodyPr>
          <a:lstStyle/>
          <a:p>
            <a:endParaRPr lang="fi-FI" dirty="0" smtClean="0"/>
          </a:p>
          <a:p>
            <a:r>
              <a:rPr lang="fi-FI" dirty="0" smtClean="0"/>
              <a:t>Hyvinvoiva yhteisö luo hyvinvoivia yksilöitä?</a:t>
            </a:r>
          </a:p>
          <a:p>
            <a:pPr marL="114300" indent="0">
              <a:buNone/>
            </a:pPr>
            <a:endParaRPr lang="fi-FI" dirty="0"/>
          </a:p>
          <a:p>
            <a:r>
              <a:rPr lang="fi-FI" dirty="0" smtClean="0"/>
              <a:t>Ennen uutta lakia oppilashuoltotyössä 70% kouluista ilmoitti käyttävänsä 25% tai vähemmän aikaa kouluin yleiseen hyvinvointiin. (Kristiina Laitinen)</a:t>
            </a:r>
          </a:p>
          <a:p>
            <a:endParaRPr lang="fi-FI" dirty="0"/>
          </a:p>
          <a:p>
            <a:r>
              <a:rPr lang="fi-FI" dirty="0" smtClean="0"/>
              <a:t>Koulupsykologit ja kuraattorit pitäneet työn pääpainona yksilötyötä</a:t>
            </a:r>
            <a:r>
              <a:rPr lang="fi-FI" dirty="0"/>
              <a:t> </a:t>
            </a:r>
            <a:r>
              <a:rPr lang="fi-FI" dirty="0" smtClean="0"/>
              <a:t>ja opettajan työ perustunut yksin tekemiseen</a:t>
            </a:r>
          </a:p>
          <a:p>
            <a:endParaRPr lang="fi-FI" dirty="0"/>
          </a:p>
          <a:p>
            <a:r>
              <a:rPr lang="fi-FI" dirty="0" smtClean="0"/>
              <a:t>Yhteisöllinen työ kuuluu kaikille opiskeluhuollon toimijoille ja sisältyy psykologien, kuraattoreiden ja terveydenhoitajien tehtäviin (ostopalveluiden ongelma)</a:t>
            </a:r>
          </a:p>
          <a:p>
            <a:pPr marL="0" indent="0">
              <a:buNone/>
            </a:pPr>
            <a:endParaRPr lang="fi-FI" dirty="0" smtClean="0"/>
          </a:p>
          <a:p>
            <a:endParaRPr lang="fi-FI" dirty="0" smtClean="0"/>
          </a:p>
          <a:p>
            <a:endParaRPr lang="fi-FI" dirty="0"/>
          </a:p>
          <a:p>
            <a:endParaRPr lang="fi-FI" dirty="0" smtClean="0"/>
          </a:p>
          <a:p>
            <a:endParaRPr lang="fi-FI" dirty="0"/>
          </a:p>
          <a:p>
            <a:endParaRPr lang="fi-FI" dirty="0"/>
          </a:p>
        </p:txBody>
      </p:sp>
    </p:spTree>
    <p:extLst>
      <p:ext uri="{BB962C8B-B14F-4D97-AF65-F5344CB8AC3E}">
        <p14:creationId xmlns:p14="http://schemas.microsoft.com/office/powerpoint/2010/main" val="215211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i 5"/>
          <p:cNvSpPr/>
          <p:nvPr/>
        </p:nvSpPr>
        <p:spPr>
          <a:xfrm>
            <a:off x="2879599" y="1697506"/>
            <a:ext cx="3339655" cy="3188513"/>
          </a:xfrm>
          <a:prstGeom prst="ellipse">
            <a:avLst/>
          </a:prstGeom>
          <a:noFill/>
          <a:ln>
            <a:solidFill>
              <a:srgbClr val="D7C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1" name="Suora yhdysviiva 20"/>
          <p:cNvCxnSpPr>
            <a:stCxn id="4" idx="0"/>
            <a:endCxn id="4" idx="4"/>
          </p:cNvCxnSpPr>
          <p:nvPr/>
        </p:nvCxnSpPr>
        <p:spPr>
          <a:xfrm>
            <a:off x="4559980" y="1394504"/>
            <a:ext cx="0" cy="3796266"/>
          </a:xfrm>
          <a:prstGeom prst="line">
            <a:avLst/>
          </a:prstGeom>
          <a:ln>
            <a:solidFill>
              <a:srgbClr val="D7C913"/>
            </a:solidFill>
          </a:ln>
          <a:effectLst/>
        </p:spPr>
        <p:style>
          <a:lnRef idx="2">
            <a:schemeClr val="accent2"/>
          </a:lnRef>
          <a:fillRef idx="0">
            <a:schemeClr val="accent2"/>
          </a:fillRef>
          <a:effectRef idx="1">
            <a:schemeClr val="accent2"/>
          </a:effectRef>
          <a:fontRef idx="minor">
            <a:schemeClr val="tx1"/>
          </a:fontRef>
        </p:style>
      </p:cxnSp>
      <p:sp>
        <p:nvSpPr>
          <p:cNvPr id="74" name="Leveä kaari 73"/>
          <p:cNvSpPr/>
          <p:nvPr/>
        </p:nvSpPr>
        <p:spPr>
          <a:xfrm>
            <a:off x="2596605" y="1391721"/>
            <a:ext cx="3939812" cy="3815921"/>
          </a:xfrm>
          <a:prstGeom prst="blockArc">
            <a:avLst>
              <a:gd name="adj1" fmla="val 13997413"/>
              <a:gd name="adj2" fmla="val 18440036"/>
              <a:gd name="adj3" fmla="val 7889"/>
            </a:avLst>
          </a:prstGeom>
          <a:solidFill>
            <a:srgbClr val="D7C913"/>
          </a:solidFill>
          <a:ln>
            <a:solidFill>
              <a:srgbClr val="D7C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cxnSp>
        <p:nvCxnSpPr>
          <p:cNvPr id="23" name="Suora yhdysviiva 22"/>
          <p:cNvCxnSpPr/>
          <p:nvPr/>
        </p:nvCxnSpPr>
        <p:spPr>
          <a:xfrm flipV="1">
            <a:off x="2714731" y="2708920"/>
            <a:ext cx="3718622" cy="1232884"/>
          </a:xfrm>
          <a:prstGeom prst="line">
            <a:avLst/>
          </a:prstGeom>
          <a:ln>
            <a:solidFill>
              <a:srgbClr val="D7C913"/>
            </a:solidFill>
          </a:ln>
          <a:effectLst/>
        </p:spPr>
        <p:style>
          <a:lnRef idx="2">
            <a:schemeClr val="accent2"/>
          </a:lnRef>
          <a:fillRef idx="0">
            <a:schemeClr val="accent2"/>
          </a:fillRef>
          <a:effectRef idx="1">
            <a:schemeClr val="accent2"/>
          </a:effectRef>
          <a:fontRef idx="minor">
            <a:schemeClr val="tx1"/>
          </a:fontRef>
        </p:style>
      </p:cxnSp>
      <p:cxnSp>
        <p:nvCxnSpPr>
          <p:cNvPr id="8" name="Suora yhdysviiva 7"/>
          <p:cNvCxnSpPr/>
          <p:nvPr/>
        </p:nvCxnSpPr>
        <p:spPr>
          <a:xfrm>
            <a:off x="2714731" y="2637586"/>
            <a:ext cx="3718622" cy="1234438"/>
          </a:xfrm>
          <a:prstGeom prst="line">
            <a:avLst/>
          </a:prstGeom>
          <a:ln>
            <a:solidFill>
              <a:srgbClr val="D7C913"/>
            </a:solidFill>
          </a:ln>
          <a:effectLst/>
        </p:spPr>
        <p:style>
          <a:lnRef idx="2">
            <a:schemeClr val="accent2"/>
          </a:lnRef>
          <a:fillRef idx="0">
            <a:schemeClr val="accent2"/>
          </a:fillRef>
          <a:effectRef idx="1">
            <a:schemeClr val="accent2"/>
          </a:effectRef>
          <a:fontRef idx="minor">
            <a:schemeClr val="tx1"/>
          </a:fontRef>
        </p:style>
      </p:cxnSp>
      <p:cxnSp>
        <p:nvCxnSpPr>
          <p:cNvPr id="10" name="Suora yhdysviiva 9"/>
          <p:cNvCxnSpPr/>
          <p:nvPr/>
        </p:nvCxnSpPr>
        <p:spPr>
          <a:xfrm>
            <a:off x="3419872" y="1772816"/>
            <a:ext cx="2304256" cy="3070212"/>
          </a:xfrm>
          <a:prstGeom prst="line">
            <a:avLst/>
          </a:prstGeom>
          <a:ln>
            <a:solidFill>
              <a:srgbClr val="D7C913"/>
            </a:solidFill>
          </a:ln>
          <a:effectLst/>
        </p:spPr>
        <p:style>
          <a:lnRef idx="2">
            <a:schemeClr val="accent2"/>
          </a:lnRef>
          <a:fillRef idx="0">
            <a:schemeClr val="accent2"/>
          </a:fillRef>
          <a:effectRef idx="1">
            <a:schemeClr val="accent2"/>
          </a:effectRef>
          <a:fontRef idx="minor">
            <a:schemeClr val="tx1"/>
          </a:fontRef>
        </p:style>
      </p:cxnSp>
      <p:cxnSp>
        <p:nvCxnSpPr>
          <p:cNvPr id="26" name="Suora yhdysviiva 25"/>
          <p:cNvCxnSpPr/>
          <p:nvPr/>
        </p:nvCxnSpPr>
        <p:spPr>
          <a:xfrm flipH="1">
            <a:off x="3419872" y="1772816"/>
            <a:ext cx="2304256" cy="3083777"/>
          </a:xfrm>
          <a:prstGeom prst="line">
            <a:avLst/>
          </a:prstGeom>
          <a:ln>
            <a:solidFill>
              <a:srgbClr val="D7C913"/>
            </a:solidFill>
          </a:ln>
          <a:effectLst/>
        </p:spPr>
        <p:style>
          <a:lnRef idx="2">
            <a:schemeClr val="accent2"/>
          </a:lnRef>
          <a:fillRef idx="0">
            <a:schemeClr val="accent2"/>
          </a:fillRef>
          <a:effectRef idx="1">
            <a:schemeClr val="accent2"/>
          </a:effectRef>
          <a:fontRef idx="minor">
            <a:schemeClr val="tx1"/>
          </a:fontRef>
        </p:style>
      </p:cxnSp>
      <p:sp>
        <p:nvSpPr>
          <p:cNvPr id="5" name="Ellipsi 4"/>
          <p:cNvSpPr/>
          <p:nvPr/>
        </p:nvSpPr>
        <p:spPr>
          <a:xfrm>
            <a:off x="3218059" y="1976464"/>
            <a:ext cx="2686470" cy="2590547"/>
          </a:xfrm>
          <a:prstGeom prst="ellipse">
            <a:avLst/>
          </a:prstGeom>
          <a:solidFill>
            <a:srgbClr val="D7C913"/>
          </a:solidFill>
          <a:ln>
            <a:solidFill>
              <a:srgbClr val="D7C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6" name="Tekstiruutu 115"/>
          <p:cNvSpPr txBox="1"/>
          <p:nvPr/>
        </p:nvSpPr>
        <p:spPr>
          <a:xfrm rot="1222341">
            <a:off x="4675223" y="1765963"/>
            <a:ext cx="648072" cy="276981"/>
          </a:xfrm>
          <a:prstGeom prst="rect">
            <a:avLst/>
          </a:prstGeom>
          <a:noFill/>
        </p:spPr>
        <p:txBody>
          <a:bodyPr wrap="square" lIns="91422" tIns="45711" rIns="91422" bIns="45711" rtlCol="0">
            <a:spAutoFit/>
          </a:bodyPr>
          <a:lstStyle/>
          <a:p>
            <a:pPr algn="ctr"/>
            <a:r>
              <a:rPr lang="fi-FI" sz="1200" dirty="0">
                <a:latin typeface="Arial" panose="020B0604020202020204" pitchFamily="34" charset="0"/>
                <a:cs typeface="Arial" panose="020B0604020202020204" pitchFamily="34" charset="0"/>
              </a:rPr>
              <a:t>Tammi</a:t>
            </a:r>
          </a:p>
        </p:txBody>
      </p:sp>
      <p:sp>
        <p:nvSpPr>
          <p:cNvPr id="117" name="Tekstiruutu 116"/>
          <p:cNvSpPr txBox="1"/>
          <p:nvPr/>
        </p:nvSpPr>
        <p:spPr>
          <a:xfrm rot="3253695">
            <a:off x="5336156" y="2266519"/>
            <a:ext cx="792088" cy="287332"/>
          </a:xfrm>
          <a:prstGeom prst="rect">
            <a:avLst/>
          </a:prstGeom>
          <a:noFill/>
        </p:spPr>
        <p:txBody>
          <a:bodyPr wrap="square" lIns="91422" tIns="45711" rIns="91422" bIns="45711" rtlCol="0">
            <a:spAutoFit/>
          </a:bodyPr>
          <a:lstStyle/>
          <a:p>
            <a:pPr algn="ctr"/>
            <a:r>
              <a:rPr lang="fi-FI" sz="1200" dirty="0">
                <a:latin typeface="Arial" panose="020B0604020202020204" pitchFamily="34" charset="0"/>
                <a:cs typeface="Arial" panose="020B0604020202020204" pitchFamily="34" charset="0"/>
              </a:rPr>
              <a:t>Helmi</a:t>
            </a:r>
          </a:p>
        </p:txBody>
      </p:sp>
      <p:sp>
        <p:nvSpPr>
          <p:cNvPr id="119" name="Tekstiruutu 118"/>
          <p:cNvSpPr txBox="1"/>
          <p:nvPr/>
        </p:nvSpPr>
        <p:spPr>
          <a:xfrm rot="7641920">
            <a:off x="5383421" y="3984929"/>
            <a:ext cx="864096" cy="287332"/>
          </a:xfrm>
          <a:prstGeom prst="rect">
            <a:avLst/>
          </a:prstGeom>
          <a:noFill/>
        </p:spPr>
        <p:txBody>
          <a:bodyPr wrap="square" lIns="91422" tIns="45711" rIns="91422" bIns="45711" rtlCol="0">
            <a:spAutoFit/>
          </a:bodyPr>
          <a:lstStyle/>
          <a:p>
            <a:pPr algn="ctr"/>
            <a:r>
              <a:rPr lang="fi-FI" sz="1200" dirty="0" err="1">
                <a:latin typeface="Arial" panose="020B0604020202020204" pitchFamily="34" charset="0"/>
                <a:cs typeface="Arial" panose="020B0604020202020204" pitchFamily="34" charset="0"/>
              </a:rPr>
              <a:t>Huhti</a:t>
            </a:r>
            <a:endParaRPr lang="fi-FI" sz="1200" dirty="0">
              <a:latin typeface="Arial" panose="020B0604020202020204" pitchFamily="34" charset="0"/>
              <a:cs typeface="Arial" panose="020B0604020202020204" pitchFamily="34" charset="0"/>
            </a:endParaRPr>
          </a:p>
        </p:txBody>
      </p:sp>
      <p:sp>
        <p:nvSpPr>
          <p:cNvPr id="120" name="Tekstiruutu 119"/>
          <p:cNvSpPr txBox="1"/>
          <p:nvPr/>
        </p:nvSpPr>
        <p:spPr>
          <a:xfrm rot="9538467">
            <a:off x="4535591" y="4529816"/>
            <a:ext cx="1008112" cy="276999"/>
          </a:xfrm>
          <a:prstGeom prst="rect">
            <a:avLst/>
          </a:prstGeom>
          <a:noFill/>
        </p:spPr>
        <p:txBody>
          <a:bodyPr wrap="square" lIns="91422" tIns="45711" rIns="91422" bIns="45711" rtlCol="0">
            <a:spAutoFit/>
          </a:bodyPr>
          <a:lstStyle/>
          <a:p>
            <a:pPr algn="ctr"/>
            <a:r>
              <a:rPr lang="fi-FI" sz="1200" dirty="0">
                <a:latin typeface="Arial" panose="020B0604020202020204" pitchFamily="34" charset="0"/>
                <a:cs typeface="Arial" panose="020B0604020202020204" pitchFamily="34" charset="0"/>
              </a:rPr>
              <a:t>Touko</a:t>
            </a:r>
          </a:p>
        </p:txBody>
      </p:sp>
      <p:sp>
        <p:nvSpPr>
          <p:cNvPr id="121" name="Tekstiruutu 120"/>
          <p:cNvSpPr txBox="1"/>
          <p:nvPr/>
        </p:nvSpPr>
        <p:spPr>
          <a:xfrm rot="11893252">
            <a:off x="3645794" y="4523355"/>
            <a:ext cx="864096" cy="276999"/>
          </a:xfrm>
          <a:prstGeom prst="rect">
            <a:avLst/>
          </a:prstGeom>
          <a:noFill/>
        </p:spPr>
        <p:txBody>
          <a:bodyPr wrap="square" lIns="91422" tIns="45711" rIns="91422" bIns="45711" rtlCol="0">
            <a:spAutoFit/>
          </a:bodyPr>
          <a:lstStyle/>
          <a:p>
            <a:pPr algn="ctr"/>
            <a:r>
              <a:rPr lang="fi-FI" sz="1200" dirty="0">
                <a:latin typeface="Arial" panose="020B0604020202020204" pitchFamily="34" charset="0"/>
                <a:cs typeface="Arial" panose="020B0604020202020204" pitchFamily="34" charset="0"/>
              </a:rPr>
              <a:t>Elo</a:t>
            </a:r>
          </a:p>
        </p:txBody>
      </p:sp>
      <p:sp>
        <p:nvSpPr>
          <p:cNvPr id="122" name="Tekstiruutu 121"/>
          <p:cNvSpPr txBox="1"/>
          <p:nvPr/>
        </p:nvSpPr>
        <p:spPr>
          <a:xfrm rot="13971856">
            <a:off x="2885496" y="3972956"/>
            <a:ext cx="936104" cy="287332"/>
          </a:xfrm>
          <a:prstGeom prst="rect">
            <a:avLst/>
          </a:prstGeom>
          <a:noFill/>
        </p:spPr>
        <p:txBody>
          <a:bodyPr wrap="square" lIns="91422" tIns="45711" rIns="91422" bIns="45711" rtlCol="0">
            <a:spAutoFit/>
          </a:bodyPr>
          <a:lstStyle/>
          <a:p>
            <a:pPr algn="ctr"/>
            <a:r>
              <a:rPr lang="fi-FI" sz="1200" dirty="0">
                <a:latin typeface="Arial" panose="020B0604020202020204" pitchFamily="34" charset="0"/>
                <a:cs typeface="Arial" panose="020B0604020202020204" pitchFamily="34" charset="0"/>
              </a:rPr>
              <a:t>Syys</a:t>
            </a:r>
          </a:p>
        </p:txBody>
      </p:sp>
      <p:sp>
        <p:nvSpPr>
          <p:cNvPr id="123" name="Tekstiruutu 122"/>
          <p:cNvSpPr txBox="1"/>
          <p:nvPr/>
        </p:nvSpPr>
        <p:spPr>
          <a:xfrm rot="16200000">
            <a:off x="2557717" y="3104481"/>
            <a:ext cx="1008112" cy="287332"/>
          </a:xfrm>
          <a:prstGeom prst="rect">
            <a:avLst/>
          </a:prstGeom>
          <a:noFill/>
        </p:spPr>
        <p:txBody>
          <a:bodyPr wrap="square" lIns="91422" tIns="45711" rIns="91422" bIns="45711" rtlCol="0">
            <a:spAutoFit/>
          </a:bodyPr>
          <a:lstStyle/>
          <a:p>
            <a:pPr algn="ctr"/>
            <a:r>
              <a:rPr lang="fi-FI" sz="1200" dirty="0">
                <a:latin typeface="Arial" panose="020B0604020202020204" pitchFamily="34" charset="0"/>
                <a:cs typeface="Arial" panose="020B0604020202020204" pitchFamily="34" charset="0"/>
              </a:rPr>
              <a:t>Loka</a:t>
            </a:r>
          </a:p>
        </p:txBody>
      </p:sp>
      <p:sp>
        <p:nvSpPr>
          <p:cNvPr id="124" name="Tekstiruutu 123"/>
          <p:cNvSpPr txBox="1"/>
          <p:nvPr/>
        </p:nvSpPr>
        <p:spPr>
          <a:xfrm rot="18341796">
            <a:off x="2878178" y="2296740"/>
            <a:ext cx="936104" cy="287332"/>
          </a:xfrm>
          <a:prstGeom prst="rect">
            <a:avLst/>
          </a:prstGeom>
          <a:noFill/>
        </p:spPr>
        <p:txBody>
          <a:bodyPr wrap="square" lIns="91422" tIns="45711" rIns="91422" bIns="45711" rtlCol="0">
            <a:spAutoFit/>
          </a:bodyPr>
          <a:lstStyle/>
          <a:p>
            <a:pPr algn="ctr"/>
            <a:r>
              <a:rPr lang="fi-FI" sz="1200" dirty="0">
                <a:latin typeface="Arial" panose="020B0604020202020204" pitchFamily="34" charset="0"/>
                <a:cs typeface="Arial" panose="020B0604020202020204" pitchFamily="34" charset="0"/>
              </a:rPr>
              <a:t>Marras</a:t>
            </a:r>
          </a:p>
        </p:txBody>
      </p:sp>
      <p:sp>
        <p:nvSpPr>
          <p:cNvPr id="125" name="Tekstiruutu 124"/>
          <p:cNvSpPr txBox="1"/>
          <p:nvPr/>
        </p:nvSpPr>
        <p:spPr>
          <a:xfrm rot="20393021">
            <a:off x="3647626" y="1770573"/>
            <a:ext cx="792088" cy="276999"/>
          </a:xfrm>
          <a:prstGeom prst="rect">
            <a:avLst/>
          </a:prstGeom>
          <a:noFill/>
        </p:spPr>
        <p:txBody>
          <a:bodyPr wrap="square" lIns="91422" tIns="45711" rIns="91422" bIns="45711" rtlCol="0">
            <a:spAutoFit/>
          </a:bodyPr>
          <a:lstStyle/>
          <a:p>
            <a:pPr algn="ctr"/>
            <a:r>
              <a:rPr lang="fi-FI" sz="1200" dirty="0">
                <a:latin typeface="Arial" panose="020B0604020202020204" pitchFamily="34" charset="0"/>
                <a:cs typeface="Arial" panose="020B0604020202020204" pitchFamily="34" charset="0"/>
              </a:rPr>
              <a:t>Joulu</a:t>
            </a:r>
          </a:p>
        </p:txBody>
      </p:sp>
      <p:sp>
        <p:nvSpPr>
          <p:cNvPr id="145" name="Tekstiruutu 144"/>
          <p:cNvSpPr txBox="1"/>
          <p:nvPr/>
        </p:nvSpPr>
        <p:spPr>
          <a:xfrm rot="7559892">
            <a:off x="5770252" y="4207692"/>
            <a:ext cx="484392" cy="276981"/>
          </a:xfrm>
          <a:prstGeom prst="rect">
            <a:avLst/>
          </a:prstGeom>
          <a:noFill/>
        </p:spPr>
        <p:txBody>
          <a:bodyPr wrap="none" lIns="91422" tIns="45711" rIns="91422" bIns="45711" rtlCol="0">
            <a:spAutoFit/>
          </a:bodyPr>
          <a:lstStyle/>
          <a:p>
            <a:r>
              <a:rPr lang="fi-FI" sz="1200" dirty="0" smtClean="0">
                <a:latin typeface="Arial" panose="020B0604020202020204" pitchFamily="34" charset="0"/>
                <a:cs typeface="Arial" panose="020B0604020202020204" pitchFamily="34" charset="0"/>
              </a:rPr>
              <a:t>YTY</a:t>
            </a:r>
            <a:endParaRPr lang="fi-FI" sz="1200" dirty="0">
              <a:latin typeface="Arial" panose="020B0604020202020204" pitchFamily="34" charset="0"/>
              <a:cs typeface="Arial" panose="020B0604020202020204" pitchFamily="34" charset="0"/>
            </a:endParaRPr>
          </a:p>
        </p:txBody>
      </p:sp>
      <p:sp>
        <p:nvSpPr>
          <p:cNvPr id="146" name="Tekstiruutu 145"/>
          <p:cNvSpPr txBox="1"/>
          <p:nvPr/>
        </p:nvSpPr>
        <p:spPr>
          <a:xfrm rot="3239925">
            <a:off x="5759981" y="2106585"/>
            <a:ext cx="484392" cy="276981"/>
          </a:xfrm>
          <a:prstGeom prst="rect">
            <a:avLst/>
          </a:prstGeom>
          <a:noFill/>
        </p:spPr>
        <p:txBody>
          <a:bodyPr wrap="none" lIns="91422" tIns="45711" rIns="91422" bIns="45711" rtlCol="0">
            <a:spAutoFit/>
          </a:bodyPr>
          <a:lstStyle/>
          <a:p>
            <a:r>
              <a:rPr lang="fi-FI" sz="1200" dirty="0" smtClean="0">
                <a:latin typeface="Arial" panose="020B0604020202020204" pitchFamily="34" charset="0"/>
                <a:cs typeface="Arial" panose="020B0604020202020204" pitchFamily="34" charset="0"/>
              </a:rPr>
              <a:t>YTY</a:t>
            </a:r>
            <a:endParaRPr lang="fi-FI" sz="1200" dirty="0">
              <a:latin typeface="Arial" panose="020B0604020202020204" pitchFamily="34" charset="0"/>
              <a:cs typeface="Arial" panose="020B0604020202020204" pitchFamily="34" charset="0"/>
            </a:endParaRPr>
          </a:p>
        </p:txBody>
      </p:sp>
      <p:sp>
        <p:nvSpPr>
          <p:cNvPr id="148" name="Tekstiruutu 147"/>
          <p:cNvSpPr txBox="1"/>
          <p:nvPr/>
        </p:nvSpPr>
        <p:spPr>
          <a:xfrm rot="9730998">
            <a:off x="4885987" y="4823682"/>
            <a:ext cx="484392" cy="276981"/>
          </a:xfrm>
          <a:prstGeom prst="rect">
            <a:avLst/>
          </a:prstGeom>
          <a:noFill/>
        </p:spPr>
        <p:txBody>
          <a:bodyPr wrap="none" lIns="91422" tIns="45711" rIns="91422" bIns="45711" rtlCol="0">
            <a:spAutoFit/>
          </a:bodyPr>
          <a:lstStyle/>
          <a:p>
            <a:r>
              <a:rPr lang="fi-FI" sz="1200" dirty="0" smtClean="0">
                <a:latin typeface="Arial" panose="020B0604020202020204" pitchFamily="34" charset="0"/>
                <a:cs typeface="Arial" panose="020B0604020202020204" pitchFamily="34" charset="0"/>
              </a:rPr>
              <a:t>YTY</a:t>
            </a:r>
            <a:endParaRPr lang="fi-FI" sz="1200" dirty="0">
              <a:latin typeface="Arial" panose="020B0604020202020204" pitchFamily="34" charset="0"/>
              <a:cs typeface="Arial" panose="020B0604020202020204" pitchFamily="34" charset="0"/>
            </a:endParaRPr>
          </a:p>
        </p:txBody>
      </p:sp>
      <p:sp>
        <p:nvSpPr>
          <p:cNvPr id="149" name="Tekstiruutu 148"/>
          <p:cNvSpPr txBox="1"/>
          <p:nvPr/>
        </p:nvSpPr>
        <p:spPr>
          <a:xfrm rot="12131274">
            <a:off x="3725711" y="4818516"/>
            <a:ext cx="484392" cy="276981"/>
          </a:xfrm>
          <a:prstGeom prst="rect">
            <a:avLst/>
          </a:prstGeom>
          <a:noFill/>
        </p:spPr>
        <p:txBody>
          <a:bodyPr wrap="none" lIns="91422" tIns="45711" rIns="91422" bIns="45711" rtlCol="0">
            <a:spAutoFit/>
          </a:bodyPr>
          <a:lstStyle/>
          <a:p>
            <a:r>
              <a:rPr lang="fi-FI" sz="1200" dirty="0" smtClean="0">
                <a:latin typeface="Arial" panose="020B0604020202020204" pitchFamily="34" charset="0"/>
                <a:cs typeface="Arial" panose="020B0604020202020204" pitchFamily="34" charset="0"/>
              </a:rPr>
              <a:t>YTY</a:t>
            </a:r>
            <a:endParaRPr lang="fi-FI" sz="1200" dirty="0">
              <a:latin typeface="Arial" panose="020B0604020202020204" pitchFamily="34" charset="0"/>
              <a:cs typeface="Arial" panose="020B0604020202020204" pitchFamily="34" charset="0"/>
            </a:endParaRPr>
          </a:p>
        </p:txBody>
      </p:sp>
      <p:sp>
        <p:nvSpPr>
          <p:cNvPr id="150" name="Tekstiruutu 149"/>
          <p:cNvSpPr txBox="1"/>
          <p:nvPr/>
        </p:nvSpPr>
        <p:spPr>
          <a:xfrm rot="14059158">
            <a:off x="2830889" y="4177734"/>
            <a:ext cx="484392" cy="276981"/>
          </a:xfrm>
          <a:prstGeom prst="rect">
            <a:avLst/>
          </a:prstGeom>
          <a:noFill/>
        </p:spPr>
        <p:txBody>
          <a:bodyPr wrap="none" lIns="91422" tIns="45711" rIns="91422" bIns="45711" rtlCol="0">
            <a:spAutoFit/>
          </a:bodyPr>
          <a:lstStyle/>
          <a:p>
            <a:r>
              <a:rPr lang="fi-FI" sz="1200" dirty="0" smtClean="0">
                <a:latin typeface="Arial" panose="020B0604020202020204" pitchFamily="34" charset="0"/>
                <a:cs typeface="Arial" panose="020B0604020202020204" pitchFamily="34" charset="0"/>
              </a:rPr>
              <a:t>YTY</a:t>
            </a:r>
            <a:endParaRPr lang="fi-FI" sz="1200" dirty="0">
              <a:latin typeface="Arial" panose="020B0604020202020204" pitchFamily="34" charset="0"/>
              <a:cs typeface="Arial" panose="020B0604020202020204" pitchFamily="34" charset="0"/>
            </a:endParaRPr>
          </a:p>
        </p:txBody>
      </p:sp>
      <p:sp>
        <p:nvSpPr>
          <p:cNvPr id="151" name="Tekstiruutu 150"/>
          <p:cNvSpPr txBox="1"/>
          <p:nvPr/>
        </p:nvSpPr>
        <p:spPr>
          <a:xfrm rot="16200000">
            <a:off x="2535823" y="3109653"/>
            <a:ext cx="484392" cy="276981"/>
          </a:xfrm>
          <a:prstGeom prst="rect">
            <a:avLst/>
          </a:prstGeom>
          <a:noFill/>
        </p:spPr>
        <p:txBody>
          <a:bodyPr wrap="none" lIns="91422" tIns="45711" rIns="91422" bIns="45711" rtlCol="0">
            <a:spAutoFit/>
          </a:bodyPr>
          <a:lstStyle/>
          <a:p>
            <a:r>
              <a:rPr lang="fi-FI" sz="1200" dirty="0" smtClean="0">
                <a:latin typeface="Arial" panose="020B0604020202020204" pitchFamily="34" charset="0"/>
                <a:cs typeface="Arial" panose="020B0604020202020204" pitchFamily="34" charset="0"/>
              </a:rPr>
              <a:t>YTY</a:t>
            </a:r>
            <a:endParaRPr lang="fi-FI" sz="1200" dirty="0">
              <a:latin typeface="Arial" panose="020B0604020202020204" pitchFamily="34" charset="0"/>
              <a:cs typeface="Arial" panose="020B0604020202020204" pitchFamily="34" charset="0"/>
            </a:endParaRPr>
          </a:p>
        </p:txBody>
      </p:sp>
      <p:sp>
        <p:nvSpPr>
          <p:cNvPr id="152" name="Tekstiruutu 151"/>
          <p:cNvSpPr txBox="1"/>
          <p:nvPr/>
        </p:nvSpPr>
        <p:spPr>
          <a:xfrm rot="18445675">
            <a:off x="2855258" y="2099705"/>
            <a:ext cx="484392" cy="276981"/>
          </a:xfrm>
          <a:prstGeom prst="rect">
            <a:avLst/>
          </a:prstGeom>
          <a:noFill/>
        </p:spPr>
        <p:txBody>
          <a:bodyPr wrap="none" lIns="91422" tIns="45711" rIns="91422" bIns="45711" rtlCol="0">
            <a:spAutoFit/>
          </a:bodyPr>
          <a:lstStyle/>
          <a:p>
            <a:r>
              <a:rPr lang="fi-FI" sz="1200" dirty="0" smtClean="0">
                <a:latin typeface="Arial" panose="020B0604020202020204" pitchFamily="34" charset="0"/>
                <a:cs typeface="Arial" panose="020B0604020202020204" pitchFamily="34" charset="0"/>
              </a:rPr>
              <a:t>YTY</a:t>
            </a:r>
            <a:endParaRPr lang="fi-FI" sz="1200" dirty="0">
              <a:latin typeface="Arial" panose="020B0604020202020204" pitchFamily="34" charset="0"/>
              <a:cs typeface="Arial" panose="020B0604020202020204" pitchFamily="34" charset="0"/>
            </a:endParaRPr>
          </a:p>
        </p:txBody>
      </p:sp>
      <p:sp>
        <p:nvSpPr>
          <p:cNvPr id="166" name="Sydän 165"/>
          <p:cNvSpPr/>
          <p:nvPr/>
        </p:nvSpPr>
        <p:spPr>
          <a:xfrm>
            <a:off x="4103814" y="5305269"/>
            <a:ext cx="915863" cy="86041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wrap="none" lIns="144000" tIns="36000" rIns="91422" bIns="45711" spcCol="0" rtlCol="0" anchor="ctr">
            <a:scene3d>
              <a:camera prst="orthographicFront">
                <a:rot lat="0" lon="0" rev="1500000"/>
              </a:camera>
              <a:lightRig rig="threePt" dir="t"/>
            </a:scene3d>
          </a:bodyPr>
          <a:lstStyle/>
          <a:p>
            <a:pPr algn="ctr"/>
            <a:r>
              <a:rPr lang="fi-FI" sz="1200" dirty="0" smtClean="0"/>
              <a:t>Kesäloma</a:t>
            </a:r>
            <a:endParaRPr lang="fi-FI" sz="1200" dirty="0"/>
          </a:p>
        </p:txBody>
      </p:sp>
      <p:sp>
        <p:nvSpPr>
          <p:cNvPr id="118" name="Tekstiruutu 117"/>
          <p:cNvSpPr txBox="1"/>
          <p:nvPr/>
        </p:nvSpPr>
        <p:spPr>
          <a:xfrm rot="5400000">
            <a:off x="5616146" y="3104480"/>
            <a:ext cx="864096" cy="287332"/>
          </a:xfrm>
          <a:prstGeom prst="rect">
            <a:avLst/>
          </a:prstGeom>
          <a:noFill/>
        </p:spPr>
        <p:txBody>
          <a:bodyPr wrap="square" lIns="91422" tIns="45711" rIns="91422" bIns="45711" rtlCol="0">
            <a:spAutoFit/>
          </a:bodyPr>
          <a:lstStyle/>
          <a:p>
            <a:pPr algn="ctr"/>
            <a:r>
              <a:rPr lang="fi-FI" sz="1200" dirty="0" err="1" smtClean="0">
                <a:latin typeface="Arial" panose="020B0604020202020204" pitchFamily="34" charset="0"/>
                <a:cs typeface="Arial" panose="020B0604020202020204" pitchFamily="34" charset="0"/>
              </a:rPr>
              <a:t>Maalis</a:t>
            </a:r>
            <a:endParaRPr lang="fi-FI" sz="1200" dirty="0">
              <a:latin typeface="Arial" panose="020B0604020202020204" pitchFamily="34" charset="0"/>
              <a:cs typeface="Arial" panose="020B0604020202020204" pitchFamily="34" charset="0"/>
            </a:endParaRPr>
          </a:p>
        </p:txBody>
      </p:sp>
      <p:sp>
        <p:nvSpPr>
          <p:cNvPr id="167" name="Tekstiruutu 166"/>
          <p:cNvSpPr txBox="1"/>
          <p:nvPr/>
        </p:nvSpPr>
        <p:spPr>
          <a:xfrm>
            <a:off x="825031" y="125426"/>
            <a:ext cx="2267744" cy="584775"/>
          </a:xfrm>
          <a:prstGeom prst="rect">
            <a:avLst/>
          </a:prstGeom>
          <a:noFill/>
        </p:spPr>
        <p:txBody>
          <a:bodyPr wrap="square" rtlCol="0">
            <a:spAutoFit/>
          </a:bodyPr>
          <a:lstStyle/>
          <a:p>
            <a:r>
              <a:rPr lang="fi-FI" sz="1600" dirty="0" smtClean="0"/>
              <a:t>Hyvä kommunikointi</a:t>
            </a:r>
          </a:p>
          <a:p>
            <a:r>
              <a:rPr lang="fi-FI" sz="1600" dirty="0" err="1" smtClean="0"/>
              <a:t>Wilma</a:t>
            </a:r>
            <a:r>
              <a:rPr lang="fi-FI" sz="1600" dirty="0" smtClean="0"/>
              <a:t>, </a:t>
            </a:r>
            <a:r>
              <a:rPr lang="fi-FI" sz="1600" dirty="0" err="1" smtClean="0"/>
              <a:t>Pedanet</a:t>
            </a:r>
            <a:r>
              <a:rPr lang="fi-FI" sz="1600" dirty="0" smtClean="0"/>
              <a:t>, </a:t>
            </a:r>
            <a:r>
              <a:rPr lang="fi-FI" sz="1600" dirty="0" err="1" smtClean="0"/>
              <a:t>Reissari</a:t>
            </a:r>
            <a:endParaRPr lang="fi-FI" sz="1600" dirty="0"/>
          </a:p>
        </p:txBody>
      </p:sp>
      <p:sp>
        <p:nvSpPr>
          <p:cNvPr id="168" name="Tekstiruutu 167"/>
          <p:cNvSpPr txBox="1"/>
          <p:nvPr/>
        </p:nvSpPr>
        <p:spPr>
          <a:xfrm>
            <a:off x="96996" y="1405119"/>
            <a:ext cx="1315372" cy="584775"/>
          </a:xfrm>
          <a:prstGeom prst="rect">
            <a:avLst/>
          </a:prstGeom>
          <a:noFill/>
        </p:spPr>
        <p:txBody>
          <a:bodyPr wrap="square" rtlCol="0">
            <a:spAutoFit/>
          </a:bodyPr>
          <a:lstStyle/>
          <a:p>
            <a:pPr algn="ctr"/>
            <a:r>
              <a:rPr lang="fi-FI" sz="1600" dirty="0" smtClean="0">
                <a:cs typeface="Arial" panose="020B0604020202020204" pitchFamily="34" charset="0"/>
              </a:rPr>
              <a:t>Oppilaskunta-työ</a:t>
            </a:r>
            <a:endParaRPr lang="fi-FI" sz="1600" dirty="0">
              <a:cs typeface="Arial" panose="020B0604020202020204" pitchFamily="34" charset="0"/>
            </a:endParaRPr>
          </a:p>
        </p:txBody>
      </p:sp>
      <p:sp>
        <p:nvSpPr>
          <p:cNvPr id="169" name="Tekstiruutu 168"/>
          <p:cNvSpPr txBox="1"/>
          <p:nvPr/>
        </p:nvSpPr>
        <p:spPr>
          <a:xfrm>
            <a:off x="97757" y="835097"/>
            <a:ext cx="1454548" cy="584775"/>
          </a:xfrm>
          <a:prstGeom prst="rect">
            <a:avLst/>
          </a:prstGeom>
          <a:noFill/>
        </p:spPr>
        <p:txBody>
          <a:bodyPr wrap="square" rtlCol="0">
            <a:spAutoFit/>
          </a:bodyPr>
          <a:lstStyle/>
          <a:p>
            <a:pPr algn="ctr"/>
            <a:r>
              <a:rPr lang="fi-FI" sz="1600" dirty="0" smtClean="0"/>
              <a:t>Kummioppilas-toiminta</a:t>
            </a:r>
            <a:endParaRPr lang="fi-FI" sz="1600" dirty="0"/>
          </a:p>
        </p:txBody>
      </p:sp>
      <p:sp>
        <p:nvSpPr>
          <p:cNvPr id="170" name="Tekstiruutu 169"/>
          <p:cNvSpPr txBox="1"/>
          <p:nvPr/>
        </p:nvSpPr>
        <p:spPr>
          <a:xfrm>
            <a:off x="2997649" y="116850"/>
            <a:ext cx="1683728" cy="830997"/>
          </a:xfrm>
          <a:prstGeom prst="rect">
            <a:avLst/>
          </a:prstGeom>
          <a:noFill/>
        </p:spPr>
        <p:txBody>
          <a:bodyPr wrap="square" rtlCol="0">
            <a:spAutoFit/>
          </a:bodyPr>
          <a:lstStyle/>
          <a:p>
            <a:pPr algn="ctr"/>
            <a:r>
              <a:rPr lang="fi-FI" sz="1600" dirty="0" smtClean="0"/>
              <a:t>Henkilökunnan tapahtumat </a:t>
            </a:r>
          </a:p>
          <a:p>
            <a:pPr algn="ctr"/>
            <a:r>
              <a:rPr lang="fi-FI" sz="1600" dirty="0" smtClean="0"/>
              <a:t>-liikuntasalivuorot</a:t>
            </a:r>
            <a:endParaRPr lang="fi-FI" sz="1600" dirty="0"/>
          </a:p>
        </p:txBody>
      </p:sp>
      <p:sp>
        <p:nvSpPr>
          <p:cNvPr id="171" name="Tekstiruutu 170"/>
          <p:cNvSpPr txBox="1"/>
          <p:nvPr/>
        </p:nvSpPr>
        <p:spPr>
          <a:xfrm>
            <a:off x="4855229" y="116849"/>
            <a:ext cx="1368152" cy="830997"/>
          </a:xfrm>
          <a:prstGeom prst="rect">
            <a:avLst/>
          </a:prstGeom>
          <a:noFill/>
        </p:spPr>
        <p:txBody>
          <a:bodyPr wrap="square" rtlCol="0">
            <a:spAutoFit/>
          </a:bodyPr>
          <a:lstStyle/>
          <a:p>
            <a:pPr algn="ctr"/>
            <a:r>
              <a:rPr lang="fi-FI" sz="1600" dirty="0" smtClean="0"/>
              <a:t>Rinnakkais-luokkien yhteistoiminta</a:t>
            </a:r>
            <a:endParaRPr lang="fi-FI" sz="1600" dirty="0"/>
          </a:p>
        </p:txBody>
      </p:sp>
      <p:sp>
        <p:nvSpPr>
          <p:cNvPr id="173" name="Tekstiruutu 172"/>
          <p:cNvSpPr txBox="1"/>
          <p:nvPr/>
        </p:nvSpPr>
        <p:spPr>
          <a:xfrm>
            <a:off x="6502184" y="116849"/>
            <a:ext cx="1331640" cy="584775"/>
          </a:xfrm>
          <a:prstGeom prst="rect">
            <a:avLst/>
          </a:prstGeom>
          <a:noFill/>
        </p:spPr>
        <p:txBody>
          <a:bodyPr wrap="square" rtlCol="0">
            <a:spAutoFit/>
          </a:bodyPr>
          <a:lstStyle/>
          <a:p>
            <a:pPr algn="ctr"/>
            <a:r>
              <a:rPr lang="fi-FI" sz="1600" dirty="0" smtClean="0"/>
              <a:t>Ihmeelliset vuodet</a:t>
            </a:r>
            <a:endParaRPr lang="fi-FI" sz="1600" dirty="0"/>
          </a:p>
        </p:txBody>
      </p:sp>
      <p:sp>
        <p:nvSpPr>
          <p:cNvPr id="174" name="Tekstiruutu 173"/>
          <p:cNvSpPr txBox="1"/>
          <p:nvPr/>
        </p:nvSpPr>
        <p:spPr>
          <a:xfrm>
            <a:off x="7584176" y="630770"/>
            <a:ext cx="1403648" cy="584775"/>
          </a:xfrm>
          <a:prstGeom prst="rect">
            <a:avLst/>
          </a:prstGeom>
          <a:noFill/>
        </p:spPr>
        <p:txBody>
          <a:bodyPr wrap="square" rtlCol="0">
            <a:spAutoFit/>
          </a:bodyPr>
          <a:lstStyle/>
          <a:p>
            <a:pPr algn="ctr"/>
            <a:r>
              <a:rPr lang="fi-FI" sz="1600" dirty="0" smtClean="0"/>
              <a:t>Opiskelijat/ harjoittelijat</a:t>
            </a:r>
            <a:endParaRPr lang="fi-FI" sz="1600" dirty="0"/>
          </a:p>
        </p:txBody>
      </p:sp>
      <p:sp>
        <p:nvSpPr>
          <p:cNvPr id="175" name="Tekstiruutu 174"/>
          <p:cNvSpPr txBox="1"/>
          <p:nvPr/>
        </p:nvSpPr>
        <p:spPr>
          <a:xfrm>
            <a:off x="7555546" y="1573760"/>
            <a:ext cx="1475656" cy="338554"/>
          </a:xfrm>
          <a:prstGeom prst="rect">
            <a:avLst/>
          </a:prstGeom>
          <a:noFill/>
        </p:spPr>
        <p:txBody>
          <a:bodyPr wrap="square" rtlCol="0">
            <a:spAutoFit/>
          </a:bodyPr>
          <a:lstStyle/>
          <a:p>
            <a:pPr algn="ctr"/>
            <a:r>
              <a:rPr lang="fi-FI" sz="1600" dirty="0" err="1" smtClean="0"/>
              <a:t>Frendit-</a:t>
            </a:r>
            <a:r>
              <a:rPr lang="fi-FI" sz="1600" dirty="0" smtClean="0"/>
              <a:t> ryhmä</a:t>
            </a:r>
            <a:endParaRPr lang="fi-FI" sz="1600" dirty="0"/>
          </a:p>
        </p:txBody>
      </p:sp>
      <p:sp>
        <p:nvSpPr>
          <p:cNvPr id="147" name="Tekstiruutu 146"/>
          <p:cNvSpPr txBox="1"/>
          <p:nvPr/>
        </p:nvSpPr>
        <p:spPr>
          <a:xfrm rot="5400000">
            <a:off x="6115549" y="3109656"/>
            <a:ext cx="484392" cy="276981"/>
          </a:xfrm>
          <a:prstGeom prst="rect">
            <a:avLst/>
          </a:prstGeom>
          <a:noFill/>
        </p:spPr>
        <p:txBody>
          <a:bodyPr wrap="none" lIns="91422" tIns="45711" rIns="91422" bIns="45711" rtlCol="0">
            <a:spAutoFit/>
          </a:bodyPr>
          <a:lstStyle/>
          <a:p>
            <a:r>
              <a:rPr lang="fi-FI" sz="1200" dirty="0" smtClean="0">
                <a:latin typeface="Arial" panose="020B0604020202020204" pitchFamily="34" charset="0"/>
                <a:cs typeface="Arial" panose="020B0604020202020204" pitchFamily="34" charset="0"/>
              </a:rPr>
              <a:t>YTY</a:t>
            </a:r>
            <a:endParaRPr lang="fi-FI" sz="1200" dirty="0">
              <a:latin typeface="Arial" panose="020B0604020202020204" pitchFamily="34" charset="0"/>
              <a:cs typeface="Arial" panose="020B0604020202020204" pitchFamily="34" charset="0"/>
            </a:endParaRPr>
          </a:p>
        </p:txBody>
      </p:sp>
      <p:sp>
        <p:nvSpPr>
          <p:cNvPr id="176" name="Tekstiruutu 175"/>
          <p:cNvSpPr txBox="1"/>
          <p:nvPr/>
        </p:nvSpPr>
        <p:spPr>
          <a:xfrm>
            <a:off x="7584176" y="2217436"/>
            <a:ext cx="1475656" cy="584775"/>
          </a:xfrm>
          <a:prstGeom prst="rect">
            <a:avLst/>
          </a:prstGeom>
          <a:noFill/>
        </p:spPr>
        <p:txBody>
          <a:bodyPr wrap="square" rtlCol="0">
            <a:spAutoFit/>
          </a:bodyPr>
          <a:lstStyle/>
          <a:p>
            <a:pPr algn="ctr"/>
            <a:r>
              <a:rPr lang="fi-FI" sz="1600" dirty="0" smtClean="0"/>
              <a:t>Vanhempain-vartit ja -illat</a:t>
            </a:r>
            <a:endParaRPr lang="fi-FI" sz="1600" dirty="0"/>
          </a:p>
        </p:txBody>
      </p:sp>
      <p:sp>
        <p:nvSpPr>
          <p:cNvPr id="177" name="Tekstiruutu 176"/>
          <p:cNvSpPr txBox="1"/>
          <p:nvPr/>
        </p:nvSpPr>
        <p:spPr>
          <a:xfrm>
            <a:off x="7675383" y="2935283"/>
            <a:ext cx="1475656" cy="584775"/>
          </a:xfrm>
          <a:prstGeom prst="rect">
            <a:avLst/>
          </a:prstGeom>
          <a:noFill/>
        </p:spPr>
        <p:txBody>
          <a:bodyPr wrap="square" rtlCol="0">
            <a:spAutoFit/>
          </a:bodyPr>
          <a:lstStyle/>
          <a:p>
            <a:pPr algn="ctr"/>
            <a:r>
              <a:rPr lang="fi-FI" sz="1600" dirty="0" smtClean="0"/>
              <a:t>Välitunti-liikunta</a:t>
            </a:r>
            <a:endParaRPr lang="fi-FI" sz="1600" dirty="0"/>
          </a:p>
        </p:txBody>
      </p:sp>
      <p:sp>
        <p:nvSpPr>
          <p:cNvPr id="178" name="Tekstiruutu 177"/>
          <p:cNvSpPr txBox="1"/>
          <p:nvPr/>
        </p:nvSpPr>
        <p:spPr>
          <a:xfrm>
            <a:off x="7694003" y="3838161"/>
            <a:ext cx="1440160" cy="584775"/>
          </a:xfrm>
          <a:prstGeom prst="rect">
            <a:avLst/>
          </a:prstGeom>
          <a:noFill/>
        </p:spPr>
        <p:txBody>
          <a:bodyPr wrap="square" rtlCol="0">
            <a:spAutoFit/>
          </a:bodyPr>
          <a:lstStyle/>
          <a:p>
            <a:pPr algn="ctr"/>
            <a:r>
              <a:rPr lang="fi-FI" sz="1600" dirty="0" smtClean="0"/>
              <a:t>Päivän-avaukset</a:t>
            </a:r>
            <a:endParaRPr lang="fi-FI" sz="1600" dirty="0"/>
          </a:p>
        </p:txBody>
      </p:sp>
      <p:sp>
        <p:nvSpPr>
          <p:cNvPr id="179" name="Tekstiruutu 178"/>
          <p:cNvSpPr txBox="1"/>
          <p:nvPr/>
        </p:nvSpPr>
        <p:spPr>
          <a:xfrm>
            <a:off x="7789068" y="4856593"/>
            <a:ext cx="1248287" cy="584775"/>
          </a:xfrm>
          <a:prstGeom prst="rect">
            <a:avLst/>
          </a:prstGeom>
          <a:noFill/>
        </p:spPr>
        <p:txBody>
          <a:bodyPr wrap="square" rtlCol="0">
            <a:spAutoFit/>
          </a:bodyPr>
          <a:lstStyle/>
          <a:p>
            <a:pPr algn="ctr"/>
            <a:r>
              <a:rPr lang="fi-FI" sz="1600" dirty="0" smtClean="0"/>
              <a:t>Ope-kokoukset</a:t>
            </a:r>
            <a:endParaRPr lang="fi-FI" sz="1600" dirty="0"/>
          </a:p>
        </p:txBody>
      </p:sp>
      <p:sp>
        <p:nvSpPr>
          <p:cNvPr id="180" name="Tekstiruutu 179"/>
          <p:cNvSpPr txBox="1"/>
          <p:nvPr/>
        </p:nvSpPr>
        <p:spPr>
          <a:xfrm>
            <a:off x="7700627" y="5504975"/>
            <a:ext cx="1261323" cy="584775"/>
          </a:xfrm>
          <a:prstGeom prst="rect">
            <a:avLst/>
          </a:prstGeom>
          <a:noFill/>
        </p:spPr>
        <p:txBody>
          <a:bodyPr wrap="square" rtlCol="0">
            <a:spAutoFit/>
          </a:bodyPr>
          <a:lstStyle/>
          <a:p>
            <a:pPr algn="ctr"/>
            <a:r>
              <a:rPr lang="fi-FI" sz="1600" dirty="0" err="1" smtClean="0"/>
              <a:t>KiVa-koulu</a:t>
            </a:r>
            <a:endParaRPr lang="fi-FI" sz="1600" dirty="0" smtClean="0"/>
          </a:p>
          <a:p>
            <a:pPr algn="ctr"/>
            <a:r>
              <a:rPr lang="fi-FI" sz="1600" dirty="0" err="1" smtClean="0"/>
              <a:t>KiVa-tunnit</a:t>
            </a:r>
            <a:endParaRPr lang="fi-FI" sz="1600" dirty="0"/>
          </a:p>
        </p:txBody>
      </p:sp>
      <p:sp>
        <p:nvSpPr>
          <p:cNvPr id="181" name="Tekstiruutu 180"/>
          <p:cNvSpPr txBox="1"/>
          <p:nvPr/>
        </p:nvSpPr>
        <p:spPr>
          <a:xfrm>
            <a:off x="229786" y="5879113"/>
            <a:ext cx="1584176" cy="584775"/>
          </a:xfrm>
          <a:prstGeom prst="rect">
            <a:avLst/>
          </a:prstGeom>
          <a:noFill/>
        </p:spPr>
        <p:txBody>
          <a:bodyPr wrap="square" rtlCol="0">
            <a:spAutoFit/>
          </a:bodyPr>
          <a:lstStyle/>
          <a:p>
            <a:pPr algn="ctr"/>
            <a:r>
              <a:rPr lang="fi-FI" sz="1600" dirty="0" smtClean="0"/>
              <a:t>Terveys-tarkastukset</a:t>
            </a:r>
            <a:endParaRPr lang="fi-FI" sz="1600" dirty="0"/>
          </a:p>
        </p:txBody>
      </p:sp>
      <p:sp>
        <p:nvSpPr>
          <p:cNvPr id="182" name="Tekstiruutu 181"/>
          <p:cNvSpPr txBox="1"/>
          <p:nvPr/>
        </p:nvSpPr>
        <p:spPr>
          <a:xfrm>
            <a:off x="5138616" y="6002224"/>
            <a:ext cx="1294737" cy="584775"/>
          </a:xfrm>
          <a:prstGeom prst="rect">
            <a:avLst/>
          </a:prstGeom>
          <a:noFill/>
        </p:spPr>
        <p:txBody>
          <a:bodyPr wrap="square" rtlCol="0">
            <a:spAutoFit/>
          </a:bodyPr>
          <a:lstStyle/>
          <a:p>
            <a:pPr algn="ctr"/>
            <a:r>
              <a:rPr lang="fi-FI" sz="1600" dirty="0" smtClean="0"/>
              <a:t>Vanhempain-yhdistys</a:t>
            </a:r>
            <a:endParaRPr lang="fi-FI" sz="1600" dirty="0"/>
          </a:p>
        </p:txBody>
      </p:sp>
      <p:sp>
        <p:nvSpPr>
          <p:cNvPr id="183" name="Tekstiruutu 182"/>
          <p:cNvSpPr txBox="1"/>
          <p:nvPr/>
        </p:nvSpPr>
        <p:spPr>
          <a:xfrm>
            <a:off x="2596604" y="5879114"/>
            <a:ext cx="1242909" cy="830997"/>
          </a:xfrm>
          <a:prstGeom prst="rect">
            <a:avLst/>
          </a:prstGeom>
          <a:noFill/>
        </p:spPr>
        <p:txBody>
          <a:bodyPr wrap="square" rtlCol="0">
            <a:spAutoFit/>
          </a:bodyPr>
          <a:lstStyle/>
          <a:p>
            <a:pPr algn="ctr"/>
            <a:r>
              <a:rPr lang="fi-FI" sz="1600" dirty="0" err="1" smtClean="0"/>
              <a:t>Terkkarin</a:t>
            </a:r>
            <a:r>
              <a:rPr lang="fi-FI" sz="1600" dirty="0" smtClean="0"/>
              <a:t> tunnit</a:t>
            </a:r>
          </a:p>
          <a:p>
            <a:pPr algn="ctr"/>
            <a:r>
              <a:rPr lang="fi-FI" sz="1600" dirty="0" smtClean="0"/>
              <a:t>5.lk</a:t>
            </a:r>
            <a:endParaRPr lang="fi-FI" sz="1600" dirty="0"/>
          </a:p>
        </p:txBody>
      </p:sp>
      <p:sp>
        <p:nvSpPr>
          <p:cNvPr id="184" name="Tekstiruutu 183"/>
          <p:cNvSpPr txBox="1"/>
          <p:nvPr/>
        </p:nvSpPr>
        <p:spPr>
          <a:xfrm>
            <a:off x="1502849" y="6171501"/>
            <a:ext cx="1510418" cy="338554"/>
          </a:xfrm>
          <a:prstGeom prst="rect">
            <a:avLst/>
          </a:prstGeom>
          <a:noFill/>
        </p:spPr>
        <p:txBody>
          <a:bodyPr wrap="square" rtlCol="0">
            <a:spAutoFit/>
          </a:bodyPr>
          <a:lstStyle/>
          <a:p>
            <a:pPr algn="ctr"/>
            <a:r>
              <a:rPr lang="fi-FI" sz="1600" dirty="0" smtClean="0"/>
              <a:t>Konsertit</a:t>
            </a:r>
            <a:endParaRPr lang="fi-FI" sz="1600" dirty="0"/>
          </a:p>
        </p:txBody>
      </p:sp>
      <p:sp>
        <p:nvSpPr>
          <p:cNvPr id="185" name="Tekstiruutu 184"/>
          <p:cNvSpPr txBox="1"/>
          <p:nvPr/>
        </p:nvSpPr>
        <p:spPr>
          <a:xfrm>
            <a:off x="6627933" y="6048390"/>
            <a:ext cx="1302363" cy="584775"/>
          </a:xfrm>
          <a:prstGeom prst="rect">
            <a:avLst/>
          </a:prstGeom>
          <a:noFill/>
        </p:spPr>
        <p:txBody>
          <a:bodyPr wrap="square" rtlCol="0">
            <a:spAutoFit/>
          </a:bodyPr>
          <a:lstStyle/>
          <a:p>
            <a:pPr algn="ctr"/>
            <a:r>
              <a:rPr lang="fi-FI" sz="1600" dirty="0" smtClean="0"/>
              <a:t>Nivelvaihe-työ</a:t>
            </a:r>
            <a:endParaRPr lang="fi-FI" sz="1600" dirty="0"/>
          </a:p>
        </p:txBody>
      </p:sp>
      <p:sp>
        <p:nvSpPr>
          <p:cNvPr id="186" name="Tekstiruutu 185"/>
          <p:cNvSpPr txBox="1"/>
          <p:nvPr/>
        </p:nvSpPr>
        <p:spPr>
          <a:xfrm>
            <a:off x="-27792" y="5487303"/>
            <a:ext cx="1440160" cy="338554"/>
          </a:xfrm>
          <a:prstGeom prst="rect">
            <a:avLst/>
          </a:prstGeom>
          <a:noFill/>
        </p:spPr>
        <p:txBody>
          <a:bodyPr wrap="square" rtlCol="0">
            <a:spAutoFit/>
          </a:bodyPr>
          <a:lstStyle/>
          <a:p>
            <a:pPr algn="ctr"/>
            <a:r>
              <a:rPr lang="fi-FI" sz="1600" dirty="0" smtClean="0"/>
              <a:t>Turnaukset</a:t>
            </a:r>
            <a:endParaRPr lang="fi-FI" sz="1600" dirty="0"/>
          </a:p>
        </p:txBody>
      </p:sp>
      <p:sp>
        <p:nvSpPr>
          <p:cNvPr id="187" name="Tekstiruutu 186"/>
          <p:cNvSpPr txBox="1"/>
          <p:nvPr/>
        </p:nvSpPr>
        <p:spPr>
          <a:xfrm>
            <a:off x="34602" y="4475048"/>
            <a:ext cx="1440160" cy="830997"/>
          </a:xfrm>
          <a:prstGeom prst="rect">
            <a:avLst/>
          </a:prstGeom>
          <a:noFill/>
        </p:spPr>
        <p:txBody>
          <a:bodyPr wrap="square" rtlCol="0">
            <a:spAutoFit/>
          </a:bodyPr>
          <a:lstStyle/>
          <a:p>
            <a:pPr algn="ctr"/>
            <a:r>
              <a:rPr lang="fi-FI" sz="1600" dirty="0" smtClean="0"/>
              <a:t>Yhteistyö seurakunnan kanssa</a:t>
            </a:r>
            <a:endParaRPr lang="fi-FI" sz="1600" dirty="0"/>
          </a:p>
        </p:txBody>
      </p:sp>
      <p:sp>
        <p:nvSpPr>
          <p:cNvPr id="188" name="Tekstiruutu 187"/>
          <p:cNvSpPr txBox="1"/>
          <p:nvPr/>
        </p:nvSpPr>
        <p:spPr>
          <a:xfrm>
            <a:off x="3286416" y="1086727"/>
            <a:ext cx="928459" cy="307777"/>
          </a:xfrm>
          <a:prstGeom prst="rect">
            <a:avLst/>
          </a:prstGeom>
          <a:noFill/>
        </p:spPr>
        <p:txBody>
          <a:bodyPr wrap="none" rtlCol="0">
            <a:spAutoFit/>
          </a:bodyPr>
          <a:lstStyle/>
          <a:p>
            <a:r>
              <a:rPr lang="fi-FI" sz="1400" dirty="0" smtClean="0">
                <a:solidFill>
                  <a:schemeClr val="accent1">
                    <a:lumMod val="75000"/>
                  </a:schemeClr>
                </a:solidFill>
              </a:rPr>
              <a:t>Joulujuhla</a:t>
            </a:r>
            <a:endParaRPr lang="fi-FI" sz="1400" dirty="0">
              <a:solidFill>
                <a:schemeClr val="accent1">
                  <a:lumMod val="75000"/>
                </a:schemeClr>
              </a:solidFill>
            </a:endParaRPr>
          </a:p>
        </p:txBody>
      </p:sp>
      <p:sp>
        <p:nvSpPr>
          <p:cNvPr id="189" name="Tekstiruutu 188"/>
          <p:cNvSpPr txBox="1"/>
          <p:nvPr/>
        </p:nvSpPr>
        <p:spPr>
          <a:xfrm>
            <a:off x="4073505" y="978448"/>
            <a:ext cx="933269" cy="307777"/>
          </a:xfrm>
          <a:prstGeom prst="rect">
            <a:avLst/>
          </a:prstGeom>
          <a:noFill/>
        </p:spPr>
        <p:txBody>
          <a:bodyPr wrap="none" rtlCol="0">
            <a:spAutoFit/>
          </a:bodyPr>
          <a:lstStyle/>
          <a:p>
            <a:r>
              <a:rPr lang="fi-FI" sz="1400" dirty="0" smtClean="0">
                <a:solidFill>
                  <a:schemeClr val="accent1">
                    <a:lumMod val="75000"/>
                  </a:schemeClr>
                </a:solidFill>
              </a:rPr>
              <a:t>Joululoma</a:t>
            </a:r>
            <a:endParaRPr lang="fi-FI" sz="1400" dirty="0">
              <a:solidFill>
                <a:schemeClr val="accent1">
                  <a:lumMod val="75000"/>
                </a:schemeClr>
              </a:solidFill>
            </a:endParaRPr>
          </a:p>
        </p:txBody>
      </p:sp>
      <p:sp>
        <p:nvSpPr>
          <p:cNvPr id="190" name="Tekstiruutu 189"/>
          <p:cNvSpPr txBox="1"/>
          <p:nvPr/>
        </p:nvSpPr>
        <p:spPr>
          <a:xfrm>
            <a:off x="6009604" y="1381796"/>
            <a:ext cx="1443408" cy="307777"/>
          </a:xfrm>
          <a:prstGeom prst="rect">
            <a:avLst/>
          </a:prstGeom>
          <a:noFill/>
        </p:spPr>
        <p:txBody>
          <a:bodyPr wrap="none" rtlCol="0">
            <a:spAutoFit/>
          </a:bodyPr>
          <a:lstStyle/>
          <a:p>
            <a:r>
              <a:rPr lang="fi-FI" sz="1400" dirty="0" err="1" smtClean="0">
                <a:solidFill>
                  <a:schemeClr val="accent1">
                    <a:lumMod val="75000"/>
                  </a:schemeClr>
                </a:solidFill>
              </a:rPr>
              <a:t>Ystävänpäivä/vko</a:t>
            </a:r>
            <a:endParaRPr lang="fi-FI" sz="1400" dirty="0">
              <a:solidFill>
                <a:schemeClr val="accent1">
                  <a:lumMod val="75000"/>
                </a:schemeClr>
              </a:solidFill>
            </a:endParaRPr>
          </a:p>
        </p:txBody>
      </p:sp>
      <p:sp>
        <p:nvSpPr>
          <p:cNvPr id="191" name="Tekstiruutu 190"/>
          <p:cNvSpPr txBox="1"/>
          <p:nvPr/>
        </p:nvSpPr>
        <p:spPr>
          <a:xfrm>
            <a:off x="6373614" y="1858311"/>
            <a:ext cx="992388" cy="307777"/>
          </a:xfrm>
          <a:prstGeom prst="rect">
            <a:avLst/>
          </a:prstGeom>
          <a:noFill/>
        </p:spPr>
        <p:txBody>
          <a:bodyPr wrap="none" rtlCol="0">
            <a:spAutoFit/>
          </a:bodyPr>
          <a:lstStyle/>
          <a:p>
            <a:r>
              <a:rPr lang="fi-FI" sz="1400" dirty="0" smtClean="0">
                <a:solidFill>
                  <a:schemeClr val="accent1">
                    <a:lumMod val="75000"/>
                  </a:schemeClr>
                </a:solidFill>
              </a:rPr>
              <a:t>Hiihtoloma</a:t>
            </a:r>
            <a:endParaRPr lang="fi-FI" sz="1400" dirty="0">
              <a:solidFill>
                <a:schemeClr val="accent1">
                  <a:lumMod val="75000"/>
                </a:schemeClr>
              </a:solidFill>
            </a:endParaRPr>
          </a:p>
        </p:txBody>
      </p:sp>
      <p:sp>
        <p:nvSpPr>
          <p:cNvPr id="192" name="Tekstiruutu 191"/>
          <p:cNvSpPr txBox="1"/>
          <p:nvPr/>
        </p:nvSpPr>
        <p:spPr>
          <a:xfrm>
            <a:off x="6719638" y="3011818"/>
            <a:ext cx="885179" cy="307777"/>
          </a:xfrm>
          <a:prstGeom prst="rect">
            <a:avLst/>
          </a:prstGeom>
          <a:noFill/>
        </p:spPr>
        <p:txBody>
          <a:bodyPr wrap="none" rtlCol="0">
            <a:spAutoFit/>
          </a:bodyPr>
          <a:lstStyle/>
          <a:p>
            <a:r>
              <a:rPr lang="fi-FI" sz="1400" dirty="0" smtClean="0">
                <a:solidFill>
                  <a:schemeClr val="accent1">
                    <a:lumMod val="75000"/>
                  </a:schemeClr>
                </a:solidFill>
              </a:rPr>
              <a:t>Väriviikko</a:t>
            </a:r>
            <a:endParaRPr lang="fi-FI" sz="1400" dirty="0">
              <a:solidFill>
                <a:schemeClr val="accent1">
                  <a:lumMod val="75000"/>
                </a:schemeClr>
              </a:solidFill>
            </a:endParaRPr>
          </a:p>
        </p:txBody>
      </p:sp>
      <p:sp>
        <p:nvSpPr>
          <p:cNvPr id="193" name="Tekstiruutu 192"/>
          <p:cNvSpPr txBox="1"/>
          <p:nvPr/>
        </p:nvSpPr>
        <p:spPr>
          <a:xfrm>
            <a:off x="6563276" y="3680194"/>
            <a:ext cx="1431678" cy="523220"/>
          </a:xfrm>
          <a:prstGeom prst="rect">
            <a:avLst/>
          </a:prstGeom>
          <a:noFill/>
        </p:spPr>
        <p:txBody>
          <a:bodyPr wrap="square" rtlCol="0">
            <a:spAutoFit/>
          </a:bodyPr>
          <a:lstStyle/>
          <a:p>
            <a:r>
              <a:rPr lang="fi-FI" sz="1400" dirty="0" smtClean="0">
                <a:solidFill>
                  <a:schemeClr val="accent1">
                    <a:lumMod val="75000"/>
                  </a:schemeClr>
                </a:solidFill>
              </a:rPr>
              <a:t>Teemakuukausi</a:t>
            </a:r>
          </a:p>
          <a:p>
            <a:r>
              <a:rPr lang="fi-FI" sz="1400" dirty="0" smtClean="0">
                <a:solidFill>
                  <a:schemeClr val="accent1">
                    <a:lumMod val="75000"/>
                  </a:schemeClr>
                </a:solidFill>
              </a:rPr>
              <a:t>(Tasa-arvo)</a:t>
            </a:r>
            <a:endParaRPr lang="fi-FI" sz="1400" dirty="0">
              <a:solidFill>
                <a:schemeClr val="accent1">
                  <a:lumMod val="75000"/>
                </a:schemeClr>
              </a:solidFill>
            </a:endParaRPr>
          </a:p>
        </p:txBody>
      </p:sp>
      <p:sp>
        <p:nvSpPr>
          <p:cNvPr id="194" name="Tekstiruutu 193"/>
          <p:cNvSpPr txBox="1"/>
          <p:nvPr/>
        </p:nvSpPr>
        <p:spPr>
          <a:xfrm>
            <a:off x="6191860" y="4595938"/>
            <a:ext cx="742832" cy="307777"/>
          </a:xfrm>
          <a:prstGeom prst="rect">
            <a:avLst/>
          </a:prstGeom>
          <a:noFill/>
        </p:spPr>
        <p:txBody>
          <a:bodyPr wrap="none" rtlCol="0">
            <a:spAutoFit/>
          </a:bodyPr>
          <a:lstStyle/>
          <a:p>
            <a:r>
              <a:rPr lang="fi-FI" sz="1400" dirty="0" smtClean="0">
                <a:solidFill>
                  <a:schemeClr val="accent1">
                    <a:lumMod val="75000"/>
                  </a:schemeClr>
                </a:solidFill>
              </a:rPr>
              <a:t>Teatteri</a:t>
            </a:r>
            <a:endParaRPr lang="fi-FI" sz="1400" dirty="0">
              <a:solidFill>
                <a:schemeClr val="accent1">
                  <a:lumMod val="75000"/>
                </a:schemeClr>
              </a:solidFill>
            </a:endParaRPr>
          </a:p>
        </p:txBody>
      </p:sp>
      <p:sp>
        <p:nvSpPr>
          <p:cNvPr id="195" name="Tekstiruutu 194"/>
          <p:cNvSpPr txBox="1"/>
          <p:nvPr/>
        </p:nvSpPr>
        <p:spPr>
          <a:xfrm>
            <a:off x="6338288" y="4843028"/>
            <a:ext cx="1008225" cy="307777"/>
          </a:xfrm>
          <a:prstGeom prst="rect">
            <a:avLst/>
          </a:prstGeom>
          <a:noFill/>
        </p:spPr>
        <p:txBody>
          <a:bodyPr wrap="none" rtlCol="0">
            <a:spAutoFit/>
          </a:bodyPr>
          <a:lstStyle/>
          <a:p>
            <a:r>
              <a:rPr lang="fi-FI" sz="1400" dirty="0" smtClean="0">
                <a:solidFill>
                  <a:schemeClr val="accent1">
                    <a:lumMod val="75000"/>
                  </a:schemeClr>
                </a:solidFill>
              </a:rPr>
              <a:t>Vappujuhla</a:t>
            </a:r>
            <a:endParaRPr lang="fi-FI" sz="1400" dirty="0">
              <a:solidFill>
                <a:schemeClr val="accent1">
                  <a:lumMod val="75000"/>
                </a:schemeClr>
              </a:solidFill>
            </a:endParaRPr>
          </a:p>
        </p:txBody>
      </p:sp>
      <p:sp>
        <p:nvSpPr>
          <p:cNvPr id="196" name="Tekstiruutu 195"/>
          <p:cNvSpPr txBox="1"/>
          <p:nvPr/>
        </p:nvSpPr>
        <p:spPr>
          <a:xfrm>
            <a:off x="5539305" y="5053755"/>
            <a:ext cx="1131720" cy="307777"/>
          </a:xfrm>
          <a:prstGeom prst="rect">
            <a:avLst/>
          </a:prstGeom>
          <a:noFill/>
        </p:spPr>
        <p:txBody>
          <a:bodyPr wrap="none" rtlCol="0">
            <a:spAutoFit/>
          </a:bodyPr>
          <a:lstStyle/>
          <a:p>
            <a:r>
              <a:rPr lang="fi-FI" sz="1400" dirty="0" smtClean="0">
                <a:solidFill>
                  <a:schemeClr val="accent1">
                    <a:lumMod val="75000"/>
                  </a:schemeClr>
                </a:solidFill>
              </a:rPr>
              <a:t>Luokkaretket</a:t>
            </a:r>
            <a:endParaRPr lang="fi-FI" sz="1400" dirty="0">
              <a:solidFill>
                <a:schemeClr val="accent1">
                  <a:lumMod val="75000"/>
                </a:schemeClr>
              </a:solidFill>
            </a:endParaRPr>
          </a:p>
        </p:txBody>
      </p:sp>
      <p:sp>
        <p:nvSpPr>
          <p:cNvPr id="197" name="Tekstiruutu 196"/>
          <p:cNvSpPr txBox="1"/>
          <p:nvPr/>
        </p:nvSpPr>
        <p:spPr>
          <a:xfrm>
            <a:off x="5645658" y="5348803"/>
            <a:ext cx="1402179" cy="307777"/>
          </a:xfrm>
          <a:prstGeom prst="rect">
            <a:avLst/>
          </a:prstGeom>
          <a:noFill/>
        </p:spPr>
        <p:txBody>
          <a:bodyPr wrap="none" rtlCol="0">
            <a:spAutoFit/>
          </a:bodyPr>
          <a:lstStyle/>
          <a:p>
            <a:r>
              <a:rPr lang="fi-FI" sz="1400" dirty="0" smtClean="0">
                <a:solidFill>
                  <a:schemeClr val="accent1">
                    <a:lumMod val="75000"/>
                  </a:schemeClr>
                </a:solidFill>
              </a:rPr>
              <a:t>Unicef –toiminta</a:t>
            </a:r>
          </a:p>
        </p:txBody>
      </p:sp>
      <p:sp>
        <p:nvSpPr>
          <p:cNvPr id="198" name="Tekstiruutu 197"/>
          <p:cNvSpPr txBox="1"/>
          <p:nvPr/>
        </p:nvSpPr>
        <p:spPr>
          <a:xfrm>
            <a:off x="5028509" y="5542904"/>
            <a:ext cx="948849" cy="307777"/>
          </a:xfrm>
          <a:prstGeom prst="rect">
            <a:avLst/>
          </a:prstGeom>
          <a:noFill/>
        </p:spPr>
        <p:txBody>
          <a:bodyPr wrap="none" rtlCol="0">
            <a:spAutoFit/>
          </a:bodyPr>
          <a:lstStyle/>
          <a:p>
            <a:r>
              <a:rPr lang="fi-FI" sz="1400" dirty="0" smtClean="0">
                <a:solidFill>
                  <a:schemeClr val="accent1">
                    <a:lumMod val="75000"/>
                  </a:schemeClr>
                </a:solidFill>
              </a:rPr>
              <a:t>Kevätjuhla</a:t>
            </a:r>
            <a:endParaRPr lang="fi-FI" sz="1400" dirty="0">
              <a:solidFill>
                <a:schemeClr val="accent1">
                  <a:lumMod val="75000"/>
                </a:schemeClr>
              </a:solidFill>
            </a:endParaRPr>
          </a:p>
        </p:txBody>
      </p:sp>
      <p:sp>
        <p:nvSpPr>
          <p:cNvPr id="199" name="Tekstiruutu 198"/>
          <p:cNvSpPr txBox="1"/>
          <p:nvPr/>
        </p:nvSpPr>
        <p:spPr>
          <a:xfrm>
            <a:off x="2959135" y="5190770"/>
            <a:ext cx="1115498" cy="523220"/>
          </a:xfrm>
          <a:prstGeom prst="rect">
            <a:avLst/>
          </a:prstGeom>
          <a:noFill/>
        </p:spPr>
        <p:txBody>
          <a:bodyPr wrap="none" rtlCol="0">
            <a:spAutoFit/>
          </a:bodyPr>
          <a:lstStyle/>
          <a:p>
            <a:r>
              <a:rPr lang="fi-FI" sz="1400" dirty="0" smtClean="0">
                <a:solidFill>
                  <a:schemeClr val="accent1">
                    <a:lumMod val="75000"/>
                  </a:schemeClr>
                </a:solidFill>
              </a:rPr>
              <a:t>Koulurauhan</a:t>
            </a:r>
          </a:p>
          <a:p>
            <a:pPr algn="ctr"/>
            <a:r>
              <a:rPr lang="fi-FI" sz="1400" dirty="0" smtClean="0">
                <a:solidFill>
                  <a:schemeClr val="accent1">
                    <a:lumMod val="75000"/>
                  </a:schemeClr>
                </a:solidFill>
              </a:rPr>
              <a:t>julistus</a:t>
            </a:r>
            <a:endParaRPr lang="fi-FI" sz="1400" dirty="0">
              <a:solidFill>
                <a:schemeClr val="accent1">
                  <a:lumMod val="75000"/>
                </a:schemeClr>
              </a:solidFill>
            </a:endParaRPr>
          </a:p>
        </p:txBody>
      </p:sp>
      <p:sp>
        <p:nvSpPr>
          <p:cNvPr id="200" name="Tekstiruutu 199"/>
          <p:cNvSpPr txBox="1"/>
          <p:nvPr/>
        </p:nvSpPr>
        <p:spPr>
          <a:xfrm>
            <a:off x="1737338" y="4487261"/>
            <a:ext cx="1549078" cy="738664"/>
          </a:xfrm>
          <a:prstGeom prst="rect">
            <a:avLst/>
          </a:prstGeom>
          <a:noFill/>
        </p:spPr>
        <p:txBody>
          <a:bodyPr wrap="none" rtlCol="0">
            <a:spAutoFit/>
          </a:bodyPr>
          <a:lstStyle/>
          <a:p>
            <a:pPr algn="ctr"/>
            <a:r>
              <a:rPr lang="fi-FI" sz="1400" dirty="0" smtClean="0">
                <a:solidFill>
                  <a:schemeClr val="accent1">
                    <a:lumMod val="75000"/>
                  </a:schemeClr>
                </a:solidFill>
              </a:rPr>
              <a:t>Yleisurheilu-</a:t>
            </a:r>
          </a:p>
          <a:p>
            <a:pPr algn="ctr"/>
            <a:r>
              <a:rPr lang="fi-FI" sz="1400" dirty="0" smtClean="0">
                <a:solidFill>
                  <a:schemeClr val="accent1">
                    <a:lumMod val="75000"/>
                  </a:schemeClr>
                </a:solidFill>
              </a:rPr>
              <a:t>päivä + kisat</a:t>
            </a:r>
          </a:p>
          <a:p>
            <a:pPr algn="ctr"/>
            <a:r>
              <a:rPr lang="fi-FI" sz="1400" dirty="0" smtClean="0">
                <a:solidFill>
                  <a:schemeClr val="accent1">
                    <a:lumMod val="75000"/>
                  </a:schemeClr>
                </a:solidFill>
              </a:rPr>
              <a:t>Seurat esittäytyvät</a:t>
            </a:r>
            <a:endParaRPr lang="fi-FI" sz="1400" dirty="0">
              <a:solidFill>
                <a:schemeClr val="accent1">
                  <a:lumMod val="75000"/>
                </a:schemeClr>
              </a:solidFill>
            </a:endParaRPr>
          </a:p>
        </p:txBody>
      </p:sp>
      <p:sp>
        <p:nvSpPr>
          <p:cNvPr id="201" name="Tekstiruutu 200"/>
          <p:cNvSpPr txBox="1"/>
          <p:nvPr/>
        </p:nvSpPr>
        <p:spPr>
          <a:xfrm>
            <a:off x="1030552" y="4035617"/>
            <a:ext cx="1684179" cy="523220"/>
          </a:xfrm>
          <a:prstGeom prst="rect">
            <a:avLst/>
          </a:prstGeom>
          <a:noFill/>
        </p:spPr>
        <p:txBody>
          <a:bodyPr wrap="none" rtlCol="0">
            <a:spAutoFit/>
          </a:bodyPr>
          <a:lstStyle/>
          <a:p>
            <a:pPr algn="ctr"/>
            <a:r>
              <a:rPr lang="fi-FI" sz="1400" dirty="0" smtClean="0">
                <a:solidFill>
                  <a:schemeClr val="accent1">
                    <a:lumMod val="75000"/>
                  </a:schemeClr>
                </a:solidFill>
              </a:rPr>
              <a:t>Yhteistoiminnallinen</a:t>
            </a:r>
          </a:p>
          <a:p>
            <a:pPr algn="ctr"/>
            <a:r>
              <a:rPr lang="fi-FI" sz="1400" dirty="0" smtClean="0">
                <a:solidFill>
                  <a:schemeClr val="accent1">
                    <a:lumMod val="75000"/>
                  </a:schemeClr>
                </a:solidFill>
              </a:rPr>
              <a:t>päivä</a:t>
            </a:r>
            <a:endParaRPr lang="fi-FI" sz="1400" dirty="0">
              <a:solidFill>
                <a:schemeClr val="accent1">
                  <a:lumMod val="75000"/>
                </a:schemeClr>
              </a:solidFill>
            </a:endParaRPr>
          </a:p>
        </p:txBody>
      </p:sp>
      <p:sp>
        <p:nvSpPr>
          <p:cNvPr id="202" name="Tekstiruutu 201"/>
          <p:cNvSpPr txBox="1"/>
          <p:nvPr/>
        </p:nvSpPr>
        <p:spPr>
          <a:xfrm>
            <a:off x="1118102" y="3395145"/>
            <a:ext cx="1360181" cy="523220"/>
          </a:xfrm>
          <a:prstGeom prst="rect">
            <a:avLst/>
          </a:prstGeom>
          <a:noFill/>
        </p:spPr>
        <p:txBody>
          <a:bodyPr wrap="none" rtlCol="0">
            <a:spAutoFit/>
          </a:bodyPr>
          <a:lstStyle/>
          <a:p>
            <a:pPr algn="ctr"/>
            <a:r>
              <a:rPr lang="fi-FI" sz="1400" dirty="0" smtClean="0">
                <a:solidFill>
                  <a:schemeClr val="accent1">
                    <a:lumMod val="75000"/>
                  </a:schemeClr>
                </a:solidFill>
              </a:rPr>
              <a:t>(Toiminnalliset)</a:t>
            </a:r>
          </a:p>
          <a:p>
            <a:pPr algn="ctr"/>
            <a:r>
              <a:rPr lang="fi-FI" sz="1400" dirty="0" smtClean="0">
                <a:solidFill>
                  <a:schemeClr val="accent1">
                    <a:lumMod val="75000"/>
                  </a:schemeClr>
                </a:solidFill>
              </a:rPr>
              <a:t>vanhempainillat</a:t>
            </a:r>
            <a:endParaRPr lang="fi-FI" sz="1400" dirty="0">
              <a:solidFill>
                <a:schemeClr val="accent1">
                  <a:lumMod val="75000"/>
                </a:schemeClr>
              </a:solidFill>
            </a:endParaRPr>
          </a:p>
        </p:txBody>
      </p:sp>
      <p:sp>
        <p:nvSpPr>
          <p:cNvPr id="16" name="Tekstiruutu 15"/>
          <p:cNvSpPr txBox="1"/>
          <p:nvPr/>
        </p:nvSpPr>
        <p:spPr>
          <a:xfrm>
            <a:off x="1358492" y="2981880"/>
            <a:ext cx="1204176" cy="307777"/>
          </a:xfrm>
          <a:prstGeom prst="rect">
            <a:avLst/>
          </a:prstGeom>
          <a:noFill/>
        </p:spPr>
        <p:txBody>
          <a:bodyPr wrap="none" rtlCol="0">
            <a:spAutoFit/>
          </a:bodyPr>
          <a:lstStyle/>
          <a:p>
            <a:r>
              <a:rPr lang="fi-FI" sz="1400" dirty="0" smtClean="0">
                <a:solidFill>
                  <a:schemeClr val="accent1">
                    <a:lumMod val="75000"/>
                  </a:schemeClr>
                </a:solidFill>
              </a:rPr>
              <a:t>Toimintapäivä</a:t>
            </a:r>
            <a:endParaRPr lang="fi-FI" sz="1400" dirty="0">
              <a:solidFill>
                <a:schemeClr val="accent1">
                  <a:lumMod val="75000"/>
                </a:schemeClr>
              </a:solidFill>
            </a:endParaRPr>
          </a:p>
        </p:txBody>
      </p:sp>
      <p:sp>
        <p:nvSpPr>
          <p:cNvPr id="17" name="Tekstiruutu 16"/>
          <p:cNvSpPr txBox="1"/>
          <p:nvPr/>
        </p:nvSpPr>
        <p:spPr>
          <a:xfrm>
            <a:off x="1269593" y="1967732"/>
            <a:ext cx="1508426" cy="523220"/>
          </a:xfrm>
          <a:prstGeom prst="rect">
            <a:avLst/>
          </a:prstGeom>
          <a:noFill/>
        </p:spPr>
        <p:txBody>
          <a:bodyPr wrap="none" rtlCol="0">
            <a:spAutoFit/>
          </a:bodyPr>
          <a:lstStyle/>
          <a:p>
            <a:pPr algn="ctr"/>
            <a:r>
              <a:rPr lang="fi-FI" sz="1400" dirty="0" smtClean="0">
                <a:solidFill>
                  <a:schemeClr val="accent1">
                    <a:lumMod val="75000"/>
                  </a:schemeClr>
                </a:solidFill>
              </a:rPr>
              <a:t>Lapsen oikeuksien</a:t>
            </a:r>
          </a:p>
          <a:p>
            <a:pPr algn="ctr"/>
            <a:r>
              <a:rPr lang="fi-FI" sz="1400" dirty="0" smtClean="0">
                <a:solidFill>
                  <a:schemeClr val="accent1">
                    <a:lumMod val="75000"/>
                  </a:schemeClr>
                </a:solidFill>
              </a:rPr>
              <a:t>päivä</a:t>
            </a:r>
            <a:endParaRPr lang="fi-FI" sz="1400" dirty="0">
              <a:solidFill>
                <a:schemeClr val="accent1">
                  <a:lumMod val="75000"/>
                </a:schemeClr>
              </a:solidFill>
            </a:endParaRPr>
          </a:p>
        </p:txBody>
      </p:sp>
      <p:sp>
        <p:nvSpPr>
          <p:cNvPr id="18" name="Tekstiruutu 17"/>
          <p:cNvSpPr txBox="1"/>
          <p:nvPr/>
        </p:nvSpPr>
        <p:spPr>
          <a:xfrm>
            <a:off x="2104244" y="1557717"/>
            <a:ext cx="1042060" cy="307777"/>
          </a:xfrm>
          <a:prstGeom prst="rect">
            <a:avLst/>
          </a:prstGeom>
          <a:noFill/>
        </p:spPr>
        <p:txBody>
          <a:bodyPr wrap="square" rtlCol="0">
            <a:spAutoFit/>
          </a:bodyPr>
          <a:lstStyle/>
          <a:p>
            <a:r>
              <a:rPr lang="fi-FI" sz="1400" dirty="0" smtClean="0">
                <a:solidFill>
                  <a:schemeClr val="accent1">
                    <a:lumMod val="75000"/>
                  </a:schemeClr>
                </a:solidFill>
              </a:rPr>
              <a:t>Pikkujoulut</a:t>
            </a:r>
            <a:endParaRPr lang="fi-FI" sz="1400" dirty="0">
              <a:solidFill>
                <a:schemeClr val="accent1">
                  <a:lumMod val="75000"/>
                </a:schemeClr>
              </a:solidFill>
            </a:endParaRPr>
          </a:p>
        </p:txBody>
      </p:sp>
      <p:sp>
        <p:nvSpPr>
          <p:cNvPr id="19" name="Pyöristetty suorakulmio 18"/>
          <p:cNvSpPr/>
          <p:nvPr/>
        </p:nvSpPr>
        <p:spPr>
          <a:xfrm>
            <a:off x="96995" y="125428"/>
            <a:ext cx="8940359" cy="65846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p:cNvSpPr txBox="1"/>
          <p:nvPr/>
        </p:nvSpPr>
        <p:spPr>
          <a:xfrm>
            <a:off x="138410" y="2217436"/>
            <a:ext cx="1220863" cy="584775"/>
          </a:xfrm>
          <a:prstGeom prst="rect">
            <a:avLst/>
          </a:prstGeom>
          <a:noFill/>
        </p:spPr>
        <p:txBody>
          <a:bodyPr wrap="square" rtlCol="0">
            <a:spAutoFit/>
          </a:bodyPr>
          <a:lstStyle/>
          <a:p>
            <a:r>
              <a:rPr lang="fi-FI" sz="1600" dirty="0" smtClean="0"/>
              <a:t>Tunnetaito-tunnit</a:t>
            </a:r>
            <a:endParaRPr lang="fi-FI" sz="1600" dirty="0"/>
          </a:p>
        </p:txBody>
      </p:sp>
      <p:sp>
        <p:nvSpPr>
          <p:cNvPr id="64" name="Tekstiruutu 63"/>
          <p:cNvSpPr txBox="1"/>
          <p:nvPr/>
        </p:nvSpPr>
        <p:spPr>
          <a:xfrm>
            <a:off x="1356815" y="2637586"/>
            <a:ext cx="862993" cy="307777"/>
          </a:xfrm>
          <a:prstGeom prst="rect">
            <a:avLst/>
          </a:prstGeom>
          <a:noFill/>
        </p:spPr>
        <p:txBody>
          <a:bodyPr wrap="none" rtlCol="0">
            <a:spAutoFit/>
          </a:bodyPr>
          <a:lstStyle/>
          <a:p>
            <a:r>
              <a:rPr lang="fi-FI" sz="1400" dirty="0" smtClean="0">
                <a:solidFill>
                  <a:schemeClr val="accent1">
                    <a:lumMod val="75000"/>
                  </a:schemeClr>
                </a:solidFill>
              </a:rPr>
              <a:t>Syysloma</a:t>
            </a:r>
            <a:endParaRPr lang="fi-FI" sz="1400" dirty="0">
              <a:solidFill>
                <a:schemeClr val="accent1">
                  <a:lumMod val="75000"/>
                </a:schemeClr>
              </a:solidFill>
            </a:endParaRPr>
          </a:p>
        </p:txBody>
      </p:sp>
      <p:sp>
        <p:nvSpPr>
          <p:cNvPr id="4" name="Ellipsi 3"/>
          <p:cNvSpPr/>
          <p:nvPr/>
        </p:nvSpPr>
        <p:spPr>
          <a:xfrm>
            <a:off x="2583543" y="1394504"/>
            <a:ext cx="3952874" cy="3796266"/>
          </a:xfrm>
          <a:prstGeom prst="ellipse">
            <a:avLst/>
          </a:prstGeom>
          <a:noFill/>
          <a:ln>
            <a:solidFill>
              <a:srgbClr val="D7C91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i-FI"/>
          </a:p>
        </p:txBody>
      </p:sp>
      <p:sp>
        <p:nvSpPr>
          <p:cNvPr id="155" name="Tekstiruutu 154"/>
          <p:cNvSpPr txBox="1"/>
          <p:nvPr/>
        </p:nvSpPr>
        <p:spPr>
          <a:xfrm>
            <a:off x="3665946" y="2802211"/>
            <a:ext cx="1788069" cy="923330"/>
          </a:xfrm>
          <a:prstGeom prst="rect">
            <a:avLst/>
          </a:prstGeom>
          <a:noFill/>
        </p:spPr>
        <p:txBody>
          <a:bodyPr wrap="square" lIns="91422" tIns="45711" rIns="91422" bIns="45711" rtlCol="0">
            <a:spAutoFit/>
          </a:bodyPr>
          <a:lstStyle/>
          <a:p>
            <a:pPr algn="ctr"/>
            <a:r>
              <a:rPr lang="fi-FI" dirty="0" err="1" smtClean="0"/>
              <a:t>Kaaron</a:t>
            </a:r>
            <a:r>
              <a:rPr lang="fi-FI" dirty="0" smtClean="0"/>
              <a:t> koulun hyvinvointi-vuosikello</a:t>
            </a:r>
            <a:endParaRPr lang="fi-FI" dirty="0"/>
          </a:p>
        </p:txBody>
      </p:sp>
      <p:sp>
        <p:nvSpPr>
          <p:cNvPr id="75" name="Tekstiruutu 74"/>
          <p:cNvSpPr txBox="1"/>
          <p:nvPr/>
        </p:nvSpPr>
        <p:spPr>
          <a:xfrm>
            <a:off x="1619671" y="1265983"/>
            <a:ext cx="2219841" cy="307777"/>
          </a:xfrm>
          <a:prstGeom prst="rect">
            <a:avLst/>
          </a:prstGeom>
          <a:noFill/>
        </p:spPr>
        <p:txBody>
          <a:bodyPr wrap="square" rtlCol="0">
            <a:spAutoFit/>
          </a:bodyPr>
          <a:lstStyle/>
          <a:p>
            <a:r>
              <a:rPr lang="fi-FI" sz="1400" dirty="0" smtClean="0">
                <a:solidFill>
                  <a:schemeClr val="accent1">
                    <a:lumMod val="75000"/>
                  </a:schemeClr>
                </a:solidFill>
              </a:rPr>
              <a:t>Itsenäisyyspäivän juhla</a:t>
            </a:r>
            <a:endParaRPr lang="fi-FI" sz="1400" dirty="0">
              <a:solidFill>
                <a:schemeClr val="accent1">
                  <a:lumMod val="75000"/>
                </a:schemeClr>
              </a:solidFill>
            </a:endParaRPr>
          </a:p>
        </p:txBody>
      </p:sp>
    </p:spTree>
    <p:extLst>
      <p:ext uri="{BB962C8B-B14F-4D97-AF65-F5344CB8AC3E}">
        <p14:creationId xmlns:p14="http://schemas.microsoft.com/office/powerpoint/2010/main" val="925101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Yhteisöllisen oppilashuollon periaatteita</a:t>
            </a:r>
            <a:endParaRPr lang="fi-FI" dirty="0"/>
          </a:p>
        </p:txBody>
      </p:sp>
      <p:sp>
        <p:nvSpPr>
          <p:cNvPr id="3" name="Sisällön paikkamerkki 2"/>
          <p:cNvSpPr>
            <a:spLocks noGrp="1"/>
          </p:cNvSpPr>
          <p:nvPr>
            <p:ph idx="1"/>
          </p:nvPr>
        </p:nvSpPr>
        <p:spPr>
          <a:xfrm>
            <a:off x="508001" y="2160590"/>
            <a:ext cx="7448375" cy="4227685"/>
          </a:xfrm>
        </p:spPr>
        <p:txBody>
          <a:bodyPr>
            <a:normAutofit fontScale="85000" lnSpcReduction="20000"/>
          </a:bodyPr>
          <a:lstStyle/>
          <a:p>
            <a:r>
              <a:rPr lang="fi-FI" dirty="0" smtClean="0"/>
              <a:t>Yhteisöllisessä oppilashuollossa toiminta on vapaampaa kuin asiantuntijaryhmissä.</a:t>
            </a:r>
          </a:p>
          <a:p>
            <a:r>
              <a:rPr lang="fi-FI" dirty="0" smtClean="0"/>
              <a:t>Koululla tulee toimia monialainen oppilashuoltoryhmä, jota vetää rehtori. (Raumalla </a:t>
            </a:r>
            <a:r>
              <a:rPr lang="fi-FI" dirty="0" err="1" smtClean="0"/>
              <a:t>YTY-ryhmät</a:t>
            </a:r>
            <a:r>
              <a:rPr lang="fi-FI" dirty="0" smtClean="0"/>
              <a:t>)</a:t>
            </a:r>
          </a:p>
          <a:p>
            <a:r>
              <a:rPr lang="fi-FI" dirty="0" smtClean="0"/>
              <a:t>Kokoonpanoksi on määritelty rehtori, kouluterveydenhoitaja, kuraattori, koulupsykologi, erityisopettaja, </a:t>
            </a:r>
            <a:r>
              <a:rPr lang="fi-FI" dirty="0" smtClean="0">
                <a:solidFill>
                  <a:srgbClr val="FF0000"/>
                </a:solidFill>
              </a:rPr>
              <a:t>oppilaskunnan ja vanhempainyhdistyksen edustajat</a:t>
            </a:r>
          </a:p>
          <a:p>
            <a:r>
              <a:rPr lang="fi-FI" dirty="0" smtClean="0"/>
              <a:t>Kokoontuminen vähintään kerran lukukaudessa (ehdoton minimi, tarkoituksenmukaiseen toimintaan tarvitaan enemmän)</a:t>
            </a:r>
          </a:p>
          <a:p>
            <a:r>
              <a:rPr lang="fi-FI" dirty="0" smtClean="0"/>
              <a:t>Yhteisöllisen oppilashuollon tehtäviä voidaan delegoida muillekin ryhmille, ryhmissä voi käydä asiantuntijavieraita tai ryhmät voivat itse käydä vierailulla.</a:t>
            </a:r>
          </a:p>
          <a:p>
            <a:r>
              <a:rPr lang="fi-FI" dirty="0" smtClean="0"/>
              <a:t>Kokoonpanossa on joustamisen varaa asiasisällön mukaan</a:t>
            </a:r>
          </a:p>
          <a:p>
            <a:r>
              <a:rPr lang="fi-FI" dirty="0" smtClean="0"/>
              <a:t>Kirjataan muistioihin, jotka julkaistaan</a:t>
            </a:r>
          </a:p>
          <a:p>
            <a:r>
              <a:rPr lang="fi-FI" dirty="0" smtClean="0"/>
              <a:t>Yhteisöllinen työ on paljon muutakin kuin yhteisöllisen ryhmän työtä</a:t>
            </a:r>
          </a:p>
          <a:p>
            <a:endParaRPr lang="fi-FI" dirty="0"/>
          </a:p>
        </p:txBody>
      </p:sp>
    </p:spTree>
    <p:extLst>
      <p:ext uri="{BB962C8B-B14F-4D97-AF65-F5344CB8AC3E}">
        <p14:creationId xmlns:p14="http://schemas.microsoft.com/office/powerpoint/2010/main" val="8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Yhteisöllisen oppilashuollon tehtäviä</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a:t>Oppilashuoltoryhmät kokoontuvat suunnittelemaan oppimisympäristön terveellisyyttä, turvallisuutta, sosiaalista vastuullisuutta ja esteettömyyttä. Työhön kuuluu koko yhteisön, yksittäisten luokkien ja ryhmien hyvinvoinnin kehittäminen, seuraaminen ja arviointi. (OHL 14§) </a:t>
            </a:r>
            <a:endParaRPr lang="fi-FI" dirty="0" smtClean="0"/>
          </a:p>
          <a:p>
            <a:r>
              <a:rPr lang="fi-FI" dirty="0"/>
              <a:t>Uudessakaupungissa yhteisöllisessä oppilashuoltotyössä on tavoitteena mm. tukea ammattitaitoa lisäävää koulutusta, kehittää oppilaskuntatyötä, parantaa kouluviihtyvyyttä, päivittää oppilashuollollisia suunnitelmia ja päättää sekä tiedottaa yhteisistä toimintaohjeista oman yksikön henkilöstölle. Yhteisön ilmapiiri, työrauha, kiusaaminen, terveystottumukset sekä ajankohtaiset ilmiöt kuuluvat yhteisölliseen oppilashuoltotyöhön. Yksikkökohtaisessa työskentelyssä tulisi ideoida yhteisöllistä hyvinvointia lisäävää toimintaa huomioiden yksikön omat tarpeet. Tällaista toimintaa voivat olla esim. opettajavetoiset hyvinvointituokiot tai vuosittaiset hyvinvointiin liittyvät teemat. Oppilashuollossa on tärkeä toimia tavoilla, ja kehittää tapoja, joiden kautta mahdollistetaan lasten/oppilaiden sekä heidän huoltajiensa osallistuminen yhteisön hyvinvointia tukevaan ja arvioivaan toimintaan. Yhteistyö oppilaskunnan kanssa tulee olla tiivistä, kehittämishenkistä ja ulottua laajemmallekin kuin yhteistyöhän oppilaskunnan hallituksen kanssa. Hyvinvointia kartoitetaan ja arvioidaan osallistumalla kuntakohtaisesti määrättyihin kyselyihin ja tarpeen vaatiessa yksiköiden itse toteuttamin arviointimenetelmin. </a:t>
            </a:r>
            <a:r>
              <a:rPr lang="fi-FI" dirty="0" smtClean="0"/>
              <a:t>(Uudenkaupungin esi- ja perusopetuksen oppilashuoltosuunnitelma)</a:t>
            </a:r>
            <a:endParaRPr lang="fi-FI" dirty="0"/>
          </a:p>
          <a:p>
            <a:endParaRPr lang="fi-FI" dirty="0"/>
          </a:p>
        </p:txBody>
      </p:sp>
    </p:spTree>
    <p:extLst>
      <p:ext uri="{BB962C8B-B14F-4D97-AF65-F5344CB8AC3E}">
        <p14:creationId xmlns:p14="http://schemas.microsoft.com/office/powerpoint/2010/main" val="1446660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188640"/>
            <a:ext cx="7897688" cy="1143000"/>
          </a:xfrm>
        </p:spPr>
        <p:txBody>
          <a:bodyPr/>
          <a:lstStyle/>
          <a:p>
            <a:pPr algn="ctr"/>
            <a:r>
              <a:rPr lang="fi-FI" dirty="0" smtClean="0"/>
              <a:t> Oppilashuoltoryhmien tehtäviä</a:t>
            </a:r>
            <a:endParaRPr lang="fi-FI" dirty="0"/>
          </a:p>
        </p:txBody>
      </p:sp>
      <p:sp>
        <p:nvSpPr>
          <p:cNvPr id="4" name="Sisällön paikkamerkki 3"/>
          <p:cNvSpPr>
            <a:spLocks noGrp="1"/>
          </p:cNvSpPr>
          <p:nvPr>
            <p:ph sz="half" idx="1"/>
          </p:nvPr>
        </p:nvSpPr>
        <p:spPr>
          <a:xfrm>
            <a:off x="457200" y="1536192"/>
            <a:ext cx="3898776" cy="5133168"/>
          </a:xfrm>
        </p:spPr>
        <p:txBody>
          <a:bodyPr>
            <a:normAutofit fontScale="62500" lnSpcReduction="20000"/>
          </a:bodyPr>
          <a:lstStyle/>
          <a:p>
            <a:r>
              <a:rPr lang="fi-FI" dirty="0" smtClean="0"/>
              <a:t>Oppilashuollosta ja sen palveluista tiedottaminen </a:t>
            </a:r>
            <a:r>
              <a:rPr lang="fi-FI" dirty="0" smtClean="0">
                <a:solidFill>
                  <a:srgbClr val="FF0000"/>
                </a:solidFill>
              </a:rPr>
              <a:t>(kotisivuprojektit)</a:t>
            </a:r>
          </a:p>
          <a:p>
            <a:r>
              <a:rPr lang="fi-FI" dirty="0" smtClean="0"/>
              <a:t>Osallisuuden mahdollistaminen</a:t>
            </a:r>
          </a:p>
          <a:p>
            <a:r>
              <a:rPr lang="fi-FI" dirty="0" smtClean="0"/>
              <a:t>Koulutustarpeiden arviointi ja koulutusten suunnitteleminen</a:t>
            </a:r>
          </a:p>
          <a:p>
            <a:r>
              <a:rPr lang="fi-FI" dirty="0" smtClean="0"/>
              <a:t>Oppilaskuntatyön kehittäminen ja arviointi</a:t>
            </a:r>
          </a:p>
          <a:p>
            <a:r>
              <a:rPr lang="fi-FI" dirty="0" smtClean="0"/>
              <a:t>Kouluviihtyvyyden arviointi</a:t>
            </a:r>
          </a:p>
          <a:p>
            <a:r>
              <a:rPr lang="fi-FI" dirty="0" smtClean="0"/>
              <a:t>Terveydellisten olojen tarkastusten organisointi</a:t>
            </a:r>
          </a:p>
          <a:p>
            <a:r>
              <a:rPr lang="fi-FI" dirty="0" smtClean="0"/>
              <a:t>Oppilashuoltosuunnitelman päivittäminen</a:t>
            </a:r>
          </a:p>
          <a:p>
            <a:r>
              <a:rPr lang="fi-FI" dirty="0" smtClean="0"/>
              <a:t>Teemojen ja tapahtumien työstäminen</a:t>
            </a:r>
          </a:p>
          <a:p>
            <a:r>
              <a:rPr lang="fi-FI" dirty="0" smtClean="0"/>
              <a:t>Liikenneturvallisuus</a:t>
            </a:r>
            <a:endParaRPr lang="fi-FI" dirty="0"/>
          </a:p>
        </p:txBody>
      </p:sp>
      <p:sp>
        <p:nvSpPr>
          <p:cNvPr id="5" name="Sisällön paikkamerkki 4"/>
          <p:cNvSpPr>
            <a:spLocks noGrp="1"/>
          </p:cNvSpPr>
          <p:nvPr>
            <p:ph sz="half" idx="2"/>
          </p:nvPr>
        </p:nvSpPr>
        <p:spPr/>
        <p:txBody>
          <a:bodyPr>
            <a:normAutofit fontScale="62500" lnSpcReduction="20000"/>
          </a:bodyPr>
          <a:lstStyle/>
          <a:p>
            <a:r>
              <a:rPr lang="fi-FI" dirty="0" smtClean="0"/>
              <a:t>Työrauha</a:t>
            </a:r>
          </a:p>
          <a:p>
            <a:r>
              <a:rPr lang="fi-FI" dirty="0" smtClean="0"/>
              <a:t>Ilmiöt</a:t>
            </a:r>
          </a:p>
          <a:p>
            <a:r>
              <a:rPr lang="fi-FI" dirty="0" smtClean="0"/>
              <a:t>Yksilöoppilashuollon seuranta</a:t>
            </a:r>
          </a:p>
          <a:p>
            <a:r>
              <a:rPr lang="fi-FI" dirty="0" smtClean="0"/>
              <a:t>Poissaolojen seuranta ja puuttumismallit</a:t>
            </a:r>
          </a:p>
          <a:p>
            <a:r>
              <a:rPr lang="fi-FI" dirty="0" smtClean="0"/>
              <a:t>Huoltajien kanssa tehtävä yhteistyö</a:t>
            </a:r>
          </a:p>
          <a:p>
            <a:r>
              <a:rPr lang="fi-FI" dirty="0" smtClean="0"/>
              <a:t>”Tuntosarvina toimiminen”</a:t>
            </a:r>
          </a:p>
          <a:p>
            <a:r>
              <a:rPr lang="fi-FI" dirty="0" smtClean="0"/>
              <a:t>Järjestyssäännöt</a:t>
            </a:r>
          </a:p>
          <a:p>
            <a:r>
              <a:rPr lang="fi-FI" dirty="0" smtClean="0"/>
              <a:t>Ryhmien ja luokkien asiat</a:t>
            </a:r>
          </a:p>
          <a:p>
            <a:r>
              <a:rPr lang="fi-FI" dirty="0" smtClean="0"/>
              <a:t>Kiusaamisen ehkäisy</a:t>
            </a:r>
          </a:p>
          <a:p>
            <a:r>
              <a:rPr lang="fi-FI" dirty="0" smtClean="0"/>
              <a:t>Foorumi jossa koulun eri toimijoiden tietoa jaetaan ja hetki yhteiselle keskustelulle (opettajat eivät yksin voi päättää koulun hyvinvoinnista)</a:t>
            </a:r>
          </a:p>
          <a:p>
            <a:pPr marL="114300" indent="0">
              <a:buNone/>
            </a:pPr>
            <a:endParaRPr lang="fi-FI" dirty="0" smtClean="0"/>
          </a:p>
          <a:p>
            <a:endParaRPr lang="fi-FI" dirty="0"/>
          </a:p>
        </p:txBody>
      </p:sp>
    </p:spTree>
    <p:extLst>
      <p:ext uri="{BB962C8B-B14F-4D97-AF65-F5344CB8AC3E}">
        <p14:creationId xmlns:p14="http://schemas.microsoft.com/office/powerpoint/2010/main" val="8027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Uusi oppilashuolto</a:t>
            </a:r>
            <a:endParaRPr lang="fi-FI" dirty="0"/>
          </a:p>
        </p:txBody>
      </p:sp>
      <p:sp>
        <p:nvSpPr>
          <p:cNvPr id="3" name="Sisällön paikkamerkki 2"/>
          <p:cNvSpPr>
            <a:spLocks noGrp="1"/>
          </p:cNvSpPr>
          <p:nvPr>
            <p:ph idx="1"/>
          </p:nvPr>
        </p:nvSpPr>
        <p:spPr/>
        <p:txBody>
          <a:bodyPr/>
          <a:lstStyle/>
          <a:p>
            <a:r>
              <a:rPr lang="fi-FI" dirty="0"/>
              <a:t>Uusi laki, johon on yhdistetty aiemmin hajallaan olleet oppilas- ja opiskelijahuoltoa koskevat </a:t>
            </a:r>
            <a:r>
              <a:rPr lang="fi-FI" dirty="0" smtClean="0"/>
              <a:t>säädökset, astui voimaan 1.8. 2014</a:t>
            </a:r>
          </a:p>
          <a:p>
            <a:r>
              <a:rPr lang="fi-FI" dirty="0" smtClean="0"/>
              <a:t>Uudet esi- ja perusopetuksen oppilashuoltosuunnitelmat työstettiin keväällä 2014. Perusteet julkaistiin maaliskuussa 2014. </a:t>
            </a:r>
            <a:endParaRPr lang="fi-FI" dirty="0"/>
          </a:p>
          <a:p>
            <a:r>
              <a:rPr lang="fi-FI" dirty="0" smtClean="0"/>
              <a:t>Laki on saanut osakseen paljon kritiikkiä (tulkinnanvarainen, </a:t>
            </a:r>
            <a:r>
              <a:rPr lang="fi-FI" dirty="0" err="1" smtClean="0"/>
              <a:t>blogimainen</a:t>
            </a:r>
            <a:r>
              <a:rPr lang="fi-FI" dirty="0" smtClean="0"/>
              <a:t>, riittämätön, hampaaton jne.)</a:t>
            </a:r>
          </a:p>
          <a:p>
            <a:r>
              <a:rPr lang="fi-FI" dirty="0" smtClean="0"/>
              <a:t>Laaja kuntakohtainen suunnitelma ja pienemmät koulukohtaiset suunnitelmat </a:t>
            </a:r>
          </a:p>
          <a:p>
            <a:r>
              <a:rPr lang="fi-FI" dirty="0" smtClean="0"/>
              <a:t>Koulukohtaiset suunnitelmat päivitettävä vuosittain.</a:t>
            </a:r>
          </a:p>
          <a:p>
            <a:r>
              <a:rPr lang="fi-FI" dirty="0" smtClean="0"/>
              <a:t>Oppilashuollon järjestäminen lain, </a:t>
            </a:r>
            <a:r>
              <a:rPr lang="fi-FI" dirty="0" err="1" smtClean="0"/>
              <a:t>OPS:n</a:t>
            </a:r>
            <a:r>
              <a:rPr lang="fi-FI" dirty="0" smtClean="0"/>
              <a:t> ja paikallisen suunnitelman asettama normi</a:t>
            </a:r>
          </a:p>
          <a:p>
            <a:endParaRPr lang="fi-FI" dirty="0" smtClean="0"/>
          </a:p>
          <a:p>
            <a:endParaRPr lang="fi-FI" dirty="0"/>
          </a:p>
          <a:p>
            <a:endParaRPr lang="fi-FI" dirty="0"/>
          </a:p>
        </p:txBody>
      </p:sp>
    </p:spTree>
    <p:extLst>
      <p:ext uri="{BB962C8B-B14F-4D97-AF65-F5344CB8AC3E}">
        <p14:creationId xmlns:p14="http://schemas.microsoft.com/office/powerpoint/2010/main" val="3870736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8001" y="609600"/>
            <a:ext cx="6447501" cy="927100"/>
          </a:xfrm>
        </p:spPr>
        <p:txBody>
          <a:bodyPr/>
          <a:lstStyle/>
          <a:p>
            <a:pPr algn="ctr"/>
            <a:r>
              <a:rPr lang="fi-FI" dirty="0" smtClean="0"/>
              <a:t>Oppilaat vaikuttajina</a:t>
            </a:r>
            <a:endParaRPr lang="fi-FI" dirty="0"/>
          </a:p>
        </p:txBody>
      </p:sp>
      <p:pic>
        <p:nvPicPr>
          <p:cNvPr id="1026" name="Picture 2" descr="http://rivervalleyhypnotherapy.com/wp-content/themes/wordpress-blank/images/slide-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357" y="4174462"/>
            <a:ext cx="5364956" cy="1866901"/>
          </a:xfrm>
          <a:prstGeom prst="rect">
            <a:avLst/>
          </a:prstGeom>
          <a:noFill/>
          <a:extLst>
            <a:ext uri="{909E8E84-426E-40DD-AFC4-6F175D3DCCD1}">
              <a14:hiddenFill xmlns:a14="http://schemas.microsoft.com/office/drawing/2010/main">
                <a:solidFill>
                  <a:srgbClr val="FFFFFF"/>
                </a:solidFill>
              </a14:hiddenFill>
            </a:ext>
          </a:extLst>
        </p:spPr>
      </p:pic>
      <p:sp>
        <p:nvSpPr>
          <p:cNvPr id="4" name="Sisällön paikkamerkki 3"/>
          <p:cNvSpPr>
            <a:spLocks noGrp="1"/>
          </p:cNvSpPr>
          <p:nvPr>
            <p:ph idx="1"/>
          </p:nvPr>
        </p:nvSpPr>
        <p:spPr/>
        <p:txBody>
          <a:bodyPr/>
          <a:lstStyle/>
          <a:p>
            <a:pPr marL="0" indent="0" algn="ctr">
              <a:buNone/>
            </a:pPr>
            <a:r>
              <a:rPr lang="fi-FI" dirty="0"/>
              <a:t>Ihmisiä, jotka paahtavat täysillä, </a:t>
            </a:r>
            <a:br>
              <a:rPr lang="fi-FI" dirty="0"/>
            </a:br>
            <a:r>
              <a:rPr lang="fi-FI" dirty="0"/>
              <a:t>ja joilla on sisäinen hehku päällä, </a:t>
            </a:r>
            <a:br>
              <a:rPr lang="fi-FI" dirty="0"/>
            </a:br>
            <a:r>
              <a:rPr lang="fi-FI" dirty="0"/>
              <a:t>on paljon. Harmi, että he ovat </a:t>
            </a:r>
            <a:br>
              <a:rPr lang="fi-FI" dirty="0"/>
            </a:br>
            <a:r>
              <a:rPr lang="fi-FI" dirty="0"/>
              <a:t>valtaosin alle 7-vuotiaita. </a:t>
            </a:r>
            <a:br>
              <a:rPr lang="fi-FI" dirty="0"/>
            </a:br>
            <a:r>
              <a:rPr lang="fi-FI" dirty="0"/>
              <a:t/>
            </a:r>
            <a:br>
              <a:rPr lang="fi-FI" dirty="0"/>
            </a:br>
            <a:r>
              <a:rPr lang="fi-FI" i="1" dirty="0"/>
              <a:t>-Esa Saarinen</a:t>
            </a:r>
          </a:p>
          <a:p>
            <a:endParaRPr lang="fi-FI" dirty="0"/>
          </a:p>
        </p:txBody>
      </p:sp>
    </p:spTree>
    <p:extLst>
      <p:ext uri="{BB962C8B-B14F-4D97-AF65-F5344CB8AC3E}">
        <p14:creationId xmlns:p14="http://schemas.microsoft.com/office/powerpoint/2010/main" val="112160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508001" y="609600"/>
            <a:ext cx="6447501" cy="4237973"/>
          </a:xfrm>
        </p:spPr>
        <p:txBody>
          <a:bodyPr>
            <a:normAutofit/>
          </a:bodyPr>
          <a:lstStyle/>
          <a:p>
            <a:pPr algn="ctr"/>
            <a:r>
              <a:rPr lang="fi-FI" sz="4800" dirty="0" smtClean="0"/>
              <a:t>”Nuorilla on menestyjien taidot ja syrjäytyneiden asenteet”</a:t>
            </a:r>
            <a:br>
              <a:rPr lang="fi-FI" sz="4800" dirty="0" smtClean="0"/>
            </a:br>
            <a:r>
              <a:rPr lang="fi-FI" dirty="0"/>
              <a:t/>
            </a:r>
            <a:br>
              <a:rPr lang="fi-FI" dirty="0"/>
            </a:br>
            <a:r>
              <a:rPr lang="fi-FI" sz="1800" dirty="0" smtClean="0"/>
              <a:t>Nousiainen/ Suutarinen</a:t>
            </a:r>
            <a:endParaRPr lang="fi-FI" dirty="0"/>
          </a:p>
        </p:txBody>
      </p:sp>
    </p:spTree>
    <p:extLst>
      <p:ext uri="{BB962C8B-B14F-4D97-AF65-F5344CB8AC3E}">
        <p14:creationId xmlns:p14="http://schemas.microsoft.com/office/powerpoint/2010/main" val="1747782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260648"/>
            <a:ext cx="7416824" cy="762000"/>
          </a:xfrm>
        </p:spPr>
        <p:txBody>
          <a:bodyPr/>
          <a:lstStyle/>
          <a:p>
            <a:pPr algn="ctr"/>
            <a:r>
              <a:rPr lang="fi-FI" dirty="0" smtClean="0"/>
              <a:t>Tomi Kiilakosken ajatuksia</a:t>
            </a:r>
            <a:endParaRPr lang="fi-FI" dirty="0"/>
          </a:p>
        </p:txBody>
      </p:sp>
      <p:sp>
        <p:nvSpPr>
          <p:cNvPr id="3" name="Sisällön paikkamerkki 2"/>
          <p:cNvSpPr>
            <a:spLocks noGrp="1"/>
          </p:cNvSpPr>
          <p:nvPr>
            <p:ph idx="1"/>
          </p:nvPr>
        </p:nvSpPr>
        <p:spPr>
          <a:xfrm>
            <a:off x="611560" y="1124744"/>
            <a:ext cx="6447501" cy="4864099"/>
          </a:xfrm>
        </p:spPr>
        <p:txBody>
          <a:bodyPr>
            <a:normAutofit fontScale="92500" lnSpcReduction="20000"/>
          </a:bodyPr>
          <a:lstStyle/>
          <a:p>
            <a:r>
              <a:rPr lang="fi-FI" dirty="0" smtClean="0"/>
              <a:t>Koulu ei nykyisellään anna oppilaille kokemusta vaikuttamisesta etenkään yhteisötasolla eikä syvärakenteissa</a:t>
            </a:r>
          </a:p>
          <a:p>
            <a:r>
              <a:rPr lang="fi-FI" dirty="0" smtClean="0"/>
              <a:t>Noin puolet oppilaista  ei koe, että heidän mielipiteensä koulussa huomioitaisiin eikä tiedä, miten asioihin vaikutetaan. (Kouluterveyskysely)</a:t>
            </a:r>
          </a:p>
          <a:p>
            <a:r>
              <a:rPr lang="fi-FI" dirty="0" smtClean="0"/>
              <a:t>Oppilaskunnat ovat jääneet voimavarana hyödyntämättä (myös kunnallisessa päätöksenteossa)</a:t>
            </a:r>
          </a:p>
          <a:p>
            <a:r>
              <a:rPr lang="fi-FI" dirty="0" smtClean="0"/>
              <a:t>Korostetaan nuorten osallistumisen tärkeyttä, mutta käytännössä valtaa ei olla valmiita jakamaan.</a:t>
            </a:r>
          </a:p>
          <a:p>
            <a:r>
              <a:rPr lang="fi-FI" dirty="0" smtClean="0"/>
              <a:t>Lähtökohtana osallisuudelle ja yhteisöllisyydelle kokemus arvostettuna jäsenenä olemisesta, turvallisen ryhmän luominen, pienikin osallisuus lisää osallisuutta, oppiminen konfliktien ratkaisemiseen – ei välttämiseen, avainasemassa oppilaan ja opettajan vuorovaikutus.</a:t>
            </a:r>
          </a:p>
          <a:p>
            <a:r>
              <a:rPr lang="fi-FI" dirty="0" smtClean="0"/>
              <a:t>Yhteisöllisen tunteen luomisella on vaikutus hyvinvointiin, kaverisuhteisiin, uskallukseen vaikuttaa, konfliktien ratkaisuun ja masennuksen torjuntaan.</a:t>
            </a:r>
            <a:endParaRPr lang="fi-FI" dirty="0"/>
          </a:p>
        </p:txBody>
      </p:sp>
    </p:spTree>
    <p:extLst>
      <p:ext uri="{BB962C8B-B14F-4D97-AF65-F5344CB8AC3E}">
        <p14:creationId xmlns:p14="http://schemas.microsoft.com/office/powerpoint/2010/main" val="216639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4400" dirty="0" smtClean="0"/>
              <a:t>        Onko osallisuus…..</a:t>
            </a:r>
            <a:endParaRPr lang="fi-FI" sz="4400" dirty="0"/>
          </a:p>
        </p:txBody>
      </p:sp>
      <p:sp>
        <p:nvSpPr>
          <p:cNvPr id="3" name="Sisällön paikkamerkki 2"/>
          <p:cNvSpPr>
            <a:spLocks noGrp="1"/>
          </p:cNvSpPr>
          <p:nvPr>
            <p:ph idx="1"/>
          </p:nvPr>
        </p:nvSpPr>
        <p:spPr>
          <a:xfrm>
            <a:off x="460038" y="2076141"/>
            <a:ext cx="7620000" cy="4800600"/>
          </a:xfrm>
        </p:spPr>
        <p:txBody>
          <a:bodyPr>
            <a:noAutofit/>
          </a:bodyPr>
          <a:lstStyle/>
          <a:p>
            <a:pPr marL="0" indent="0">
              <a:buNone/>
            </a:pPr>
            <a:r>
              <a:rPr lang="fi-FI" sz="2800" dirty="0" smtClean="0"/>
              <a:t>…. sitä, että nuori tulee osaksi aikuisten laatimia rakenteita</a:t>
            </a:r>
          </a:p>
          <a:p>
            <a:pPr marL="0" indent="0">
              <a:buNone/>
            </a:pPr>
            <a:r>
              <a:rPr lang="fi-FI" sz="2800" dirty="0" smtClean="0"/>
              <a:t>……vai sitä, että nuorten omat kokemukset ja kulttuurit tulevat arvostetuiksi ja huomioiduiksi?</a:t>
            </a:r>
          </a:p>
          <a:p>
            <a:pPr marL="0" indent="0">
              <a:buNone/>
            </a:pPr>
            <a:endParaRPr lang="fi-FI" sz="2000" dirty="0" smtClean="0"/>
          </a:p>
          <a:p>
            <a:pPr marL="0" indent="0">
              <a:buNone/>
            </a:pPr>
            <a:r>
              <a:rPr lang="fi-FI" sz="2000" dirty="0" smtClean="0"/>
              <a:t>Tomi Kiilakoski</a:t>
            </a:r>
          </a:p>
          <a:p>
            <a:pPr marL="0" indent="0">
              <a:buNone/>
            </a:pPr>
            <a:endParaRPr lang="fi-FI" sz="2000" dirty="0"/>
          </a:p>
        </p:txBody>
      </p:sp>
      <p:sp>
        <p:nvSpPr>
          <p:cNvPr id="5" name="AutoShape 2" descr="Kuvahaun tulos haulle muovilapiot"/>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028" name="Picture 4" descr="http://www.lemmikkitalo.fi/media/catalog/product/cache/1/thumbnail/150x/9df78eab33525d08d6e5fb8d27136e95/P/T/PT2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4" y="5220244"/>
            <a:ext cx="1071563"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koulut.liperi.fi/liperi/viihtyisammat_valk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101" y="4136502"/>
            <a:ext cx="3571875"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vihdinuutiset.fi/sites/default/files/styles/article/public/documentimages/18401612.jpg?itok=vIPiHSq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60591"/>
            <a:ext cx="2483768" cy="2013558"/>
          </a:xfrm>
          <a:prstGeom prst="rect">
            <a:avLst/>
          </a:prstGeom>
          <a:noFill/>
          <a:extLst>
            <a:ext uri="{909E8E84-426E-40DD-AFC4-6F175D3DCCD1}">
              <a14:hiddenFill xmlns:a14="http://schemas.microsoft.com/office/drawing/2010/main">
                <a:solidFill>
                  <a:srgbClr val="FFFFFF"/>
                </a:solidFill>
              </a14:hiddenFill>
            </a:ext>
          </a:extLst>
        </p:spPr>
      </p:pic>
      <p:sp>
        <p:nvSpPr>
          <p:cNvPr id="4" name="Pyöristetty suorakulmio 3"/>
          <p:cNvSpPr/>
          <p:nvPr/>
        </p:nvSpPr>
        <p:spPr>
          <a:xfrm>
            <a:off x="7164288" y="4265938"/>
            <a:ext cx="1779711" cy="217952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i-FI" dirty="0" smtClean="0"/>
              <a:t>Oppilaat suunnittelevat opettajille?</a:t>
            </a:r>
            <a:endParaRPr lang="fi-FI" dirty="0"/>
          </a:p>
        </p:txBody>
      </p:sp>
      <p:sp>
        <p:nvSpPr>
          <p:cNvPr id="6" name="Pyöristetty suorakulmio 5"/>
          <p:cNvSpPr/>
          <p:nvPr/>
        </p:nvSpPr>
        <p:spPr>
          <a:xfrm>
            <a:off x="3128375" y="5355703"/>
            <a:ext cx="3288083" cy="119541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i-FI" dirty="0" smtClean="0"/>
              <a:t>Oppilaskunnan ja vanhempainyhdistyksen yhteistyö</a:t>
            </a:r>
            <a:endParaRPr lang="fi-FI" dirty="0"/>
          </a:p>
        </p:txBody>
      </p:sp>
      <p:sp>
        <p:nvSpPr>
          <p:cNvPr id="7" name="Ellipsi 6"/>
          <p:cNvSpPr/>
          <p:nvPr/>
        </p:nvSpPr>
        <p:spPr>
          <a:xfrm>
            <a:off x="-1" y="7938"/>
            <a:ext cx="2484101" cy="2166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Sanelu-kulttuurista dialogisuuteen</a:t>
            </a:r>
          </a:p>
          <a:p>
            <a:pPr algn="ctr"/>
            <a:r>
              <a:rPr lang="fi-FI" dirty="0" smtClean="0"/>
              <a:t>(LV-vartit)</a:t>
            </a:r>
            <a:endParaRPr lang="fi-FI" dirty="0"/>
          </a:p>
        </p:txBody>
      </p:sp>
    </p:spTree>
    <p:extLst>
      <p:ext uri="{BB962C8B-B14F-4D97-AF65-F5344CB8AC3E}">
        <p14:creationId xmlns:p14="http://schemas.microsoft.com/office/powerpoint/2010/main" val="2008773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88640"/>
            <a:ext cx="7620000" cy="1143000"/>
          </a:xfrm>
        </p:spPr>
        <p:txBody>
          <a:bodyPr/>
          <a:lstStyle/>
          <a:p>
            <a:pPr algn="ctr"/>
            <a:r>
              <a:rPr lang="fi-FI" dirty="0" smtClean="0"/>
              <a:t>Pari sanaa oppilaskuntatyöstä</a:t>
            </a:r>
            <a:endParaRPr lang="fi-FI" dirty="0"/>
          </a:p>
        </p:txBody>
      </p:sp>
      <p:sp>
        <p:nvSpPr>
          <p:cNvPr id="3" name="Sisällön paikkamerkki 2"/>
          <p:cNvSpPr>
            <a:spLocks noGrp="1"/>
          </p:cNvSpPr>
          <p:nvPr>
            <p:ph idx="1"/>
          </p:nvPr>
        </p:nvSpPr>
        <p:spPr>
          <a:xfrm>
            <a:off x="508001" y="1402916"/>
            <a:ext cx="6447501" cy="5010411"/>
          </a:xfrm>
        </p:spPr>
        <p:txBody>
          <a:bodyPr>
            <a:normAutofit fontScale="77500" lnSpcReduction="20000"/>
          </a:bodyPr>
          <a:lstStyle/>
          <a:p>
            <a:pPr lvl="0"/>
            <a:r>
              <a:rPr lang="fi-FI" dirty="0" smtClean="0"/>
              <a:t>Osallisuuden </a:t>
            </a:r>
            <a:r>
              <a:rPr lang="fi-FI" dirty="0"/>
              <a:t>ajatuksen lisääminen </a:t>
            </a:r>
            <a:r>
              <a:rPr lang="fi-FI" dirty="0" smtClean="0"/>
              <a:t>kouluilla edellyttää vallan jakamista</a:t>
            </a:r>
          </a:p>
          <a:p>
            <a:pPr lvl="0"/>
            <a:r>
              <a:rPr lang="fi-FI" dirty="0" smtClean="0"/>
              <a:t>Järjestää </a:t>
            </a:r>
            <a:r>
              <a:rPr lang="fi-FI" dirty="0"/>
              <a:t>hetki, jolloin voi irrottautua arjen vilskeestä kouluilla ja pohtia näitä asioita</a:t>
            </a:r>
          </a:p>
          <a:p>
            <a:pPr lvl="0"/>
            <a:r>
              <a:rPr lang="fi-FI" dirty="0"/>
              <a:t>Muistuttaa, että oppilaskunnan ohjauksen ei kuuluisi olla yksin tehtävää työtä</a:t>
            </a:r>
          </a:p>
          <a:p>
            <a:pPr lvl="0"/>
            <a:r>
              <a:rPr lang="fi-FI" dirty="0"/>
              <a:t>Nostaa ajatusta oppilaslähtöisyyden lisäämisestä, sillä oppilaiden ei kuulu tulla osaksi aikuisen laatimia rakenteita vaan luoda rakenteita itse</a:t>
            </a:r>
          </a:p>
          <a:p>
            <a:pPr lvl="0"/>
            <a:r>
              <a:rPr lang="fi-FI" dirty="0"/>
              <a:t>Muistuttaa, että oppilaskuntatoiminta ei saa olla pelkkää teemapäivien järjestämistä, joka vuosi samojen asioiden tekemistä, eikä se saa kiteytyä vain hallituksen toiminnaksi tai kokoustamiseksi</a:t>
            </a:r>
          </a:p>
          <a:p>
            <a:pPr lvl="0"/>
            <a:r>
              <a:rPr lang="fi-FI" dirty="0"/>
              <a:t>Oppilaskuntatoiminnan kehittämisajatusten taustalla huoli oppilaiden hyvinvoinnista, viihtyvyydestä ja siitä kokemuksesta, ettei pysty koulunsa asioihin vaikuttamaan</a:t>
            </a:r>
          </a:p>
          <a:p>
            <a:pPr lvl="0"/>
            <a:r>
              <a:rPr lang="fi-FI" dirty="0"/>
              <a:t>Tarkoituksena on kasvattaa oppilaista aktiivisia yhteiskunnan kansalaisia, joille kouluilla annetaan aitoja vaikuttamisen mahdollisuuksia ja joiden vaikuttaminen konkretisoidaan/ tehdään näkyväksi.</a:t>
            </a:r>
          </a:p>
          <a:p>
            <a:endParaRPr lang="fi-FI" dirty="0"/>
          </a:p>
        </p:txBody>
      </p:sp>
    </p:spTree>
    <p:extLst>
      <p:ext uri="{BB962C8B-B14F-4D97-AF65-F5344CB8AC3E}">
        <p14:creationId xmlns:p14="http://schemas.microsoft.com/office/powerpoint/2010/main" val="103374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aniel-wong.com/wp-content/uploads/2012/05/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236" y="801144"/>
            <a:ext cx="4210312" cy="4991480"/>
          </a:xfrm>
          <a:prstGeom prst="rect">
            <a:avLst/>
          </a:prstGeom>
          <a:noFill/>
          <a:extLst>
            <a:ext uri="{909E8E84-426E-40DD-AFC4-6F175D3DCCD1}">
              <a14:hiddenFill xmlns:a14="http://schemas.microsoft.com/office/drawing/2010/main">
                <a:solidFill>
                  <a:srgbClr val="FFFFFF"/>
                </a:solidFill>
              </a14:hiddenFill>
            </a:ext>
          </a:extLst>
        </p:spPr>
      </p:pic>
      <p:sp>
        <p:nvSpPr>
          <p:cNvPr id="2" name="Pyöristetty suorakulmio 1"/>
          <p:cNvSpPr/>
          <p:nvPr/>
        </p:nvSpPr>
        <p:spPr>
          <a:xfrm>
            <a:off x="0" y="300626"/>
            <a:ext cx="2339236" cy="2542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Miten huoltajat tiiviiksi osaksi oppilashuollollista suunnittelua ja yhteistyötä?</a:t>
            </a:r>
            <a:endParaRPr lang="fi-FI" dirty="0"/>
          </a:p>
        </p:txBody>
      </p:sp>
      <p:sp>
        <p:nvSpPr>
          <p:cNvPr id="6" name="Pyöristetty suorakulmio 5"/>
          <p:cNvSpPr/>
          <p:nvPr/>
        </p:nvSpPr>
        <p:spPr>
          <a:xfrm>
            <a:off x="-1" y="3409168"/>
            <a:ext cx="2339236" cy="2542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Onko osallisuuteen oikeasti tarvetta?</a:t>
            </a:r>
            <a:endParaRPr lang="fi-FI" dirty="0"/>
          </a:p>
        </p:txBody>
      </p:sp>
      <p:sp>
        <p:nvSpPr>
          <p:cNvPr id="8" name="Pyöristetty suorakulmio 7"/>
          <p:cNvSpPr/>
          <p:nvPr/>
        </p:nvSpPr>
        <p:spPr>
          <a:xfrm>
            <a:off x="6549547" y="1302708"/>
            <a:ext cx="2339236" cy="4649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Vanhempainyhdistys </a:t>
            </a:r>
            <a:r>
              <a:rPr lang="fi-FI" dirty="0" err="1" smtClean="0"/>
              <a:t>YTY-ryhmässä</a:t>
            </a:r>
            <a:endParaRPr lang="fi-FI" dirty="0" smtClean="0"/>
          </a:p>
          <a:p>
            <a:pPr algn="ctr"/>
            <a:endParaRPr lang="fi-FI" dirty="0"/>
          </a:p>
          <a:p>
            <a:pPr algn="ctr"/>
            <a:r>
              <a:rPr lang="fi-FI" dirty="0" smtClean="0"/>
              <a:t>Kysely yhteistyöhön liittyvistä toiveista ja odotuksista</a:t>
            </a:r>
          </a:p>
          <a:p>
            <a:pPr algn="ctr"/>
            <a:endParaRPr lang="fi-FI" dirty="0"/>
          </a:p>
          <a:p>
            <a:pPr algn="ctr"/>
            <a:r>
              <a:rPr lang="fi-FI" dirty="0" smtClean="0"/>
              <a:t>Toiminnalliset vanhempainillat</a:t>
            </a:r>
          </a:p>
          <a:p>
            <a:pPr algn="ctr"/>
            <a:endParaRPr lang="fi-FI" dirty="0"/>
          </a:p>
          <a:p>
            <a:pPr algn="ctr"/>
            <a:r>
              <a:rPr lang="fi-FI" dirty="0" smtClean="0"/>
              <a:t>Muistiot kaikkien nähtäville</a:t>
            </a:r>
          </a:p>
          <a:p>
            <a:pPr algn="ctr"/>
            <a:endParaRPr lang="fi-FI" dirty="0"/>
          </a:p>
          <a:p>
            <a:pPr algn="ctr"/>
            <a:endParaRPr lang="fi-FI" dirty="0"/>
          </a:p>
        </p:txBody>
      </p:sp>
    </p:spTree>
    <p:extLst>
      <p:ext uri="{BB962C8B-B14F-4D97-AF65-F5344CB8AC3E}">
        <p14:creationId xmlns:p14="http://schemas.microsoft.com/office/powerpoint/2010/main" val="3926420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Ohjausryhmä</a:t>
            </a:r>
            <a:endParaRPr lang="fi-FI" dirty="0"/>
          </a:p>
        </p:txBody>
      </p:sp>
      <p:sp>
        <p:nvSpPr>
          <p:cNvPr id="3" name="Sisällön paikkamerkki 2"/>
          <p:cNvSpPr>
            <a:spLocks noGrp="1"/>
          </p:cNvSpPr>
          <p:nvPr>
            <p:ph idx="1"/>
          </p:nvPr>
        </p:nvSpPr>
        <p:spPr/>
        <p:txBody>
          <a:bodyPr/>
          <a:lstStyle/>
          <a:p>
            <a:r>
              <a:rPr lang="fi-FI" dirty="0" smtClean="0"/>
              <a:t>6 henkilöä + esittelijä</a:t>
            </a:r>
          </a:p>
          <a:p>
            <a:r>
              <a:rPr lang="fi-FI" dirty="0" smtClean="0"/>
              <a:t>Aloitettiin 2 tapaamisella vuodessa / nyt 4-6 tapaamista vuodessa</a:t>
            </a:r>
          </a:p>
          <a:p>
            <a:r>
              <a:rPr lang="fi-FI" dirty="0" smtClean="0"/>
              <a:t>Oppilashuollon toimiminen vaatii vankkaa </a:t>
            </a:r>
            <a:r>
              <a:rPr lang="fi-FI" dirty="0" smtClean="0"/>
              <a:t>ohjausta, arviointia ja yhteistä linjausta</a:t>
            </a:r>
            <a:endParaRPr lang="fi-FI" dirty="0" smtClean="0"/>
          </a:p>
          <a:p>
            <a:r>
              <a:rPr lang="fi-FI" dirty="0" smtClean="0"/>
              <a:t>Viime</a:t>
            </a:r>
            <a:r>
              <a:rPr lang="fi-FI" dirty="0" smtClean="0"/>
              <a:t> </a:t>
            </a:r>
            <a:r>
              <a:rPr lang="fi-FI" dirty="0" smtClean="0"/>
              <a:t>keväänä käsiteltyjä asioita: kouluterveyskyselyt, terveydellisten olojen tarkastukset, </a:t>
            </a:r>
            <a:r>
              <a:rPr lang="fi-FI" dirty="0" smtClean="0"/>
              <a:t>oppilaiden ja huoltajien osallisuus, opiskeluhuoltolainsäädännön </a:t>
            </a:r>
            <a:r>
              <a:rPr lang="fi-FI" dirty="0" smtClean="0"/>
              <a:t>soveltamisohje, laajojen terveystarkastusten yhteenvedot, kunnallisen oppilashuoltosuunnitelman päivittäminen, oppilashuoltohenkilöstön sijainti, kouluviihtyvyyden arviointi ja koulutustarpeet</a:t>
            </a:r>
          </a:p>
          <a:p>
            <a:endParaRPr lang="fi-FI" dirty="0"/>
          </a:p>
        </p:txBody>
      </p:sp>
    </p:spTree>
    <p:extLst>
      <p:ext uri="{BB962C8B-B14F-4D97-AF65-F5344CB8AC3E}">
        <p14:creationId xmlns:p14="http://schemas.microsoft.com/office/powerpoint/2010/main" val="3815209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988840"/>
            <a:ext cx="7620000" cy="4411960"/>
          </a:xfrm>
        </p:spPr>
        <p:txBody>
          <a:bodyPr/>
          <a:lstStyle/>
          <a:p>
            <a:r>
              <a:rPr lang="fi-FI" dirty="0" smtClean="0"/>
              <a:t>Kysely tehtiin kaikille Rauman perusopetuksen rehtoreille (16), kuraattoreille (5), psykologeille (4) ja kouluterveydenhoitajille (11) keväällä 2016.</a:t>
            </a:r>
          </a:p>
          <a:p>
            <a:r>
              <a:rPr lang="fi-FI" dirty="0" smtClean="0"/>
              <a:t>Yhteisölliset ryhmät kokoontuvat keskimäärin 3.3 kertaa lukuvuodessa</a:t>
            </a:r>
          </a:p>
          <a:p>
            <a:r>
              <a:rPr lang="fi-FI" dirty="0" smtClean="0"/>
              <a:t>60% pitää ryhmää hyödyllisenä, 30% ei osaa sanoa</a:t>
            </a:r>
          </a:p>
          <a:p>
            <a:r>
              <a:rPr lang="fi-FI" dirty="0" smtClean="0"/>
              <a:t>Kaikki koulut tekevät yhteisöllisestä työstä muistion ja laittavat sen julkisesti nähtäväksi</a:t>
            </a:r>
          </a:p>
          <a:p>
            <a:r>
              <a:rPr lang="fi-FI" dirty="0" smtClean="0"/>
              <a:t>Yksilöllisen oppilashuollon ryhmiä (tulkinnan vaikeutta) 2-120. Luokanopettajat tai – valvojat kokoavat. Rehtori osallistuu harvoin.</a:t>
            </a:r>
            <a:endParaRPr lang="fi-FI" dirty="0"/>
          </a:p>
        </p:txBody>
      </p:sp>
      <p:sp>
        <p:nvSpPr>
          <p:cNvPr id="4" name="Otsikko 1"/>
          <p:cNvSpPr>
            <a:spLocks noGrp="1"/>
          </p:cNvSpPr>
          <p:nvPr>
            <p:ph type="title"/>
          </p:nvPr>
        </p:nvSpPr>
        <p:spPr>
          <a:xfrm>
            <a:off x="0" y="274638"/>
            <a:ext cx="8748464" cy="1143000"/>
          </a:xfrm>
        </p:spPr>
        <p:txBody>
          <a:bodyPr>
            <a:noAutofit/>
          </a:bodyPr>
          <a:lstStyle/>
          <a:p>
            <a:r>
              <a:rPr lang="fi-FI" sz="4000" dirty="0" smtClean="0"/>
              <a:t>Arvioinnin aika – </a:t>
            </a:r>
            <a:br>
              <a:rPr lang="fi-FI" sz="4000" dirty="0" smtClean="0"/>
            </a:br>
            <a:r>
              <a:rPr lang="fi-FI" sz="4000" dirty="0" smtClean="0"/>
              <a:t>miten toinen vuosi on sujunut Raumalla?</a:t>
            </a:r>
            <a:endParaRPr lang="fi-FI" sz="4000" dirty="0"/>
          </a:p>
        </p:txBody>
      </p:sp>
    </p:spTree>
    <p:extLst>
      <p:ext uri="{BB962C8B-B14F-4D97-AF65-F5344CB8AC3E}">
        <p14:creationId xmlns:p14="http://schemas.microsoft.com/office/powerpoint/2010/main" val="375719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title"/>
          </p:nvPr>
        </p:nvSpPr>
        <p:spPr/>
        <p:txBody>
          <a:bodyPr/>
          <a:lstStyle/>
          <a:p>
            <a:r>
              <a:rPr lang="fi-FI" dirty="0" smtClean="0"/>
              <a:t>…lisää arvioinnista</a:t>
            </a:r>
            <a:endParaRPr lang="fi-FI" dirty="0"/>
          </a:p>
        </p:txBody>
      </p:sp>
      <p:sp>
        <p:nvSpPr>
          <p:cNvPr id="10" name="Sisällön paikkamerkki 9"/>
          <p:cNvSpPr>
            <a:spLocks noGrp="1"/>
          </p:cNvSpPr>
          <p:nvPr>
            <p:ph sz="half" idx="1"/>
          </p:nvPr>
        </p:nvSpPr>
        <p:spPr/>
        <p:txBody>
          <a:bodyPr>
            <a:normAutofit fontScale="92500" lnSpcReduction="20000"/>
          </a:bodyPr>
          <a:lstStyle/>
          <a:p>
            <a:pPr marL="114300" indent="0">
              <a:buNone/>
            </a:pPr>
            <a:r>
              <a:rPr lang="fi-FI" dirty="0" smtClean="0">
                <a:solidFill>
                  <a:srgbClr val="FF0000"/>
                </a:solidFill>
              </a:rPr>
              <a:t>Yhteisöllisen oppilashuollon haasteet</a:t>
            </a:r>
            <a:r>
              <a:rPr lang="fi-FI" dirty="0" smtClean="0"/>
              <a:t>:</a:t>
            </a:r>
          </a:p>
          <a:p>
            <a:pPr marL="114300" indent="0">
              <a:buNone/>
            </a:pPr>
            <a:r>
              <a:rPr lang="fi-FI" dirty="0" smtClean="0"/>
              <a:t>Ajan riittämättömyys, vaikea saada huoltajia mukaan, tiedonkulkuongelmaa, erimielisyyttä ryhmän tarkoituksesta ja rehtorien puutteellinen tietämys ja innostus</a:t>
            </a:r>
            <a:endParaRPr lang="fi-FI" dirty="0"/>
          </a:p>
        </p:txBody>
      </p:sp>
      <p:sp>
        <p:nvSpPr>
          <p:cNvPr id="11" name="Sisällön paikkamerkki 10"/>
          <p:cNvSpPr>
            <a:spLocks noGrp="1"/>
          </p:cNvSpPr>
          <p:nvPr>
            <p:ph sz="half" idx="2"/>
          </p:nvPr>
        </p:nvSpPr>
        <p:spPr/>
        <p:txBody>
          <a:bodyPr>
            <a:normAutofit fontScale="92500" lnSpcReduction="20000"/>
          </a:bodyPr>
          <a:lstStyle/>
          <a:p>
            <a:pPr marL="114300" indent="0">
              <a:buNone/>
            </a:pPr>
            <a:r>
              <a:rPr lang="fi-FI" dirty="0" smtClean="0">
                <a:solidFill>
                  <a:srgbClr val="FF0000"/>
                </a:solidFill>
              </a:rPr>
              <a:t>Kehitettävää:</a:t>
            </a:r>
          </a:p>
          <a:p>
            <a:pPr marL="114300" indent="0">
              <a:buNone/>
            </a:pPr>
            <a:r>
              <a:rPr lang="fi-FI" dirty="0" smtClean="0"/>
              <a:t>Oppilashuollon ja oppimisen tuen selkiyttäminen, yhtenäinen linja koulujen toiminnalle, oppilaiden äänen kuuleminen paremmin, lisäkoulutus oppilashuollosta, innovatiivinen ajattelu (ei vain pakon edessä tekemistä)</a:t>
            </a:r>
            <a:endParaRPr lang="fi-FI" dirty="0"/>
          </a:p>
        </p:txBody>
      </p:sp>
    </p:spTree>
    <p:extLst>
      <p:ext uri="{BB962C8B-B14F-4D97-AF65-F5344CB8AC3E}">
        <p14:creationId xmlns:p14="http://schemas.microsoft.com/office/powerpoint/2010/main" val="3445187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ID-LEARNING-LANGUAG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35696" y="908720"/>
            <a:ext cx="4542905" cy="2269375"/>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p:cNvSpPr txBox="1"/>
          <p:nvPr/>
        </p:nvSpPr>
        <p:spPr>
          <a:xfrm>
            <a:off x="1187624" y="4149080"/>
            <a:ext cx="6264696" cy="1200329"/>
          </a:xfrm>
          <a:prstGeom prst="rect">
            <a:avLst/>
          </a:prstGeom>
          <a:noFill/>
        </p:spPr>
        <p:txBody>
          <a:bodyPr wrap="square" rtlCol="0">
            <a:spAutoFit/>
          </a:bodyPr>
          <a:lstStyle/>
          <a:p>
            <a:pPr algn="ctr"/>
            <a:r>
              <a:rPr lang="fi-FI" sz="2400" b="1" dirty="0" smtClean="0"/>
              <a:t>Kiitos ja tsemppiä!</a:t>
            </a:r>
          </a:p>
          <a:p>
            <a:pPr algn="ctr"/>
            <a:endParaRPr lang="fi-FI" sz="2400" b="1" dirty="0"/>
          </a:p>
          <a:p>
            <a:r>
              <a:rPr lang="fi-FI" sz="2400" dirty="0" smtClean="0"/>
              <a:t>Sari Ågren		</a:t>
            </a:r>
            <a:r>
              <a:rPr lang="fi-FI" sz="2400" dirty="0" err="1" smtClean="0"/>
              <a:t>sari.agren@rauma.fi</a:t>
            </a:r>
            <a:endParaRPr lang="fi-FI" sz="2400" dirty="0"/>
          </a:p>
        </p:txBody>
      </p:sp>
    </p:spTree>
    <p:extLst>
      <p:ext uri="{BB962C8B-B14F-4D97-AF65-F5344CB8AC3E}">
        <p14:creationId xmlns:p14="http://schemas.microsoft.com/office/powerpoint/2010/main" val="17251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Kehittämistyö</a:t>
            </a:r>
            <a:endParaRPr lang="fi-FI" dirty="0"/>
          </a:p>
        </p:txBody>
      </p:sp>
      <p:sp>
        <p:nvSpPr>
          <p:cNvPr id="3" name="Sisällön paikkamerkki 2"/>
          <p:cNvSpPr>
            <a:spLocks noGrp="1"/>
          </p:cNvSpPr>
          <p:nvPr>
            <p:ph idx="1"/>
          </p:nvPr>
        </p:nvSpPr>
        <p:spPr/>
        <p:txBody>
          <a:bodyPr/>
          <a:lstStyle/>
          <a:p>
            <a:endParaRPr lang="fi-FI" dirty="0" smtClean="0"/>
          </a:p>
          <a:p>
            <a:r>
              <a:rPr lang="fi-FI" dirty="0" smtClean="0"/>
              <a:t>Yhteisöllisen oppilashuollon kehittämistyötä on tehty Kalannin koulussa ja Uudenkaupungin yhtenäiskoulussa yläluokilla elokuusta 2015 lähtien</a:t>
            </a:r>
            <a:endParaRPr lang="fi-FI" dirty="0"/>
          </a:p>
        </p:txBody>
      </p:sp>
    </p:spTree>
    <p:extLst>
      <p:ext uri="{BB962C8B-B14F-4D97-AF65-F5344CB8AC3E}">
        <p14:creationId xmlns:p14="http://schemas.microsoft.com/office/powerpoint/2010/main" val="6548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7620000" cy="5314602"/>
          </a:xfrm>
        </p:spPr>
        <p:txBody>
          <a:bodyPr/>
          <a:lstStyle/>
          <a:p>
            <a:pPr algn="ctr"/>
            <a:r>
              <a:rPr lang="fi-FI" sz="4000" dirty="0" smtClean="0"/>
              <a:t>Kyky ajatella tänään </a:t>
            </a:r>
            <a:r>
              <a:rPr lang="fi-FI" sz="4000" dirty="0" smtClean="0"/>
              <a:t/>
            </a:r>
            <a:br>
              <a:rPr lang="fi-FI" sz="4000" dirty="0" smtClean="0"/>
            </a:br>
            <a:r>
              <a:rPr lang="fi-FI" sz="4000" dirty="0" smtClean="0"/>
              <a:t>eri </a:t>
            </a:r>
            <a:r>
              <a:rPr lang="fi-FI" sz="4000" dirty="0" smtClean="0"/>
              <a:t>lailla kuin eilen </a:t>
            </a:r>
            <a:r>
              <a:rPr lang="fi-FI" sz="4000" dirty="0" smtClean="0"/>
              <a:t/>
            </a:r>
            <a:br>
              <a:rPr lang="fi-FI" sz="4000" dirty="0" smtClean="0"/>
            </a:br>
            <a:r>
              <a:rPr lang="fi-FI" sz="4000" dirty="0" smtClean="0"/>
              <a:t>erottaa </a:t>
            </a:r>
            <a:r>
              <a:rPr lang="fi-FI" sz="4000" dirty="0" smtClean="0"/>
              <a:t>viisaan itsepäisestä.</a:t>
            </a:r>
            <a:br>
              <a:rPr lang="fi-FI" sz="4000" dirty="0" smtClean="0"/>
            </a:br>
            <a:r>
              <a:rPr lang="fi-FI" sz="4000" dirty="0" smtClean="0"/>
              <a:t/>
            </a:r>
            <a:br>
              <a:rPr lang="fi-FI" sz="4000" dirty="0" smtClean="0"/>
            </a:br>
            <a:r>
              <a:rPr lang="fi-FI" sz="4000" dirty="0"/>
              <a:t/>
            </a:r>
            <a:br>
              <a:rPr lang="fi-FI" sz="4000" dirty="0"/>
            </a:br>
            <a:endParaRPr lang="fi-FI" sz="4000" dirty="0"/>
          </a:p>
        </p:txBody>
      </p:sp>
    </p:spTree>
    <p:extLst>
      <p:ext uri="{BB962C8B-B14F-4D97-AF65-F5344CB8AC3E}">
        <p14:creationId xmlns:p14="http://schemas.microsoft.com/office/powerpoint/2010/main" val="336017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fi-FI" sz="1200" b="0" i="0" u="none" strike="noStrike" cap="none" normalizeH="0" baseline="0" smtClean="0">
                <a:ln>
                  <a:noFill/>
                </a:ln>
                <a:solidFill>
                  <a:schemeClr val="tx1"/>
                </a:solidFill>
                <a:effectLst/>
                <a:latin typeface="Garamond" pitchFamily="18" charset="0"/>
                <a:ea typeface="Cambria" pitchFamily="18" charset="0"/>
                <a:cs typeface="Times New Roman" pitchFamily="18" charset="0"/>
              </a:rPr>
              <a:t> </a:t>
            </a:r>
            <a:endParaRPr kumimoji="0" lang="fi-FI" altLang="fi-FI"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altLang="fi-FI"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kstiruutu 19"/>
          <p:cNvSpPr txBox="1"/>
          <p:nvPr/>
        </p:nvSpPr>
        <p:spPr>
          <a:xfrm>
            <a:off x="1691681" y="980728"/>
            <a:ext cx="4968552" cy="646331"/>
          </a:xfrm>
          <a:prstGeom prst="rect">
            <a:avLst/>
          </a:prstGeom>
          <a:noFill/>
        </p:spPr>
        <p:txBody>
          <a:bodyPr wrap="square" rtlCol="0">
            <a:spAutoFit/>
          </a:bodyPr>
          <a:lstStyle/>
          <a:p>
            <a:r>
              <a:rPr lang="fi-FI" sz="3600" dirty="0" smtClean="0"/>
              <a:t>Oppilashuollon rakenne</a:t>
            </a:r>
            <a:endParaRPr lang="fi-FI" sz="3600" dirty="0"/>
          </a:p>
        </p:txBody>
      </p:sp>
      <p:sp>
        <p:nvSpPr>
          <p:cNvPr id="17" name="Tekstiruutu 1"/>
          <p:cNvSpPr txBox="1"/>
          <p:nvPr/>
        </p:nvSpPr>
        <p:spPr>
          <a:xfrm>
            <a:off x="1019339" y="2780928"/>
            <a:ext cx="6834815" cy="3524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i-FI" sz="1100" b="1" dirty="0">
                <a:effectLst/>
                <a:ea typeface="Cambria"/>
                <a:cs typeface="Times New Roman"/>
              </a:rPr>
              <a:t>Opiskeluhuollon ohjausryhmä</a:t>
            </a:r>
            <a:endParaRPr lang="fi-FI" sz="1100" dirty="0">
              <a:effectLst/>
              <a:ea typeface="Cambria"/>
              <a:cs typeface="Times New Roman"/>
            </a:endParaRPr>
          </a:p>
        </p:txBody>
      </p:sp>
      <p:sp>
        <p:nvSpPr>
          <p:cNvPr id="22" name="Tekstiruutu 2"/>
          <p:cNvSpPr txBox="1"/>
          <p:nvPr/>
        </p:nvSpPr>
        <p:spPr>
          <a:xfrm>
            <a:off x="1019339" y="3850633"/>
            <a:ext cx="1847850" cy="5524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i-FI" sz="1100" b="1" dirty="0">
                <a:effectLst/>
                <a:ea typeface="Cambria"/>
                <a:cs typeface="Times New Roman"/>
              </a:rPr>
              <a:t>Yhteisöllinen </a:t>
            </a:r>
            <a:r>
              <a:rPr lang="fi-FI" sz="1100" b="1" dirty="0" smtClean="0">
                <a:effectLst/>
                <a:ea typeface="Cambria"/>
                <a:cs typeface="Times New Roman"/>
              </a:rPr>
              <a:t>opiskeluhuolto</a:t>
            </a:r>
            <a:endParaRPr lang="fi-FI" sz="1100" dirty="0">
              <a:effectLst/>
              <a:ea typeface="Cambria"/>
              <a:cs typeface="Times New Roman"/>
            </a:endParaRPr>
          </a:p>
        </p:txBody>
      </p:sp>
      <p:sp>
        <p:nvSpPr>
          <p:cNvPr id="23" name="Tekstiruutu 23"/>
          <p:cNvSpPr txBox="1"/>
          <p:nvPr/>
        </p:nvSpPr>
        <p:spPr>
          <a:xfrm>
            <a:off x="1023034" y="4394209"/>
            <a:ext cx="1847850" cy="469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i-FI" sz="1100" dirty="0">
                <a:effectLst/>
                <a:ea typeface="Cambria"/>
                <a:cs typeface="Times New Roman"/>
              </a:rPr>
              <a:t>Koulukohtaiset </a:t>
            </a:r>
            <a:r>
              <a:rPr lang="fi-FI" sz="1100" dirty="0" smtClean="0">
                <a:effectLst/>
                <a:ea typeface="Cambria"/>
                <a:cs typeface="Times New Roman"/>
              </a:rPr>
              <a:t>opiskeluhuoltoryhmät</a:t>
            </a:r>
            <a:endParaRPr lang="fi-FI" sz="1100" dirty="0">
              <a:effectLst/>
              <a:ea typeface="Cambria"/>
              <a:cs typeface="Times New Roman"/>
            </a:endParaRPr>
          </a:p>
        </p:txBody>
      </p:sp>
      <p:sp>
        <p:nvSpPr>
          <p:cNvPr id="24" name="Tekstiruutu 3"/>
          <p:cNvSpPr txBox="1"/>
          <p:nvPr/>
        </p:nvSpPr>
        <p:spPr>
          <a:xfrm>
            <a:off x="3707903" y="3850385"/>
            <a:ext cx="4146251" cy="546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i-FI" sz="1100" b="1" dirty="0">
                <a:effectLst/>
                <a:ea typeface="Cambria"/>
                <a:cs typeface="Times New Roman"/>
              </a:rPr>
              <a:t>Yksilöllinen </a:t>
            </a:r>
            <a:r>
              <a:rPr lang="fi-FI" sz="1100" b="1" dirty="0" smtClean="0">
                <a:effectLst/>
                <a:ea typeface="Cambria"/>
                <a:cs typeface="Times New Roman"/>
              </a:rPr>
              <a:t>opiskeluhuolto</a:t>
            </a:r>
            <a:endParaRPr lang="fi-FI" sz="1100" dirty="0">
              <a:effectLst/>
              <a:ea typeface="Cambria"/>
              <a:cs typeface="Times New Roman"/>
            </a:endParaRPr>
          </a:p>
        </p:txBody>
      </p:sp>
      <p:sp>
        <p:nvSpPr>
          <p:cNvPr id="25" name="Tekstiruutu 24"/>
          <p:cNvSpPr txBox="1"/>
          <p:nvPr/>
        </p:nvSpPr>
        <p:spPr>
          <a:xfrm>
            <a:off x="3707904" y="4396485"/>
            <a:ext cx="1203425" cy="46762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i-FI" sz="1100" dirty="0">
                <a:effectLst/>
                <a:ea typeface="Cambria"/>
                <a:cs typeface="Times New Roman"/>
              </a:rPr>
              <a:t>Asiantuntija -ryhmät</a:t>
            </a:r>
          </a:p>
        </p:txBody>
      </p:sp>
      <p:sp>
        <p:nvSpPr>
          <p:cNvPr id="26" name="Tekstiruutu 25"/>
          <p:cNvSpPr txBox="1"/>
          <p:nvPr/>
        </p:nvSpPr>
        <p:spPr>
          <a:xfrm>
            <a:off x="4911328" y="4394209"/>
            <a:ext cx="956815" cy="4699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i-FI" sz="1100" dirty="0">
                <a:effectLst/>
                <a:latin typeface="Verdana" panose="020B0604030504040204" pitchFamily="34" charset="0"/>
                <a:ea typeface="Verdana" panose="020B0604030504040204" pitchFamily="34" charset="0"/>
                <a:cs typeface="Verdana" panose="020B0604030504040204" pitchFamily="34" charset="0"/>
              </a:rPr>
              <a:t>Terveyden-hoitajat</a:t>
            </a:r>
          </a:p>
        </p:txBody>
      </p:sp>
      <p:sp>
        <p:nvSpPr>
          <p:cNvPr id="27" name="Tekstiruutu 26"/>
          <p:cNvSpPr txBox="1"/>
          <p:nvPr/>
        </p:nvSpPr>
        <p:spPr>
          <a:xfrm>
            <a:off x="5868142" y="4396485"/>
            <a:ext cx="1008113" cy="467624"/>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i-FI" sz="1100" dirty="0">
                <a:effectLst/>
                <a:latin typeface="Verdana" panose="020B0604030504040204" pitchFamily="34" charset="0"/>
                <a:ea typeface="Verdana" panose="020B0604030504040204" pitchFamily="34" charset="0"/>
                <a:cs typeface="Verdana" panose="020B0604030504040204" pitchFamily="34" charset="0"/>
              </a:rPr>
              <a:t>Kuraattorit</a:t>
            </a:r>
          </a:p>
        </p:txBody>
      </p:sp>
      <p:sp>
        <p:nvSpPr>
          <p:cNvPr id="28" name="Tekstiruutu 27"/>
          <p:cNvSpPr txBox="1"/>
          <p:nvPr/>
        </p:nvSpPr>
        <p:spPr>
          <a:xfrm>
            <a:off x="6876255" y="4394209"/>
            <a:ext cx="977900" cy="4699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i-FI" sz="1100" dirty="0">
                <a:effectLst/>
                <a:latin typeface="Verdana" panose="020B0604030504040204" pitchFamily="34" charset="0"/>
                <a:ea typeface="Verdana" panose="020B0604030504040204" pitchFamily="34" charset="0"/>
                <a:cs typeface="Verdana" panose="020B0604030504040204" pitchFamily="34" charset="0"/>
              </a:rPr>
              <a:t>Psykologit</a:t>
            </a:r>
          </a:p>
        </p:txBody>
      </p:sp>
      <p:sp>
        <p:nvSpPr>
          <p:cNvPr id="29" name="Nuoli ylös ja alas 28"/>
          <p:cNvSpPr/>
          <p:nvPr/>
        </p:nvSpPr>
        <p:spPr>
          <a:xfrm>
            <a:off x="6254750" y="3212976"/>
            <a:ext cx="63500" cy="4445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
        <p:nvSpPr>
          <p:cNvPr id="31" name="Nuoli ylös ja alas 30"/>
          <p:cNvSpPr/>
          <p:nvPr/>
        </p:nvSpPr>
        <p:spPr>
          <a:xfrm>
            <a:off x="1891716" y="3212976"/>
            <a:ext cx="45085" cy="4445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
        <p:nvSpPr>
          <p:cNvPr id="32" name="Nuoli vasemmalle ja oikealle 31"/>
          <p:cNvSpPr/>
          <p:nvPr/>
        </p:nvSpPr>
        <p:spPr>
          <a:xfrm>
            <a:off x="3105150" y="4005064"/>
            <a:ext cx="457200"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Tree>
    <p:extLst>
      <p:ext uri="{BB962C8B-B14F-4D97-AF65-F5344CB8AC3E}">
        <p14:creationId xmlns:p14="http://schemas.microsoft.com/office/powerpoint/2010/main" val="474234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520" y="274638"/>
            <a:ext cx="7825680" cy="1354162"/>
          </a:xfrm>
        </p:spPr>
        <p:txBody>
          <a:bodyPr/>
          <a:lstStyle/>
          <a:p>
            <a:r>
              <a:rPr lang="fi-FI" dirty="0" smtClean="0"/>
              <a:t>Kuraattori-, psykologi- ja terveydenhoitopalvelut oltava saatavilla</a:t>
            </a:r>
            <a:endParaRPr lang="fi-FI" dirty="0"/>
          </a:p>
        </p:txBody>
      </p:sp>
      <p:sp>
        <p:nvSpPr>
          <p:cNvPr id="3" name="Sisällön paikkamerkki 2"/>
          <p:cNvSpPr>
            <a:spLocks noGrp="1"/>
          </p:cNvSpPr>
          <p:nvPr>
            <p:ph idx="1"/>
          </p:nvPr>
        </p:nvSpPr>
        <p:spPr>
          <a:xfrm>
            <a:off x="467544" y="2132856"/>
            <a:ext cx="7620000" cy="4483968"/>
          </a:xfrm>
        </p:spPr>
        <p:txBody>
          <a:bodyPr/>
          <a:lstStyle/>
          <a:p>
            <a:r>
              <a:rPr lang="fi-FI" dirty="0"/>
              <a:t>Jokaisen </a:t>
            </a:r>
            <a:r>
              <a:rPr lang="fi-FI" dirty="0" smtClean="0"/>
              <a:t>koulun </a:t>
            </a:r>
            <a:r>
              <a:rPr lang="fi-FI" dirty="0"/>
              <a:t>käytettävissä on oltava kuraattori- ja psykologipalvelut sekä vastaavan kuraattorin palvelut </a:t>
            </a:r>
          </a:p>
          <a:p>
            <a:r>
              <a:rPr lang="fi-FI" dirty="0" smtClean="0"/>
              <a:t>Oppilaalla </a:t>
            </a:r>
            <a:r>
              <a:rPr lang="fi-FI" dirty="0"/>
              <a:t>oikeus saada ko. palveluja  viimeistään seitsemäntenä oppilaitoksen työpäivänä tai kiireellisissä tapauksissa samana tai seuraavana </a:t>
            </a:r>
            <a:r>
              <a:rPr lang="fi-FI" dirty="0" smtClean="0"/>
              <a:t>työpäivänä</a:t>
            </a:r>
          </a:p>
          <a:p>
            <a:r>
              <a:rPr lang="fi-FI" dirty="0"/>
              <a:t>Terveydenhoitajan palveluiden on oltava </a:t>
            </a:r>
            <a:r>
              <a:rPr lang="fi-FI" dirty="0" smtClean="0"/>
              <a:t>oppilaalle </a:t>
            </a:r>
            <a:r>
              <a:rPr lang="fi-FI" dirty="0"/>
              <a:t>saatavilla myös ilman ajanvarausta</a:t>
            </a:r>
          </a:p>
          <a:p>
            <a:r>
              <a:rPr lang="fi-FI" dirty="0" smtClean="0"/>
              <a:t>Oppilaalle </a:t>
            </a:r>
            <a:r>
              <a:rPr lang="fi-FI" dirty="0"/>
              <a:t>on järjestettävä mahdollisuus  saada arkipäivisin virka-aikana välitön yhteys opiskeluterveydenhuoltoon</a:t>
            </a:r>
          </a:p>
          <a:p>
            <a:endParaRPr lang="fi-FI" dirty="0"/>
          </a:p>
        </p:txBody>
      </p:sp>
    </p:spTree>
    <p:extLst>
      <p:ext uri="{BB962C8B-B14F-4D97-AF65-F5344CB8AC3E}">
        <p14:creationId xmlns:p14="http://schemas.microsoft.com/office/powerpoint/2010/main" val="151978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Opettaja on aktiivinen toimija</a:t>
            </a:r>
            <a:endParaRPr lang="fi-FI" dirty="0"/>
          </a:p>
        </p:txBody>
      </p:sp>
      <p:sp>
        <p:nvSpPr>
          <p:cNvPr id="6" name="Tekstiruutu 12"/>
          <p:cNvSpPr txBox="1"/>
          <p:nvPr/>
        </p:nvSpPr>
        <p:spPr>
          <a:xfrm>
            <a:off x="1475656" y="1812924"/>
            <a:ext cx="5541093" cy="46394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i-FI" sz="2400" dirty="0">
                <a:effectLst/>
                <a:ea typeface="Cambria" panose="02040503050406030204" pitchFamily="18" charset="0"/>
                <a:cs typeface="Times New Roman" panose="02020603050405020304" pitchFamily="18" charset="0"/>
              </a:rPr>
              <a:t>Kun huoli oppilaasta herää</a:t>
            </a:r>
          </a:p>
        </p:txBody>
      </p:sp>
      <p:sp>
        <p:nvSpPr>
          <p:cNvPr id="7" name="Soikio 400"/>
          <p:cNvSpPr>
            <a:spLocks noChangeAspect="1" noChangeArrowheads="1"/>
          </p:cNvSpPr>
          <p:nvPr/>
        </p:nvSpPr>
        <p:spPr bwMode="auto">
          <a:xfrm>
            <a:off x="611560" y="2996952"/>
            <a:ext cx="3143250" cy="2660650"/>
          </a:xfrm>
          <a:prstGeom prst="ellipse">
            <a:avLst/>
          </a:prstGeom>
          <a:solidFill>
            <a:srgbClr val="7BA0CD"/>
          </a:solidFill>
          <a:ln w="76200">
            <a:solidFill>
              <a:srgbClr val="D3DFEE"/>
            </a:solidFill>
            <a:round/>
            <a:headEnd/>
            <a:tailEnd/>
          </a:ln>
          <a:scene3d>
            <a:camera prst="perspectiveHeroicExtremeLeftFacing"/>
            <a:lightRig rig="threePt" dir="t"/>
          </a:scene3d>
          <a:sp3d>
            <a:bevelT w="139700" h="139700" prst="divot"/>
            <a:bevelB w="139700" h="139700" prst="divot"/>
          </a:sp3d>
          <a:extLst>
            <a:ext uri="{53640926-AAD7-44D8-BBD7-CCE9431645EC}">
              <a14:shadowObscured xmlns:a14="http://schemas.microsoft.com/office/drawing/2010/main" val="1"/>
            </a:ext>
          </a:extLst>
        </p:spPr>
        <p:txBody>
          <a:bodyPr rot="0" vert="horz" wrap="square" lIns="365760" tIns="182880" rIns="182880" bIns="182880" anchor="ctr" anchorCtr="0" upright="1">
            <a:noAutofit/>
            <a:flatTx/>
          </a:bodyPr>
          <a:lstStyle/>
          <a:p>
            <a:pPr>
              <a:lnSpc>
                <a:spcPct val="115000"/>
              </a:lnSpc>
              <a:spcAft>
                <a:spcPts val="1000"/>
              </a:spcAft>
            </a:pPr>
            <a:r>
              <a:rPr lang="fi-FI" sz="1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Huoli otetaan puheeksi oppilaan ja/tai huoltajan kanssa ja konsultoidaan terveydenhoitajaa, kuraattoria tai koulupsykologia. </a:t>
            </a:r>
            <a:endParaRPr lang="fi-FI" sz="1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Soikio 400"/>
          <p:cNvSpPr>
            <a:spLocks noChangeAspect="1" noChangeArrowheads="1"/>
          </p:cNvSpPr>
          <p:nvPr/>
        </p:nvSpPr>
        <p:spPr bwMode="auto">
          <a:xfrm>
            <a:off x="4571999" y="2852936"/>
            <a:ext cx="3058031" cy="2721992"/>
          </a:xfrm>
          <a:prstGeom prst="ellipse">
            <a:avLst/>
          </a:prstGeom>
          <a:solidFill>
            <a:srgbClr val="7BA0CD"/>
          </a:solidFill>
          <a:ln w="76200">
            <a:solidFill>
              <a:srgbClr val="D3DFEE"/>
            </a:solidFill>
            <a:round/>
            <a:headEnd/>
            <a:tailEnd/>
          </a:ln>
          <a:scene3d>
            <a:camera prst="perspectiveHeroicExtremeLeftFacing"/>
            <a:lightRig rig="threePt" dir="t"/>
          </a:scene3d>
          <a:sp3d>
            <a:bevelT w="139700" h="139700" prst="divot"/>
            <a:bevelB w="139700" h="139700" prst="divot"/>
          </a:sp3d>
          <a:extLst>
            <a:ext uri="{53640926-AAD7-44D8-BBD7-CCE9431645EC}">
              <a14:shadowObscured xmlns:a14="http://schemas.microsoft.com/office/drawing/2010/main" val="1"/>
            </a:ext>
          </a:extLst>
        </p:spPr>
        <p:txBody>
          <a:bodyPr rot="0" vert="horz" wrap="square" lIns="365760" tIns="182880" rIns="182880" bIns="182880" anchor="ctr" anchorCtr="0" upright="1">
            <a:noAutofit/>
            <a:flatTx/>
          </a:bodyPr>
          <a:lstStyle/>
          <a:p>
            <a:pPr>
              <a:lnSpc>
                <a:spcPct val="115000"/>
              </a:lnSpc>
              <a:spcAft>
                <a:spcPts val="1000"/>
              </a:spcAft>
            </a:pPr>
            <a:r>
              <a:rPr lang="fi-FI" sz="1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Asian vaatiessa yhteistyötä /suunnittelua huoltajan, koulun edustajan ja oppilashuollon ammattihenkilöiden kanssa, kutsutaan koolle asiantuntijapalaveri.</a:t>
            </a:r>
            <a:endParaRPr lang="fi-FI" sz="1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9" name="Alanuoli 8"/>
          <p:cNvSpPr/>
          <p:nvPr/>
        </p:nvSpPr>
        <p:spPr>
          <a:xfrm>
            <a:off x="2183185" y="2348880"/>
            <a:ext cx="372591"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Alanuoli 9"/>
          <p:cNvSpPr/>
          <p:nvPr/>
        </p:nvSpPr>
        <p:spPr>
          <a:xfrm>
            <a:off x="6101014" y="2276872"/>
            <a:ext cx="372591"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4916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274638"/>
            <a:ext cx="8136904" cy="1143000"/>
          </a:xfrm>
        </p:spPr>
        <p:txBody>
          <a:bodyPr/>
          <a:lstStyle/>
          <a:p>
            <a:pPr algn="ctr"/>
            <a:r>
              <a:rPr lang="fi-FI" dirty="0" smtClean="0"/>
              <a:t>Asiantuntijaryhmän kokoaminen</a:t>
            </a:r>
            <a:endParaRPr lang="fi-FI" dirty="0"/>
          </a:p>
        </p:txBody>
      </p:sp>
      <p:sp>
        <p:nvSpPr>
          <p:cNvPr id="3" name="Sisällön paikkamerkki 2"/>
          <p:cNvSpPr>
            <a:spLocks noGrp="1"/>
          </p:cNvSpPr>
          <p:nvPr>
            <p:ph idx="1"/>
          </p:nvPr>
        </p:nvSpPr>
        <p:spPr/>
        <p:txBody>
          <a:bodyPr>
            <a:normAutofit lnSpcReduction="10000"/>
          </a:bodyPr>
          <a:lstStyle/>
          <a:p>
            <a:r>
              <a:rPr lang="fi-FI" dirty="0" smtClean="0"/>
              <a:t>Se jolle huoli tulee tai jolle huoli ilmaistaan/asia työtehtävien perusteella kuuluu kokoaa (ei automaattisesti joku tietty henkilö)</a:t>
            </a:r>
          </a:p>
          <a:p>
            <a:r>
              <a:rPr lang="fi-FI" dirty="0" smtClean="0"/>
              <a:t>Mukaan perustellut asiantuntijat, jäsenyys on aina henkilökohtainen</a:t>
            </a:r>
          </a:p>
          <a:p>
            <a:r>
              <a:rPr lang="fi-FI" dirty="0" smtClean="0"/>
              <a:t>Suullinen vai kirjallinen suostumus? Oppilaan vai huoltajan?</a:t>
            </a:r>
          </a:p>
          <a:p>
            <a:r>
              <a:rPr lang="fi-FI" dirty="0" smtClean="0"/>
              <a:t>Asiantuntijaryhmä ei synny sattumalta</a:t>
            </a:r>
          </a:p>
          <a:p>
            <a:r>
              <a:rPr lang="fi-FI" dirty="0" smtClean="0"/>
              <a:t>Asiantuntijaryhmästä voidaan puhua vasta kun se on monialainen</a:t>
            </a:r>
          </a:p>
          <a:p>
            <a:r>
              <a:rPr lang="fi-FI" dirty="0" smtClean="0"/>
              <a:t>Asiantuntijaryhmä oppilashuollollisessa tarkoituksessa on ”koululähtöinen”</a:t>
            </a:r>
          </a:p>
          <a:p>
            <a:r>
              <a:rPr lang="fi-FI" dirty="0" smtClean="0"/>
              <a:t>Asiantuntijaryhmänä voidaan pitää oppimisen tuen ympärille koottua ryhmää, jos näin yhteisesti sovitaan ja OPPILAS/HUOLTAJA niin haluaa</a:t>
            </a:r>
          </a:p>
          <a:p>
            <a:endParaRPr lang="fi-FI" dirty="0" smtClean="0"/>
          </a:p>
          <a:p>
            <a:pPr marL="0" indent="0">
              <a:buNone/>
            </a:pPr>
            <a:endParaRPr lang="fi-FI" dirty="0"/>
          </a:p>
          <a:p>
            <a:pPr marL="0" indent="0">
              <a:buNone/>
            </a:pPr>
            <a:endParaRPr lang="fi-FI" dirty="0"/>
          </a:p>
        </p:txBody>
      </p:sp>
    </p:spTree>
    <p:extLst>
      <p:ext uri="{BB962C8B-B14F-4D97-AF65-F5344CB8AC3E}">
        <p14:creationId xmlns:p14="http://schemas.microsoft.com/office/powerpoint/2010/main" val="144339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6632"/>
            <a:ext cx="7620000" cy="1143000"/>
          </a:xfrm>
        </p:spPr>
        <p:txBody>
          <a:bodyPr/>
          <a:lstStyle/>
          <a:p>
            <a:pPr algn="ctr"/>
            <a:r>
              <a:rPr lang="fi-FI" dirty="0" smtClean="0"/>
              <a:t>Oppilashuoltokertomus</a:t>
            </a:r>
            <a:endParaRPr lang="fi-FI" dirty="0"/>
          </a:p>
        </p:txBody>
      </p:sp>
      <p:sp>
        <p:nvSpPr>
          <p:cNvPr id="3" name="Sisällön paikkamerkki 2"/>
          <p:cNvSpPr>
            <a:spLocks noGrp="1"/>
          </p:cNvSpPr>
          <p:nvPr>
            <p:ph idx="1"/>
          </p:nvPr>
        </p:nvSpPr>
        <p:spPr>
          <a:xfrm>
            <a:off x="489212" y="1446606"/>
            <a:ext cx="7323148" cy="5078738"/>
          </a:xfrm>
        </p:spPr>
        <p:txBody>
          <a:bodyPr>
            <a:normAutofit fontScale="77500" lnSpcReduction="20000"/>
          </a:bodyPr>
          <a:lstStyle/>
          <a:p>
            <a:r>
              <a:rPr lang="fi-FI" dirty="0" smtClean="0"/>
              <a:t>Valittu vastuuhenkilö kirjaa ryhmän toimintatavoitteiden kannalta välttämättömät tiedot, muutkin voivat kirjata</a:t>
            </a:r>
          </a:p>
          <a:p>
            <a:r>
              <a:rPr lang="fi-FI" dirty="0" smtClean="0"/>
              <a:t>Asiantuntijat tuovat sen tiedon, jota oppilaan asian käsittelemiseksi tarvitaan ja näistä ”tiedollisista helmistä” kootaan oppilashuoltokertomus, joka on työväline hyvälle yhteistyölle ja tietojen tarpeelliselle jakamiselle.</a:t>
            </a:r>
          </a:p>
          <a:p>
            <a:r>
              <a:rPr lang="fi-FI" dirty="0" smtClean="0"/>
              <a:t>Asiantuntijaryhmän kriteerit tulee täyttyä, jotta oppilashuoltokertomuksen täyttäminen tulee ajankohtaiseksi</a:t>
            </a:r>
          </a:p>
          <a:p>
            <a:r>
              <a:rPr lang="fi-FI" dirty="0" smtClean="0"/>
              <a:t>Asiantuntijaryhmän perustamisen jälkeen kaikki yhteistyö ja konsultaatio kirjataan oppilashuoltokertomukseen</a:t>
            </a:r>
          </a:p>
          <a:p>
            <a:r>
              <a:rPr lang="fi-FI" dirty="0" smtClean="0"/>
              <a:t>Yksilökäynnit kuraattoreille, terveydenhoitajilla tai psykologeilla kirjataan heidän omiin rekistereihinsä. Samoin oppilaiden asioita koskevat konsultoinnit.</a:t>
            </a:r>
          </a:p>
          <a:p>
            <a:r>
              <a:rPr lang="fi-FI" dirty="0" smtClean="0"/>
              <a:t>Rekisteri? </a:t>
            </a:r>
            <a:r>
              <a:rPr lang="fi-FI" dirty="0" err="1" smtClean="0"/>
              <a:t>Wilma</a:t>
            </a:r>
            <a:r>
              <a:rPr lang="fi-FI" dirty="0" smtClean="0"/>
              <a:t>?</a:t>
            </a:r>
          </a:p>
          <a:p>
            <a:r>
              <a:rPr lang="fi-FI" dirty="0"/>
              <a:t>Oppilashuoltokertomukset talletetaan huolellisesti ja niitä voivat tarkastella vain lukuoikeutetut</a:t>
            </a:r>
          </a:p>
          <a:p>
            <a:r>
              <a:rPr lang="fi-FI" dirty="0" smtClean="0"/>
              <a:t>Oppilashuoltokertomus </a:t>
            </a:r>
            <a:r>
              <a:rPr lang="fi-FI" dirty="0" smtClean="0"/>
              <a:t>ei koskaan siirry ilman nimenomaista lupaa </a:t>
            </a:r>
            <a:r>
              <a:rPr lang="fi-FI" dirty="0" smtClean="0"/>
              <a:t>kokonaisuudessaan</a:t>
            </a:r>
            <a:r>
              <a:rPr lang="fi-FI" dirty="0" smtClean="0"/>
              <a:t>. </a:t>
            </a:r>
            <a:r>
              <a:rPr lang="fi-FI" dirty="0" smtClean="0"/>
              <a:t>Saman </a:t>
            </a:r>
            <a:r>
              <a:rPr lang="fi-FI" dirty="0" smtClean="0"/>
              <a:t>opetuksen järjestäjän yksiköissä välttämättömät tiedot oppilashuollon järjestämiseksi </a:t>
            </a:r>
            <a:r>
              <a:rPr lang="fi-FI" dirty="0" smtClean="0"/>
              <a:t>voidaan jakaa ammattihenkilöiden </a:t>
            </a:r>
            <a:r>
              <a:rPr lang="fi-FI" dirty="0" smtClean="0"/>
              <a:t>kesken. Toiselle opetuksen järjestäjälle vain suostumuksella</a:t>
            </a:r>
            <a:r>
              <a:rPr lang="fi-FI" dirty="0" smtClean="0"/>
              <a:t>.</a:t>
            </a:r>
          </a:p>
          <a:p>
            <a:r>
              <a:rPr lang="fi-FI" dirty="0"/>
              <a:t>Oppilashuoltokertomukset säilytettävä 100 vuotta tai 50 vuotta ko. henkilön kuolemasta</a:t>
            </a:r>
          </a:p>
          <a:p>
            <a:endParaRPr lang="fi-FI" dirty="0" smtClean="0"/>
          </a:p>
          <a:p>
            <a:endParaRPr lang="fi-FI" dirty="0" smtClean="0"/>
          </a:p>
        </p:txBody>
      </p:sp>
    </p:spTree>
    <p:extLst>
      <p:ext uri="{BB962C8B-B14F-4D97-AF65-F5344CB8AC3E}">
        <p14:creationId xmlns:p14="http://schemas.microsoft.com/office/powerpoint/2010/main" val="3944721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erekkäinen">
  <a:themeElements>
    <a:clrScheme name="Vierekkäinen">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erekkäinen">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371</TotalTime>
  <Words>1513</Words>
  <Application>Microsoft Office PowerPoint</Application>
  <PresentationFormat>Näytössä katseltava diaesitys (4:3)</PresentationFormat>
  <Paragraphs>257</Paragraphs>
  <Slides>29</Slides>
  <Notes>0</Notes>
  <HiddenSlides>0</HiddenSlides>
  <MMClips>0</MMClips>
  <ScaleCrop>false</ScaleCrop>
  <HeadingPairs>
    <vt:vector size="4" baseType="variant">
      <vt:variant>
        <vt:lpstr>Teema</vt:lpstr>
      </vt:variant>
      <vt:variant>
        <vt:i4>1</vt:i4>
      </vt:variant>
      <vt:variant>
        <vt:lpstr>Dian otsikot</vt:lpstr>
      </vt:variant>
      <vt:variant>
        <vt:i4>29</vt:i4>
      </vt:variant>
    </vt:vector>
  </HeadingPairs>
  <TitlesOfParts>
    <vt:vector size="30" baseType="lpstr">
      <vt:lpstr>Vierekkäinen</vt:lpstr>
      <vt:lpstr>Ajatuksia oppilashuollosta</vt:lpstr>
      <vt:lpstr>Uusi oppilashuolto</vt:lpstr>
      <vt:lpstr>Kehittämistyö</vt:lpstr>
      <vt:lpstr>Kyky ajatella tänään  eri lailla kuin eilen  erottaa viisaan itsepäisestä.   </vt:lpstr>
      <vt:lpstr>PowerPoint-esitys</vt:lpstr>
      <vt:lpstr>Kuraattori-, psykologi- ja terveydenhoitopalvelut oltava saatavilla</vt:lpstr>
      <vt:lpstr>Opettaja on aktiivinen toimija</vt:lpstr>
      <vt:lpstr>Asiantuntijaryhmän kokoaminen</vt:lpstr>
      <vt:lpstr>Oppilashuoltokertomus</vt:lpstr>
      <vt:lpstr>Yksilökohtainen oppilashuolto - miten estää pirstaloituminen?</vt:lpstr>
      <vt:lpstr> Oppimisen tuki       Oppilashuollollinen tuki ja miten erottaa ne toisistaan?  http://www.oph.fi/download/163540_Oppilashuolto_ja_kolmiportainen_tuki.pdf  </vt:lpstr>
      <vt:lpstr>  Oppimisen tuki  Oppilashuollon tuki</vt:lpstr>
      <vt:lpstr>  ”Yhteisöllisen näkökulman tulisi olla tärkein lähtökohta kaikelle opiskeluhuollolliselle toiminnalle”  Opetusneuvos Kristiina Laitinen</vt:lpstr>
      <vt:lpstr>Oppilashuolto   Yhteisöhuolto</vt:lpstr>
      <vt:lpstr>Puuttuva yhteisöllisyys  – yksin tekemisen kulttuuri</vt:lpstr>
      <vt:lpstr>PowerPoint-esitys</vt:lpstr>
      <vt:lpstr>Yhteisöllisen oppilashuollon periaatteita</vt:lpstr>
      <vt:lpstr>Yhteisöllisen oppilashuollon tehtäviä</vt:lpstr>
      <vt:lpstr> Oppilashuoltoryhmien tehtäviä</vt:lpstr>
      <vt:lpstr>Oppilaat vaikuttajina</vt:lpstr>
      <vt:lpstr>”Nuorilla on menestyjien taidot ja syrjäytyneiden asenteet”  Nousiainen/ Suutarinen</vt:lpstr>
      <vt:lpstr>Tomi Kiilakosken ajatuksia</vt:lpstr>
      <vt:lpstr>        Onko osallisuus…..</vt:lpstr>
      <vt:lpstr>Pari sanaa oppilaskuntatyöstä</vt:lpstr>
      <vt:lpstr>PowerPoint-esitys</vt:lpstr>
      <vt:lpstr>Ohjausryhmä</vt:lpstr>
      <vt:lpstr>Arvioinnin aika –  miten toinen vuosi on sujunut Raumalla?</vt:lpstr>
      <vt:lpstr>…lisää arvioinnista</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Ajatuksia oppilashuollosta</dc:title>
  <dc:creator>Ågren Sari</dc:creator>
  <cp:lastModifiedBy>Ågren Sari</cp:lastModifiedBy>
  <cp:revision>26</cp:revision>
  <dcterms:created xsi:type="dcterms:W3CDTF">2016-10-05T10:03:48Z</dcterms:created>
  <dcterms:modified xsi:type="dcterms:W3CDTF">2016-10-10T10:44:26Z</dcterms:modified>
</cp:coreProperties>
</file>