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71" r:id="rId3"/>
    <p:sldId id="262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Taul1!$A$2:$A$5</c:f>
              <c:strCache>
                <c:ptCount val="3"/>
                <c:pt idx="0">
                  <c:v>Ei hyötyä </c:v>
                </c:pt>
                <c:pt idx="1">
                  <c:v>On hyötyä</c:v>
                </c:pt>
                <c:pt idx="2">
                  <c:v>En osaa sanoa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7.1319516183842593E-2"/>
          <c:y val="8.4995475113122151E-2"/>
          <c:w val="0.8517388941509394"/>
          <c:h val="9.85718459400719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33CB4-75B0-44AA-97E5-248350999BC9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634DC-6CE6-4F94-A6AF-0C3A5779DA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3661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BCCB7E7-4A4F-426D-BDB3-A55F6C80EFCB}" type="datetimeFigureOut">
              <a:rPr lang="fi-FI" smtClean="0"/>
              <a:t>20.5.2015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F3E8C72-3CF4-4DA0-A0A5-A9650561FEFE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499993" y="2708476"/>
            <a:ext cx="3600400" cy="170216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Oppilashuollon arviointia</a:t>
            </a:r>
            <a:br>
              <a:rPr lang="fi-FI" dirty="0" smtClean="0"/>
            </a:br>
            <a:r>
              <a:rPr lang="fi-FI" dirty="0" smtClean="0"/>
              <a:t>2014-2015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44008" y="4556070"/>
            <a:ext cx="3309803" cy="1260629"/>
          </a:xfrm>
        </p:spPr>
        <p:txBody>
          <a:bodyPr>
            <a:normAutofit lnSpcReduction="10000"/>
          </a:bodyPr>
          <a:lstStyle/>
          <a:p>
            <a:endParaRPr lang="fi-FI" dirty="0" smtClean="0"/>
          </a:p>
          <a:p>
            <a:endParaRPr lang="fi-FI" dirty="0"/>
          </a:p>
          <a:p>
            <a:r>
              <a:rPr lang="fi-FI" dirty="0" smtClean="0"/>
              <a:t>Sari Ågren</a:t>
            </a:r>
          </a:p>
          <a:p>
            <a:r>
              <a:rPr lang="fi-FI" dirty="0" smtClean="0"/>
              <a:t>Kasvatus- ja opetustoimi </a:t>
            </a:r>
          </a:p>
          <a:p>
            <a:endParaRPr lang="fi-FI" dirty="0"/>
          </a:p>
        </p:txBody>
      </p:sp>
      <p:pic>
        <p:nvPicPr>
          <p:cNvPr id="4" name="Kuva 3" descr="s-posti_tunnus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70335"/>
            <a:ext cx="1352550" cy="742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95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Oppilashuoltokertomus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10/15 on täyttänyt oppilashuoltokertomuksen</a:t>
            </a:r>
          </a:p>
          <a:p>
            <a:pPr marL="68580" indent="0">
              <a:buNone/>
            </a:pPr>
            <a:endParaRPr lang="fi-FI" dirty="0" smtClean="0"/>
          </a:p>
          <a:p>
            <a:r>
              <a:rPr lang="fi-FI" dirty="0" smtClean="0"/>
              <a:t>2/15 ilmoittaa, ettei kaikista asiantuntijaryhmistä ole kertomusta täytetty</a:t>
            </a:r>
          </a:p>
          <a:p>
            <a:pPr marL="68580" indent="0">
              <a:buNone/>
            </a:pPr>
            <a:endParaRPr lang="fi-FI" dirty="0" smtClean="0"/>
          </a:p>
          <a:p>
            <a:r>
              <a:rPr lang="fi-FI" dirty="0" smtClean="0"/>
              <a:t>3/15 ei tiedä tai asiantuntijaryhmiä ei ole ollut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1501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Asiantuntijaryhmien toimivuus ja tarkoituksenmukaisuus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3508977"/>
          </a:xfrm>
        </p:spPr>
        <p:txBody>
          <a:bodyPr/>
          <a:lstStyle/>
          <a:p>
            <a:r>
              <a:rPr lang="fi-FI" dirty="0" smtClean="0"/>
              <a:t>n. 65%:n mielestä toiminta on ollut tarkoituksenmukaista</a:t>
            </a:r>
          </a:p>
          <a:p>
            <a:r>
              <a:rPr lang="fi-FI" dirty="0" smtClean="0"/>
              <a:t>35% on sitä mieltä, että toiminta ei ole ollut yksiselitteisesti positiivista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riippuu huoltajien yhteistyökyvystä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toiminnan kokonaiskuvan puuttuminen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salassapito haittaa työskentelyä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773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Kehittämisen painopisteet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Ohjeita </a:t>
            </a:r>
            <a:r>
              <a:rPr lang="fi-FI" dirty="0" err="1" smtClean="0"/>
              <a:t>Wilma-viestintään</a:t>
            </a:r>
            <a:endParaRPr lang="fi-FI" dirty="0" smtClean="0"/>
          </a:p>
          <a:p>
            <a:r>
              <a:rPr lang="fi-FI" dirty="0" err="1" smtClean="0"/>
              <a:t>Eskarilaiset</a:t>
            </a:r>
            <a:r>
              <a:rPr lang="fi-FI" dirty="0" smtClean="0"/>
              <a:t> </a:t>
            </a:r>
            <a:r>
              <a:rPr lang="fi-FI" dirty="0" err="1" smtClean="0"/>
              <a:t>Wilmaan</a:t>
            </a:r>
            <a:endParaRPr lang="fi-FI" dirty="0" smtClean="0"/>
          </a:p>
          <a:p>
            <a:r>
              <a:rPr lang="fi-FI" dirty="0" smtClean="0"/>
              <a:t>Opettajien vastuun selkeyttäminen asiantuntijaryhmien kokoamisessa</a:t>
            </a:r>
          </a:p>
          <a:p>
            <a:r>
              <a:rPr lang="fi-FI" dirty="0" err="1" smtClean="0"/>
              <a:t>Konsultatiivista</a:t>
            </a:r>
            <a:r>
              <a:rPr lang="fi-FI" dirty="0" smtClean="0"/>
              <a:t> tukea opettajille</a:t>
            </a:r>
          </a:p>
          <a:p>
            <a:r>
              <a:rPr lang="fi-FI" dirty="0" smtClean="0"/>
              <a:t>Yhteisten hyvien käytäntöjen jakaminen</a:t>
            </a:r>
          </a:p>
          <a:p>
            <a:r>
              <a:rPr lang="fi-FI" dirty="0" smtClean="0"/>
              <a:t>Toiminnan selkeyttäminen yleisesti</a:t>
            </a:r>
          </a:p>
          <a:p>
            <a:r>
              <a:rPr lang="fi-FI" dirty="0" smtClean="0"/>
              <a:t>Yksilöllisen oppilashuollon kokonaisuuden hahmottamiseen apua</a:t>
            </a:r>
          </a:p>
          <a:p>
            <a:r>
              <a:rPr lang="fi-FI" dirty="0" smtClean="0"/>
              <a:t>Ohjeet oppilashuoltopalaverien pitämiseksi oppituntien ulkopuolella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2543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Salassapidon noudattaminen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Opettajainhuonekeskusteluissa/vapaassa keskustelussa olisi parantamisen varaa</a:t>
            </a:r>
          </a:p>
          <a:p>
            <a:r>
              <a:rPr lang="fi-FI" dirty="0" smtClean="0"/>
              <a:t>Varovaisuutta noudatettava myös </a:t>
            </a:r>
            <a:r>
              <a:rPr lang="fi-FI" dirty="0" err="1" smtClean="0"/>
              <a:t>Wilma-viestittelyssä</a:t>
            </a:r>
            <a:endParaRPr lang="fi-FI" dirty="0" smtClean="0"/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2860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Kuraattorien ja psykologien näkemyksiä yhteisöllisen oppilashuollon tilasta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Yhteisöllinen oppilashuolto ei vastaa sellaista toimintaa, jollaisena oppilashuoltohenkilöstö sen näkee</a:t>
            </a:r>
          </a:p>
          <a:p>
            <a:r>
              <a:rPr lang="fi-FI" dirty="0" smtClean="0"/>
              <a:t>Rehtorin rooli tärkeä/ vetovastuun puuttuminen</a:t>
            </a:r>
          </a:p>
          <a:p>
            <a:r>
              <a:rPr lang="fi-FI" dirty="0" smtClean="0"/>
              <a:t>Ryhmän tarkoitus ja toiminnan punainen lanka kadoksissa vielä/ kokoontuminen vain ”lain täyttämistä”</a:t>
            </a:r>
          </a:p>
          <a:p>
            <a:r>
              <a:rPr lang="fi-FI" dirty="0" smtClean="0"/>
              <a:t>Ryhmät hakevat paikkaansa ja tarkoitustaan</a:t>
            </a:r>
          </a:p>
          <a:p>
            <a:r>
              <a:rPr lang="fi-FI" dirty="0" smtClean="0"/>
              <a:t>Suunnitelmallisuutta toivotaan/ esityslistat + kutsut</a:t>
            </a:r>
          </a:p>
          <a:p>
            <a:r>
              <a:rPr lang="fi-FI" dirty="0" smtClean="0"/>
              <a:t>Ryhmää pitäisi perehdyttää ja sitouttaa toimintaan</a:t>
            </a:r>
          </a:p>
          <a:p>
            <a:r>
              <a:rPr lang="fi-FI" dirty="0" smtClean="0"/>
              <a:t>Entisenlaista oppilashuoltoryhmää kaivataan</a:t>
            </a:r>
          </a:p>
          <a:p>
            <a:r>
              <a:rPr lang="fi-FI" dirty="0" smtClean="0"/>
              <a:t>Kehittämishalu- ja näkökulma vähäinen</a:t>
            </a:r>
          </a:p>
          <a:p>
            <a:r>
              <a:rPr lang="fi-FI" dirty="0" smtClean="0"/>
              <a:t>Oppilashuoltoryhmät kehittämään yhteistyökenttää ja vierailuille/ ulos kouluista/ enemmän oppilashuollollista yhteistyötä koulujen kesken</a:t>
            </a:r>
          </a:p>
          <a:p>
            <a:r>
              <a:rPr lang="fi-FI" dirty="0" smtClean="0"/>
              <a:t>Lisää avoimuutta ryhmän toimintaan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7088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48895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Kuraattorien ja psykologien näkemyksiä asiantuntijaryhmien toiminnasta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Asiantuntijaryhmät koetaan taakaksi</a:t>
            </a:r>
          </a:p>
          <a:p>
            <a:r>
              <a:rPr lang="fi-FI" dirty="0"/>
              <a:t>Yksilökohtaisen oppilashuoltotyön koordinointiin kaivataan kipeästi ”järjestelmää”/ oppilashuolto </a:t>
            </a:r>
            <a:r>
              <a:rPr lang="fi-FI" dirty="0" err="1"/>
              <a:t>pirstaloitunut</a:t>
            </a:r>
            <a:endParaRPr lang="fi-FI" dirty="0"/>
          </a:p>
          <a:p>
            <a:r>
              <a:rPr lang="fi-FI" dirty="0"/>
              <a:t>Asiantuntijaryhmien kokoamista vältellään</a:t>
            </a:r>
          </a:p>
          <a:p>
            <a:r>
              <a:rPr lang="fi-FI" dirty="0"/>
              <a:t>Oppilashuoltokertomuksia ei täytetä vaikka pitäisi</a:t>
            </a:r>
          </a:p>
          <a:p>
            <a:r>
              <a:rPr lang="fi-FI" dirty="0"/>
              <a:t>Oppilashuoltokertomuksiin kaivataan vielä paljon muistuttelua, opastusta ja rohkaisua – kenen tehtävä oikeastaan?</a:t>
            </a:r>
          </a:p>
          <a:p>
            <a:r>
              <a:rPr lang="fi-FI" dirty="0"/>
              <a:t>Asianmukaiset tilat oppilashuoltohenkilöstölle puuttuvat, yhteistyö vaikeaa</a:t>
            </a:r>
          </a:p>
          <a:p>
            <a:r>
              <a:rPr lang="fi-FI" dirty="0"/>
              <a:t>Paljon palavereja, ei aikaa</a:t>
            </a:r>
          </a:p>
          <a:p>
            <a:r>
              <a:rPr lang="fi-FI" dirty="0"/>
              <a:t>Lisää koulutusta tarvitaan</a:t>
            </a:r>
            <a:r>
              <a:rPr lang="fi-FI" dirty="0" smtClean="0"/>
              <a:t>!</a:t>
            </a:r>
          </a:p>
          <a:p>
            <a:r>
              <a:rPr lang="fi-FI" dirty="0" smtClean="0"/>
              <a:t>Salassapito mennyt parempaan suuntaan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596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Tehty kaikille Rauman perusopetuksen rehtoreille (15) sekä perusopetuksen kuraattoreille (5) ja psykologeille (4)</a:t>
            </a:r>
          </a:p>
          <a:p>
            <a:r>
              <a:rPr lang="fi-FI" dirty="0" smtClean="0"/>
              <a:t>Toteutettu toukokuussa 2015</a:t>
            </a:r>
          </a:p>
          <a:p>
            <a:r>
              <a:rPr lang="fi-FI" dirty="0" smtClean="0"/>
              <a:t>Tarkoituksena oppilashuollon arvioiminen ja toiminnan kehittäminen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349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265432"/>
          </a:xfrm>
        </p:spPr>
        <p:txBody>
          <a:bodyPr>
            <a:normAutofit/>
          </a:bodyPr>
          <a:lstStyle/>
          <a:p>
            <a:r>
              <a:rPr lang="fi-FI" dirty="0" smtClean="0"/>
              <a:t>Yhteisölliset ryhmät kokoontuneet Rauman kouluilla keskimäärin 2 kertaa lukuvuodessa.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263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Yhteisöllisessä oppilashuollossa käsiteltyjä asioita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Koulun omaa oppilashuoltosuunnitelman osuutta/ryhmän toiminnan suunnittelua</a:t>
            </a:r>
          </a:p>
          <a:p>
            <a:r>
              <a:rPr lang="fi-FI" dirty="0" smtClean="0"/>
              <a:t>Järjestyssääntöjä</a:t>
            </a:r>
          </a:p>
          <a:p>
            <a:r>
              <a:rPr lang="fi-FI" dirty="0" smtClean="0"/>
              <a:t>Vanhempainiltojen järjestämistä</a:t>
            </a:r>
          </a:p>
          <a:p>
            <a:r>
              <a:rPr lang="fi-FI" dirty="0" smtClean="0"/>
              <a:t>Koulun tapahtumia</a:t>
            </a:r>
          </a:p>
          <a:p>
            <a:r>
              <a:rPr lang="fi-FI" dirty="0" smtClean="0"/>
              <a:t>Liikenneturvallisuutta</a:t>
            </a:r>
          </a:p>
          <a:p>
            <a:r>
              <a:rPr lang="fi-FI" dirty="0" err="1" smtClean="0"/>
              <a:t>Eskarin</a:t>
            </a:r>
            <a:r>
              <a:rPr lang="fi-FI" dirty="0" smtClean="0"/>
              <a:t> ja koulun yhteistyön lisäämistä</a:t>
            </a:r>
          </a:p>
          <a:p>
            <a:r>
              <a:rPr lang="fi-FI" dirty="0" smtClean="0"/>
              <a:t>Uutta </a:t>
            </a:r>
            <a:r>
              <a:rPr lang="fi-FI" dirty="0" err="1" smtClean="0"/>
              <a:t>opetussuunitelmaa</a:t>
            </a:r>
            <a:endParaRPr lang="fi-FI" dirty="0" smtClean="0"/>
          </a:p>
          <a:p>
            <a:r>
              <a:rPr lang="fi-FI" dirty="0" smtClean="0"/>
              <a:t>Koulupihan parantamista</a:t>
            </a:r>
          </a:p>
          <a:p>
            <a:r>
              <a:rPr lang="fi-FI" dirty="0" smtClean="0"/>
              <a:t>Oppilaiden liikunnan lisäämistä/liikuntavälinetarpeita</a:t>
            </a:r>
          </a:p>
          <a:p>
            <a:r>
              <a:rPr lang="fi-FI" dirty="0" smtClean="0"/>
              <a:t>Kodin ja koulun yhteistyötä/ yhteistilaisuuksia</a:t>
            </a:r>
          </a:p>
          <a:p>
            <a:r>
              <a:rPr lang="fi-FI" dirty="0" err="1" smtClean="0"/>
              <a:t>Wilman</a:t>
            </a:r>
            <a:r>
              <a:rPr lang="fi-FI" dirty="0" smtClean="0"/>
              <a:t> käyttöä</a:t>
            </a:r>
          </a:p>
          <a:p>
            <a:r>
              <a:rPr lang="fi-FI" dirty="0" err="1" smtClean="0"/>
              <a:t>KiVa-toimintaa</a:t>
            </a:r>
            <a:endParaRPr lang="fi-FI" dirty="0" smtClean="0"/>
          </a:p>
          <a:p>
            <a:r>
              <a:rPr lang="fi-FI" dirty="0" smtClean="0"/>
              <a:t>Koulun tilojen terveellisyyttä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42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Muistiot ja julkisuus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Yhtä koulua lukuun ottamatta kaikki ovat tehneet muistion</a:t>
            </a:r>
          </a:p>
          <a:p>
            <a:pPr marL="68580" indent="0">
              <a:buNone/>
            </a:pPr>
            <a:endParaRPr lang="fi-FI" dirty="0" smtClean="0"/>
          </a:p>
          <a:p>
            <a:r>
              <a:rPr lang="fi-FI" dirty="0" smtClean="0"/>
              <a:t>Yli puolet kouluista on asettanut muistion julkisesti nähtäväksi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62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Kokemus yhteisöllisen ryhmän hyödyllisyydestä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175614"/>
              </p:ext>
            </p:extLst>
          </p:nvPr>
        </p:nvGraphicFramePr>
        <p:xfrm>
          <a:off x="1115616" y="2204864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89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Oppilaiden ja huoltajien osallistuminen ryhmään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fi-FI" dirty="0" smtClean="0"/>
          </a:p>
          <a:p>
            <a:pPr marL="68580" indent="0">
              <a:buNone/>
            </a:pPr>
            <a:r>
              <a:rPr lang="fi-FI" dirty="0" smtClean="0"/>
              <a:t>Huoltajaedustus 77%:lla kouluista</a:t>
            </a:r>
          </a:p>
          <a:p>
            <a:pPr marL="68580" indent="0">
              <a:buNone/>
            </a:pPr>
            <a:endParaRPr lang="fi-FI" dirty="0"/>
          </a:p>
          <a:p>
            <a:pPr marL="68580" indent="0">
              <a:buNone/>
            </a:pPr>
            <a:r>
              <a:rPr lang="fi-FI" dirty="0" smtClean="0"/>
              <a:t>Oppilasedustus 92%:lla kouluista</a:t>
            </a:r>
          </a:p>
          <a:p>
            <a:pPr marL="68580" indent="0">
              <a:buNone/>
            </a:pPr>
            <a:endParaRPr lang="fi-FI" dirty="0"/>
          </a:p>
          <a:p>
            <a:pPr marL="68580" indent="0">
              <a:buNone/>
            </a:pPr>
            <a:r>
              <a:rPr lang="fi-FI" sz="1800" dirty="0" smtClean="0"/>
              <a:t>Huomioitavaa: Yläkouluilla huoltajaedustus vaikeasti järjestettävissä vanhempainyhdistysten puuttuessa. Kaikilla kouluilla huoltajia ei ole tullut kutsusta huolimatta. Osallisuus voi tapahtua muutenkin kuin ryhmän kautta.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56312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Ongelmalliseksi on koettu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Selkeän asialistan puuttuminen</a:t>
            </a:r>
          </a:p>
          <a:p>
            <a:r>
              <a:rPr lang="fi-FI" dirty="0" smtClean="0"/>
              <a:t>Ryhmän toiminta-ajatuksen sisäistäminen</a:t>
            </a:r>
          </a:p>
          <a:p>
            <a:r>
              <a:rPr lang="fi-FI" dirty="0" smtClean="0"/>
              <a:t>Uuden toimintatavan opetteleminen</a:t>
            </a:r>
          </a:p>
          <a:p>
            <a:r>
              <a:rPr lang="fi-FI" dirty="0" smtClean="0"/>
              <a:t>Ryhmän motivointi</a:t>
            </a:r>
          </a:p>
          <a:p>
            <a:r>
              <a:rPr lang="fi-FI" dirty="0" smtClean="0"/>
              <a:t>Ajan riittävyys/ yhteisen palaveriajan löytyminen</a:t>
            </a:r>
          </a:p>
          <a:p>
            <a:r>
              <a:rPr lang="fi-FI" dirty="0" smtClean="0"/>
              <a:t>Työnjako ryhmässä</a:t>
            </a:r>
          </a:p>
          <a:p>
            <a:r>
              <a:rPr lang="fi-FI" dirty="0" smtClean="0"/>
              <a:t>Kokonaisuuden hahmottamiseen</a:t>
            </a:r>
          </a:p>
          <a:p>
            <a:r>
              <a:rPr lang="fi-FI" dirty="0" smtClean="0"/>
              <a:t>Huoltajien ja oppilaiden läsnäolo tietyissä asioissa</a:t>
            </a:r>
          </a:p>
          <a:p>
            <a:r>
              <a:rPr lang="fi-FI" dirty="0" smtClean="0"/>
              <a:t>Asiakirjo/ käsiteltävät asiat</a:t>
            </a:r>
          </a:p>
          <a:p>
            <a:r>
              <a:rPr lang="fi-FI" dirty="0" smtClean="0"/>
              <a:t>Ryhmän teennäisyys ja liian harvat kokoontumiset</a:t>
            </a:r>
          </a:p>
          <a:p>
            <a:pPr marL="68580" indent="0">
              <a:buNone/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503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Asiantuntijaryhmiä vuodessa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Vaikea vastata / tulkinnan vaikeutta (yksilöllisen oppilashuollon ryhmä/asiantuntijaryhmä – oppimisen tuen ryhmä)</a:t>
            </a:r>
          </a:p>
          <a:p>
            <a:pPr marL="68580" indent="0">
              <a:buNone/>
            </a:pPr>
            <a:endParaRPr lang="fi-FI" dirty="0" smtClean="0"/>
          </a:p>
          <a:p>
            <a:r>
              <a:rPr lang="fi-FI" dirty="0" smtClean="0"/>
              <a:t>Vastaukset välillä 0 – 50</a:t>
            </a:r>
          </a:p>
          <a:p>
            <a:endParaRPr lang="fi-FI" dirty="0"/>
          </a:p>
          <a:p>
            <a:pPr marL="68580" indent="0">
              <a:buNone/>
            </a:pPr>
            <a:endParaRPr lang="fi-FI" dirty="0" smtClean="0"/>
          </a:p>
          <a:p>
            <a:pPr marL="68580" indent="0">
              <a:buNone/>
            </a:pPr>
            <a:r>
              <a:rPr lang="fi-FI" dirty="0" smtClean="0"/>
              <a:t>Rehtori osallistunut ei ollenkaan/ harvoin.</a:t>
            </a:r>
          </a:p>
          <a:p>
            <a:pPr marL="68580" indent="0">
              <a:buNone/>
            </a:pPr>
            <a:r>
              <a:rPr lang="fi-FI" dirty="0" smtClean="0"/>
              <a:t>Ryhmät koottu pääasiassa luokanopettajan/luokanvalvojan aloitteesta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64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617</TotalTime>
  <Words>456</Words>
  <Application>Microsoft Office PowerPoint</Application>
  <PresentationFormat>Näytössä katseltava diaesitys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6" baseType="lpstr">
      <vt:lpstr>Austin</vt:lpstr>
      <vt:lpstr>Oppilashuollon arviointia 2014-2015 </vt:lpstr>
      <vt:lpstr>Kysely</vt:lpstr>
      <vt:lpstr>Yhteisölliset ryhmät kokoontuneet Rauman kouluilla keskimäärin 2 kertaa lukuvuodessa.</vt:lpstr>
      <vt:lpstr>Yhteisöllisessä oppilashuollossa käsiteltyjä asioita</vt:lpstr>
      <vt:lpstr>Muistiot ja julkisuus</vt:lpstr>
      <vt:lpstr>Kokemus yhteisöllisen ryhmän hyödyllisyydestä</vt:lpstr>
      <vt:lpstr>Oppilaiden ja huoltajien osallistuminen ryhmään</vt:lpstr>
      <vt:lpstr>Ongelmalliseksi on koettu</vt:lpstr>
      <vt:lpstr>Asiantuntijaryhmiä vuodessa</vt:lpstr>
      <vt:lpstr>Oppilashuoltokertomus</vt:lpstr>
      <vt:lpstr>Asiantuntijaryhmien toimivuus ja tarkoituksenmukaisuus</vt:lpstr>
      <vt:lpstr>Kehittämisen painopisteet</vt:lpstr>
      <vt:lpstr>Salassapidon noudattaminen</vt:lpstr>
      <vt:lpstr>Kuraattorien ja psykologien näkemyksiä yhteisöllisen oppilashuollon tilasta</vt:lpstr>
      <vt:lpstr>Kuraattorien ja psykologien näkemyksiä asiantuntijaryhmien toiminnasta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Oppilashuollon arviointia 2014-2015</dc:title>
  <dc:creator>Ågren Sari</dc:creator>
  <cp:lastModifiedBy>Ågren Sari</cp:lastModifiedBy>
  <cp:revision>24</cp:revision>
  <cp:lastPrinted>2015-05-13T12:06:10Z</cp:lastPrinted>
  <dcterms:created xsi:type="dcterms:W3CDTF">2015-05-12T07:22:06Z</dcterms:created>
  <dcterms:modified xsi:type="dcterms:W3CDTF">2015-05-20T06:49:58Z</dcterms:modified>
</cp:coreProperties>
</file>