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65" r:id="rId5"/>
    <p:sldId id="259" r:id="rId6"/>
    <p:sldId id="261" r:id="rId7"/>
    <p:sldId id="260" r:id="rId8"/>
    <p:sldId id="277" r:id="rId9"/>
    <p:sldId id="278" r:id="rId10"/>
    <p:sldId id="269" r:id="rId11"/>
    <p:sldId id="279" r:id="rId12"/>
    <p:sldId id="280" r:id="rId13"/>
    <p:sldId id="281" r:id="rId14"/>
    <p:sldId id="274" r:id="rId15"/>
    <p:sldId id="282" r:id="rId16"/>
    <p:sldId id="272" r:id="rId17"/>
    <p:sldId id="273" r:id="rId18"/>
    <p:sldId id="276" r:id="rId19"/>
    <p:sldId id="292" r:id="rId20"/>
    <p:sldId id="291" r:id="rId21"/>
    <p:sldId id="284" r:id="rId22"/>
    <p:sldId id="285" r:id="rId23"/>
    <p:sldId id="286" r:id="rId24"/>
    <p:sldId id="287" r:id="rId25"/>
    <p:sldId id="288" r:id="rId26"/>
    <p:sldId id="270" r:id="rId27"/>
    <p:sldId id="267" r:id="rId28"/>
    <p:sldId id="268" r:id="rId29"/>
    <p:sldId id="289" r:id="rId3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CA1C10E-9AEB-4A6D-8C46-33A9645BD7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30A3541-1A47-44DD-B0C8-D06D9C227740}" type="datetimeFigureOut">
              <a:rPr lang="fi-FI" smtClean="0"/>
              <a:t>4.11.2016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oph.fi/download/163540_Oppilashuolto_ja_kolmiportainen_tuki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Ajatuksia oppilashuollosta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sz="2600" dirty="0" smtClean="0"/>
              <a:t>OKL Rauma 9.11. 2016</a:t>
            </a:r>
            <a:endParaRPr lang="fi-FI" sz="2600" dirty="0" smtClean="0"/>
          </a:p>
          <a:p>
            <a:endParaRPr lang="fi-FI" sz="2600" dirty="0" smtClean="0"/>
          </a:p>
          <a:p>
            <a:endParaRPr lang="fi-FI" dirty="0"/>
          </a:p>
          <a:p>
            <a:r>
              <a:rPr lang="fi-FI" dirty="0" smtClean="0"/>
              <a:t>YTM, projektikoordinaattori Sari </a:t>
            </a:r>
            <a:r>
              <a:rPr lang="fi-FI" dirty="0" smtClean="0"/>
              <a:t>Ågren</a:t>
            </a:r>
            <a:endParaRPr lang="fi-FI" dirty="0"/>
          </a:p>
        </p:txBody>
      </p:sp>
      <p:pic>
        <p:nvPicPr>
          <p:cNvPr id="1026" name="Picture 2" descr="Kuvahaun tulos haulle children having f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56864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45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Yksilökohtainen oppilashuolto</a:t>
            </a:r>
            <a:br>
              <a:rPr lang="fi-FI" dirty="0" smtClean="0"/>
            </a:br>
            <a:r>
              <a:rPr lang="fi-FI" dirty="0" smtClean="0"/>
              <a:t>- miten estää </a:t>
            </a:r>
            <a:r>
              <a:rPr lang="fi-FI" dirty="0" err="1" smtClean="0"/>
              <a:t>pirstaloituminen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Rehtorilla oltava kokonaiskuva (tieto pidetyistä asiantuntijaryhmistä)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Mahdollisuus konsultoimalla selvittää oppilaan tilannetta (myös nimellä)</a:t>
            </a:r>
          </a:p>
          <a:p>
            <a:endParaRPr lang="fi-FI" dirty="0" smtClean="0"/>
          </a:p>
          <a:p>
            <a:r>
              <a:rPr lang="fi-FI" dirty="0" smtClean="0"/>
              <a:t>Oppilashuoltoryhmissä kysymys oppilaasta yleisesti, konsultaatio kahden kesken</a:t>
            </a:r>
          </a:p>
          <a:p>
            <a:endParaRPr lang="fi-FI" dirty="0" smtClean="0"/>
          </a:p>
          <a:p>
            <a:r>
              <a:rPr lang="fi-FI" dirty="0" smtClean="0"/>
              <a:t>Ennen asiakkuutta kysymys: Onko tästä asiasta ilmoitettu muille?</a:t>
            </a:r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884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08001" y="1412776"/>
            <a:ext cx="7520383" cy="4424353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Oppimisen tuki 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Oppilashuollollinen tuki</a:t>
            </a:r>
            <a:br>
              <a:rPr lang="fi-FI" dirty="0" smtClean="0"/>
            </a:br>
            <a:r>
              <a:rPr lang="fi-FI" dirty="0" smtClean="0"/>
              <a:t> </a:t>
            </a:r>
            <a:r>
              <a:rPr lang="fi-FI" i="1" dirty="0" smtClean="0">
                <a:solidFill>
                  <a:srgbClr val="FF0000"/>
                </a:solidFill>
              </a:rPr>
              <a:t>ja miten erottaa ne toisistaan?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2000" dirty="0">
                <a:hlinkClick r:id="rId2"/>
              </a:rPr>
              <a:t>http://</a:t>
            </a:r>
            <a:r>
              <a:rPr lang="fi-FI" sz="2000" dirty="0" smtClean="0">
                <a:hlinkClick r:id="rId2"/>
              </a:rPr>
              <a:t>www.oph.fi/download/163540_Oppilashuolto_ja_kolmiportainen_tuki.pdf</a:t>
            </a:r>
            <a:r>
              <a:rPr lang="fi-FI" sz="2200" dirty="0" smtClean="0"/>
              <a:t/>
            </a:r>
            <a:br>
              <a:rPr lang="fi-FI" sz="2200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pic>
        <p:nvPicPr>
          <p:cNvPr id="1026" name="Picture 2" descr="http://kuvat.uusisuomi.fi/sites/default/files/imagecache/artikkelikuva_std/kuvat/2004882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65341"/>
            <a:ext cx="2124809" cy="170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uoli oikealle 4"/>
          <p:cNvSpPr/>
          <p:nvPr/>
        </p:nvSpPr>
        <p:spPr>
          <a:xfrm>
            <a:off x="3250504" y="2217107"/>
            <a:ext cx="1061582" cy="7014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28" name="Picture 4" descr="http://www.kleuterdigitaal.be/old/images/rsgallery/display/pl%20hand%20in%20hand.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701" y="1521912"/>
            <a:ext cx="1568886" cy="20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49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0" y="609601"/>
            <a:ext cx="8460432" cy="780789"/>
          </a:xfrm>
        </p:spPr>
        <p:txBody>
          <a:bodyPr>
            <a:noAutofit/>
          </a:bodyPr>
          <a:lstStyle/>
          <a:p>
            <a:r>
              <a:rPr lang="fi-FI" sz="3600" dirty="0" smtClean="0"/>
              <a:t>  Oppimisen tuki		Oppilashuollon tuki</a:t>
            </a:r>
            <a:endParaRPr lang="fi-FI" sz="36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29504" y="1377864"/>
            <a:ext cx="3666431" cy="5075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600" b="1" dirty="0"/>
              <a:t> </a:t>
            </a:r>
            <a:endParaRPr lang="fi-FI" sz="1600" dirty="0"/>
          </a:p>
          <a:p>
            <a:pPr lvl="0"/>
            <a:r>
              <a:rPr lang="fi-FI" sz="1600" dirty="0" smtClean="0"/>
              <a:t>Perusopetuslaki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 smtClean="0"/>
              <a:t>Oppilaan oikeus</a:t>
            </a:r>
            <a:endParaRPr lang="fi-FI" sz="1600" dirty="0"/>
          </a:p>
          <a:p>
            <a:pPr lvl="0"/>
            <a:r>
              <a:rPr lang="fi-FI" sz="1600" dirty="0"/>
              <a:t>yhteistyössä huoltajan kanssa, mutta suostumusta ei </a:t>
            </a:r>
            <a:r>
              <a:rPr lang="fi-FI" sz="1600" dirty="0" smtClean="0"/>
              <a:t>tarvita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/>
              <a:t>Tuen aloittaminen, jatkaminen tai lopettaminen kirjataan pedagogisiin asiakirjoihin, joihin ei tule kirjata oppilashuollollista </a:t>
            </a:r>
            <a:r>
              <a:rPr lang="fi-FI" sz="1600" dirty="0" smtClean="0"/>
              <a:t>sisältöä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/>
              <a:t>Tuen suunnittelu, erityisesti pedagogisen arvion ja pedagogisen selvityksen yhteydessä, edellyttää </a:t>
            </a:r>
            <a:r>
              <a:rPr lang="fi-FI" sz="1600" dirty="0" err="1"/>
              <a:t>moniammatillista</a:t>
            </a:r>
            <a:r>
              <a:rPr lang="fi-FI" sz="1600" dirty="0"/>
              <a:t> </a:t>
            </a:r>
            <a:r>
              <a:rPr lang="fi-FI" sz="1600" dirty="0" smtClean="0"/>
              <a:t>työskentelyä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/>
              <a:t>asiat/asiakirjat ovat salassa </a:t>
            </a:r>
            <a:r>
              <a:rPr lang="fi-FI" sz="1600" dirty="0" smtClean="0"/>
              <a:t>pidettäviä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/>
              <a:t>pedagogiset asiakirjat ovat opetuksen järjestämisen kannalta välttämätöntä tietoa ja ne saa/pitää siirtää esiopetuksen/koulujen ja opetuksen järjestäjien välillä</a:t>
            </a:r>
          </a:p>
          <a:p>
            <a:endParaRPr lang="fi-FI" sz="1600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4427984" y="1412776"/>
            <a:ext cx="3600400" cy="4968552"/>
          </a:xfrm>
        </p:spPr>
        <p:txBody>
          <a:bodyPr>
            <a:noAutofit/>
          </a:bodyPr>
          <a:lstStyle/>
          <a:p>
            <a:pPr lvl="0"/>
            <a:endParaRPr lang="fi-FI" sz="1600" dirty="0" smtClean="0"/>
          </a:p>
          <a:p>
            <a:pPr lvl="0"/>
            <a:r>
              <a:rPr lang="fi-FI" sz="1600" dirty="0" smtClean="0"/>
              <a:t>Oppilas- ja opiskelijahuoltolaki</a:t>
            </a:r>
          </a:p>
          <a:p>
            <a:pPr lvl="0"/>
            <a:r>
              <a:rPr lang="fi-FI" sz="1600" dirty="0" smtClean="0"/>
              <a:t>pohjautuu vapaaehtoisuuteen</a:t>
            </a:r>
            <a:endParaRPr lang="fi-FI" sz="1600" dirty="0"/>
          </a:p>
          <a:p>
            <a:pPr lvl="0"/>
            <a:r>
              <a:rPr lang="fi-FI" sz="1600" dirty="0"/>
              <a:t> </a:t>
            </a:r>
            <a:r>
              <a:rPr lang="fi-FI" sz="1600" dirty="0" smtClean="0"/>
              <a:t>oppilaan/huoltajan suostumus</a:t>
            </a:r>
          </a:p>
          <a:p>
            <a:pPr lvl="0"/>
            <a:r>
              <a:rPr lang="fi-FI" sz="1600" dirty="0" smtClean="0"/>
              <a:t>Kokoonpanon </a:t>
            </a:r>
            <a:r>
              <a:rPr lang="fi-FI" sz="1600" dirty="0"/>
              <a:t>tulee olla monialainen</a:t>
            </a:r>
          </a:p>
          <a:p>
            <a:pPr lvl="0"/>
            <a:r>
              <a:rPr lang="fi-FI" sz="1600" dirty="0"/>
              <a:t>kirjataan </a:t>
            </a:r>
            <a:r>
              <a:rPr lang="fi-FI" sz="1600" dirty="0" smtClean="0"/>
              <a:t>oppilashuoltokertomukseen</a:t>
            </a:r>
            <a:r>
              <a:rPr lang="fi-FI" sz="1600" dirty="0"/>
              <a:t> </a:t>
            </a:r>
          </a:p>
          <a:p>
            <a:pPr lvl="0"/>
            <a:r>
              <a:rPr lang="fi-FI" sz="1600" dirty="0"/>
              <a:t>oikeus konsultoida muita </a:t>
            </a:r>
            <a:r>
              <a:rPr lang="fi-FI" sz="1600" dirty="0" smtClean="0"/>
              <a:t>asiantuntijoita</a:t>
            </a:r>
            <a:endParaRPr lang="fi-FI" sz="1600" dirty="0"/>
          </a:p>
          <a:p>
            <a:pPr lvl="0"/>
            <a:r>
              <a:rPr lang="fi-FI" sz="1600" dirty="0"/>
              <a:t>asiat/asiakirjat ovat salassa pidettäviä ja niitä/niiden sisältämää tietoa välitetään vain suostumuksella. </a:t>
            </a:r>
            <a:endParaRPr lang="fi-FI" sz="1600" dirty="0" smtClean="0"/>
          </a:p>
          <a:p>
            <a:pPr lvl="0"/>
            <a:r>
              <a:rPr lang="fi-FI" sz="1600" dirty="0" smtClean="0"/>
              <a:t>Oppilashuollon </a:t>
            </a:r>
            <a:r>
              <a:rPr lang="fi-FI" sz="1600" dirty="0"/>
              <a:t>järjestämistä koskeva välttämätön tieto saa </a:t>
            </a:r>
            <a:r>
              <a:rPr lang="fi-FI" sz="1600" dirty="0" smtClean="0"/>
              <a:t>siirtyä saman opetuksen järjestäjän yksiköiden kesken.</a:t>
            </a:r>
            <a:r>
              <a:rPr lang="fi-FI" sz="1600" dirty="0"/>
              <a:t> </a:t>
            </a:r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2" name="Pyöristetty suorakulmio 1"/>
          <p:cNvSpPr/>
          <p:nvPr/>
        </p:nvSpPr>
        <p:spPr>
          <a:xfrm>
            <a:off x="1331640" y="188640"/>
            <a:ext cx="54006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Oppilas on aina kokonaisuus!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4870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4991100"/>
          </a:xfrm>
        </p:spPr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”Yhteisöllisen näkökulman tulisi olla tärkein lähtökohta kaikelle opiskeluhuollolliselle toiminnalle”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2000" dirty="0" smtClean="0"/>
              <a:t>Opetusneuvos Kristiina Laitinen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9013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620000" cy="3312368"/>
          </a:xfrm>
        </p:spPr>
        <p:txBody>
          <a:bodyPr/>
          <a:lstStyle/>
          <a:p>
            <a:pPr algn="ctr"/>
            <a:r>
              <a:rPr lang="fi-FI" strike="sngStrike" dirty="0" smtClean="0"/>
              <a:t>Oppilashuolto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200" dirty="0" smtClean="0"/>
              <a:t>Yhteisöhuolto</a:t>
            </a:r>
            <a:br>
              <a:rPr lang="fi-FI" sz="3200" dirty="0" smtClean="0"/>
            </a:br>
            <a:r>
              <a:rPr lang="fi-FI" sz="3200" dirty="0" smtClean="0"/>
              <a:t>Hyvinvointiryhmä</a:t>
            </a:r>
            <a:br>
              <a:rPr lang="fi-FI" sz="3200" dirty="0" smtClean="0"/>
            </a:br>
            <a:r>
              <a:rPr lang="fi-FI" sz="3200" dirty="0" smtClean="0"/>
              <a:t>Yty-ryhmä</a:t>
            </a:r>
            <a:br>
              <a:rPr lang="fi-FI" sz="3200" dirty="0" smtClean="0"/>
            </a:br>
            <a:r>
              <a:rPr lang="fi-FI" sz="3200" dirty="0"/>
              <a:t>?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2" name="Alanuoli 1"/>
          <p:cNvSpPr/>
          <p:nvPr/>
        </p:nvSpPr>
        <p:spPr>
          <a:xfrm>
            <a:off x="3851920" y="1772816"/>
            <a:ext cx="108012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36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Puuttuva yhteisöllisyys</a:t>
            </a:r>
            <a:br>
              <a:rPr lang="fi-FI" dirty="0" smtClean="0"/>
            </a:br>
            <a:r>
              <a:rPr lang="fi-FI" dirty="0" smtClean="0"/>
              <a:t> – yksin tekemisen kulttuuri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8001" y="1574801"/>
            <a:ext cx="6447501" cy="4466562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dirty="0" smtClean="0"/>
              <a:t>Hyvinvoiva yhteisö luo hyvinvoivia yksilöitä?</a:t>
            </a:r>
          </a:p>
          <a:p>
            <a:pPr marL="114300" indent="0">
              <a:buNone/>
            </a:pPr>
            <a:endParaRPr lang="fi-FI" dirty="0"/>
          </a:p>
          <a:p>
            <a:r>
              <a:rPr lang="fi-FI" dirty="0" smtClean="0"/>
              <a:t>Ennen uutta lakia oppilashuoltotyössä 70% kouluista ilmoitti käyttävänsä 25% tai vähemmän aikaa kouluin yleiseen hyvinvointiin. (Kristiina Laitinen)</a:t>
            </a:r>
          </a:p>
          <a:p>
            <a:endParaRPr lang="fi-FI" dirty="0"/>
          </a:p>
          <a:p>
            <a:r>
              <a:rPr lang="fi-FI" dirty="0" smtClean="0"/>
              <a:t>Koulupsykologit ja kuraattorit pitäneet työn pääpainona yksilötyötä</a:t>
            </a:r>
            <a:r>
              <a:rPr lang="fi-FI" dirty="0"/>
              <a:t> </a:t>
            </a:r>
            <a:r>
              <a:rPr lang="fi-FI" dirty="0" smtClean="0"/>
              <a:t>ja opettajan työ perustunut yksin tekemiseen</a:t>
            </a:r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2113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Yhteisöllisen oppilashuollon </a:t>
            </a:r>
            <a:r>
              <a:rPr lang="fi-FI" dirty="0" smtClean="0"/>
              <a:t>periaatteita Raumalla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8001" y="1628800"/>
            <a:ext cx="7448375" cy="4759475"/>
          </a:xfrm>
        </p:spPr>
        <p:txBody>
          <a:bodyPr>
            <a:normAutofit/>
          </a:bodyPr>
          <a:lstStyle/>
          <a:p>
            <a:r>
              <a:rPr lang="fi-FI" dirty="0" smtClean="0"/>
              <a:t>Koululla tulee toimia monialainen oppilashuoltoryhmä, jota vetää rehtori.</a:t>
            </a:r>
          </a:p>
          <a:p>
            <a:r>
              <a:rPr lang="fi-FI" dirty="0" smtClean="0"/>
              <a:t>Kokoonpanoksi on </a:t>
            </a:r>
            <a:r>
              <a:rPr lang="fi-FI" dirty="0" smtClean="0"/>
              <a:t>usein määritelty </a:t>
            </a:r>
            <a:r>
              <a:rPr lang="fi-FI" dirty="0" smtClean="0"/>
              <a:t>rehtori, kouluterveydenhoitaja, kuraattori, koulupsykologi, erityisopettaja, </a:t>
            </a:r>
            <a:r>
              <a:rPr lang="fi-FI" dirty="0" smtClean="0">
                <a:solidFill>
                  <a:srgbClr val="FF0000"/>
                </a:solidFill>
              </a:rPr>
              <a:t>oppilaskunnan ja vanhempainyhdistyksen edustajat</a:t>
            </a:r>
          </a:p>
          <a:p>
            <a:r>
              <a:rPr lang="fi-FI" dirty="0" smtClean="0"/>
              <a:t>Kokoontuminen vähintään kerran lukukaudessa (ehdoton minimi, tarkoituksenmukaiseen toimintaan tarvitaan enemmän)</a:t>
            </a:r>
          </a:p>
          <a:p>
            <a:r>
              <a:rPr lang="fi-FI" dirty="0" smtClean="0"/>
              <a:t>Yhteisöllisen oppilashuollon tehtäviä voidaan delegoida muillekin ryhmille, ryhmissä voi käydä asiantuntijavieraita tai ryhmät voivat itse käydä vierailulla.</a:t>
            </a:r>
          </a:p>
          <a:p>
            <a:r>
              <a:rPr lang="fi-FI" dirty="0" smtClean="0"/>
              <a:t>Kirjataan muistioihin, jotka julkaistaan</a:t>
            </a:r>
          </a:p>
          <a:p>
            <a:pPr marL="11430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Yhteisöllisen oppilashuollon </a:t>
            </a:r>
            <a:r>
              <a:rPr lang="fi-FI" dirty="0" smtClean="0"/>
              <a:t>tehtäviä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Oppilashuoltoryhmät kokoontuvat suunnittelemaan oppimisympäristön terveellisyyttä, turvallisuutta, sosiaalista vastuullisuutta ja esteettömyyttä. Työhön kuuluu koko yhteisön, yksittäisten luokkien ja ryhmien hyvinvoinnin kehittäminen, seuraaminen ja arviointi. (OHL 14§) </a:t>
            </a:r>
            <a:endParaRPr lang="fi-FI" dirty="0" smtClean="0"/>
          </a:p>
          <a:p>
            <a:pPr marL="11430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6660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97688" cy="1143000"/>
          </a:xfrm>
        </p:spPr>
        <p:txBody>
          <a:bodyPr/>
          <a:lstStyle/>
          <a:p>
            <a:pPr algn="ctr"/>
            <a:r>
              <a:rPr lang="fi-FI" dirty="0" smtClean="0"/>
              <a:t> Oppilashuoltoryhmien tehtäviä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898776" cy="5133168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Oppilashuollosta ja sen palveluista tiedottaminen </a:t>
            </a:r>
            <a:r>
              <a:rPr lang="fi-FI" dirty="0" smtClean="0">
                <a:solidFill>
                  <a:srgbClr val="FF0000"/>
                </a:solidFill>
              </a:rPr>
              <a:t>(kotisivuprojektit)</a:t>
            </a:r>
          </a:p>
          <a:p>
            <a:r>
              <a:rPr lang="fi-FI" dirty="0" smtClean="0"/>
              <a:t>Osallisuuden mahdollistaminen</a:t>
            </a:r>
          </a:p>
          <a:p>
            <a:r>
              <a:rPr lang="fi-FI" dirty="0" smtClean="0"/>
              <a:t>Koulutustarpeiden arviointi ja koulutusten suunnitteleminen</a:t>
            </a:r>
          </a:p>
          <a:p>
            <a:r>
              <a:rPr lang="fi-FI" dirty="0" smtClean="0"/>
              <a:t>Oppilaskuntatyön kehittäminen ja arviointi</a:t>
            </a:r>
          </a:p>
          <a:p>
            <a:r>
              <a:rPr lang="fi-FI" dirty="0" smtClean="0"/>
              <a:t>Kouluviihtyvyyden arviointi</a:t>
            </a:r>
          </a:p>
          <a:p>
            <a:r>
              <a:rPr lang="fi-FI" dirty="0" smtClean="0"/>
              <a:t>Terveydellisten olojen tarkastusten organisointi</a:t>
            </a:r>
          </a:p>
          <a:p>
            <a:r>
              <a:rPr lang="fi-FI" dirty="0" smtClean="0"/>
              <a:t>Oppilashuoltosuunnitelman päivittäminen</a:t>
            </a:r>
          </a:p>
          <a:p>
            <a:r>
              <a:rPr lang="fi-FI" dirty="0" smtClean="0"/>
              <a:t>Teemojen ja tapahtumien työstäminen</a:t>
            </a:r>
          </a:p>
          <a:p>
            <a:r>
              <a:rPr lang="fi-FI" dirty="0" smtClean="0"/>
              <a:t>Liikenneturvallisuus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Työrauha</a:t>
            </a:r>
          </a:p>
          <a:p>
            <a:r>
              <a:rPr lang="fi-FI" dirty="0" smtClean="0"/>
              <a:t>Ilmiöt</a:t>
            </a:r>
          </a:p>
          <a:p>
            <a:r>
              <a:rPr lang="fi-FI" dirty="0" smtClean="0"/>
              <a:t>Yksilöoppilashuollon seuranta</a:t>
            </a:r>
          </a:p>
          <a:p>
            <a:r>
              <a:rPr lang="fi-FI" dirty="0" smtClean="0"/>
              <a:t>Poissaolojen seuranta ja puuttumismallit</a:t>
            </a:r>
          </a:p>
          <a:p>
            <a:r>
              <a:rPr lang="fi-FI" dirty="0" smtClean="0"/>
              <a:t>Huoltajien kanssa tehtävä yhteistyö</a:t>
            </a:r>
          </a:p>
          <a:p>
            <a:r>
              <a:rPr lang="fi-FI" dirty="0" smtClean="0"/>
              <a:t>”Tuntosarvina toimiminen”</a:t>
            </a:r>
          </a:p>
          <a:p>
            <a:r>
              <a:rPr lang="fi-FI" dirty="0" smtClean="0"/>
              <a:t>Järjestyssäännöt</a:t>
            </a:r>
          </a:p>
          <a:p>
            <a:r>
              <a:rPr lang="fi-FI" dirty="0" smtClean="0"/>
              <a:t>Ryhmien ja luokkien asiat</a:t>
            </a:r>
          </a:p>
          <a:p>
            <a:r>
              <a:rPr lang="fi-FI" dirty="0" smtClean="0"/>
              <a:t>Kiusaamisen ehkäisy</a:t>
            </a:r>
          </a:p>
          <a:p>
            <a:r>
              <a:rPr lang="fi-FI" dirty="0" smtClean="0"/>
              <a:t>Foorumi jossa koulun eri toimijoiden tietoa jaetaan ja hetki yhteiselle keskustelulle (opettajat eivät yksin voi päättää koulun hyvinvoinnista)</a:t>
            </a:r>
          </a:p>
          <a:p>
            <a:pPr marL="11430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271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226370"/>
          </a:xfrm>
        </p:spPr>
        <p:txBody>
          <a:bodyPr/>
          <a:lstStyle/>
          <a:p>
            <a:r>
              <a:rPr lang="fi-FI" sz="3600" dirty="0" smtClean="0"/>
              <a:t>Yhteisöllinen työ on paljon muutakin kuin oppilashuoltoryhmän työtä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359758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 oppilashuolto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Opetussuunnitelman perusteet maaliskuussa 2014. Uusi laki astui voimaan 1.8. 2014</a:t>
            </a:r>
          </a:p>
          <a:p>
            <a:pPr marL="114300" indent="0">
              <a:buNone/>
            </a:pPr>
            <a:endParaRPr lang="fi-FI" dirty="0" smtClean="0"/>
          </a:p>
          <a:p>
            <a:r>
              <a:rPr lang="fi-FI" dirty="0" smtClean="0"/>
              <a:t>Kuntakohtainen suunnitelma: Laaja </a:t>
            </a:r>
            <a:r>
              <a:rPr lang="fi-FI" dirty="0"/>
              <a:t>kuntakohtainen suunnitelma ja pienemmät koulukohtaiset suunnitelmat </a:t>
            </a:r>
            <a:endParaRPr lang="fi-FI" dirty="0" smtClean="0"/>
          </a:p>
          <a:p>
            <a:pPr marL="114300" indent="0">
              <a:buNone/>
            </a:pPr>
            <a:endParaRPr lang="fi-FI" dirty="0"/>
          </a:p>
          <a:p>
            <a:r>
              <a:rPr lang="fi-FI" dirty="0" smtClean="0"/>
              <a:t>Koulukohtaiset suunnitelmat päivitettävä vuosittain.</a:t>
            </a:r>
          </a:p>
          <a:p>
            <a:pPr marL="114300" indent="0">
              <a:buNone/>
            </a:pPr>
            <a:endParaRPr lang="fi-FI" dirty="0" smtClean="0"/>
          </a:p>
          <a:p>
            <a:r>
              <a:rPr lang="fi-FI" dirty="0" smtClean="0"/>
              <a:t>Laki </a:t>
            </a:r>
            <a:r>
              <a:rPr lang="fi-FI" dirty="0"/>
              <a:t>on saanut osakseen paljon </a:t>
            </a:r>
            <a:r>
              <a:rPr lang="fi-FI" dirty="0" smtClean="0"/>
              <a:t>kritiikkiä</a:t>
            </a:r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0736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i 5"/>
          <p:cNvSpPr/>
          <p:nvPr/>
        </p:nvSpPr>
        <p:spPr>
          <a:xfrm>
            <a:off x="2879599" y="1697506"/>
            <a:ext cx="3339655" cy="3188513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1" name="Suora yhdysviiva 20"/>
          <p:cNvCxnSpPr>
            <a:stCxn id="4" idx="0"/>
            <a:endCxn id="4" idx="4"/>
          </p:cNvCxnSpPr>
          <p:nvPr/>
        </p:nvCxnSpPr>
        <p:spPr>
          <a:xfrm>
            <a:off x="4559980" y="1394504"/>
            <a:ext cx="0" cy="3796266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Leveä kaari 73"/>
          <p:cNvSpPr/>
          <p:nvPr/>
        </p:nvSpPr>
        <p:spPr>
          <a:xfrm>
            <a:off x="2596605" y="1391721"/>
            <a:ext cx="3939812" cy="3815921"/>
          </a:xfrm>
          <a:prstGeom prst="blockArc">
            <a:avLst>
              <a:gd name="adj1" fmla="val 13997413"/>
              <a:gd name="adj2" fmla="val 18440036"/>
              <a:gd name="adj3" fmla="val 7889"/>
            </a:avLst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cxnSp>
        <p:nvCxnSpPr>
          <p:cNvPr id="23" name="Suora yhdysviiva 22"/>
          <p:cNvCxnSpPr/>
          <p:nvPr/>
        </p:nvCxnSpPr>
        <p:spPr>
          <a:xfrm flipV="1">
            <a:off x="2714731" y="2708920"/>
            <a:ext cx="3718622" cy="1232884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2714731" y="2637586"/>
            <a:ext cx="3718622" cy="1234438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>
            <a:off x="3419872" y="1772816"/>
            <a:ext cx="2304256" cy="3070212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uora yhdysviiva 25"/>
          <p:cNvCxnSpPr/>
          <p:nvPr/>
        </p:nvCxnSpPr>
        <p:spPr>
          <a:xfrm flipH="1">
            <a:off x="3419872" y="1772816"/>
            <a:ext cx="2304256" cy="3083777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Ellipsi 4"/>
          <p:cNvSpPr/>
          <p:nvPr/>
        </p:nvSpPr>
        <p:spPr>
          <a:xfrm>
            <a:off x="3218059" y="1976464"/>
            <a:ext cx="2686470" cy="2590547"/>
          </a:xfrm>
          <a:prstGeom prst="ellipse">
            <a:avLst/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6" name="Tekstiruutu 115"/>
          <p:cNvSpPr txBox="1"/>
          <p:nvPr/>
        </p:nvSpPr>
        <p:spPr>
          <a:xfrm rot="1222341">
            <a:off x="4675223" y="1765963"/>
            <a:ext cx="648072" cy="276981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Tammi</a:t>
            </a:r>
          </a:p>
        </p:txBody>
      </p:sp>
      <p:sp>
        <p:nvSpPr>
          <p:cNvPr id="117" name="Tekstiruutu 116"/>
          <p:cNvSpPr txBox="1"/>
          <p:nvPr/>
        </p:nvSpPr>
        <p:spPr>
          <a:xfrm rot="3253695">
            <a:off x="5336156" y="2266519"/>
            <a:ext cx="792088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Helmi</a:t>
            </a:r>
          </a:p>
        </p:txBody>
      </p:sp>
      <p:sp>
        <p:nvSpPr>
          <p:cNvPr id="119" name="Tekstiruutu 118"/>
          <p:cNvSpPr txBox="1"/>
          <p:nvPr/>
        </p:nvSpPr>
        <p:spPr>
          <a:xfrm rot="7641920">
            <a:off x="5383421" y="3984929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Huhti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kstiruutu 119"/>
          <p:cNvSpPr txBox="1"/>
          <p:nvPr/>
        </p:nvSpPr>
        <p:spPr>
          <a:xfrm rot="9538467">
            <a:off x="4535591" y="4529816"/>
            <a:ext cx="1008112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Touko</a:t>
            </a:r>
          </a:p>
        </p:txBody>
      </p:sp>
      <p:sp>
        <p:nvSpPr>
          <p:cNvPr id="121" name="Tekstiruutu 120"/>
          <p:cNvSpPr txBox="1"/>
          <p:nvPr/>
        </p:nvSpPr>
        <p:spPr>
          <a:xfrm rot="11893252">
            <a:off x="3645794" y="4523355"/>
            <a:ext cx="864096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Elo</a:t>
            </a:r>
          </a:p>
        </p:txBody>
      </p:sp>
      <p:sp>
        <p:nvSpPr>
          <p:cNvPr id="122" name="Tekstiruutu 121"/>
          <p:cNvSpPr txBox="1"/>
          <p:nvPr/>
        </p:nvSpPr>
        <p:spPr>
          <a:xfrm rot="13971856">
            <a:off x="2885496" y="3972956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Syys</a:t>
            </a:r>
          </a:p>
        </p:txBody>
      </p:sp>
      <p:sp>
        <p:nvSpPr>
          <p:cNvPr id="123" name="Tekstiruutu 122"/>
          <p:cNvSpPr txBox="1"/>
          <p:nvPr/>
        </p:nvSpPr>
        <p:spPr>
          <a:xfrm rot="16200000">
            <a:off x="2557717" y="3104481"/>
            <a:ext cx="1008112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Loka</a:t>
            </a:r>
          </a:p>
        </p:txBody>
      </p:sp>
      <p:sp>
        <p:nvSpPr>
          <p:cNvPr id="124" name="Tekstiruutu 123"/>
          <p:cNvSpPr txBox="1"/>
          <p:nvPr/>
        </p:nvSpPr>
        <p:spPr>
          <a:xfrm rot="18341796">
            <a:off x="2878178" y="2296740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Marras</a:t>
            </a:r>
          </a:p>
        </p:txBody>
      </p:sp>
      <p:sp>
        <p:nvSpPr>
          <p:cNvPr id="125" name="Tekstiruutu 124"/>
          <p:cNvSpPr txBox="1"/>
          <p:nvPr/>
        </p:nvSpPr>
        <p:spPr>
          <a:xfrm rot="20393021">
            <a:off x="3647626" y="1770573"/>
            <a:ext cx="792088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Joulu</a:t>
            </a:r>
          </a:p>
        </p:txBody>
      </p:sp>
      <p:sp>
        <p:nvSpPr>
          <p:cNvPr id="145" name="Tekstiruutu 144"/>
          <p:cNvSpPr txBox="1"/>
          <p:nvPr/>
        </p:nvSpPr>
        <p:spPr>
          <a:xfrm rot="7559892">
            <a:off x="5749414" y="4207692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kstiruutu 145"/>
          <p:cNvSpPr txBox="1"/>
          <p:nvPr/>
        </p:nvSpPr>
        <p:spPr>
          <a:xfrm rot="3239925">
            <a:off x="5739142" y="2106585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kstiruutu 147"/>
          <p:cNvSpPr txBox="1"/>
          <p:nvPr/>
        </p:nvSpPr>
        <p:spPr>
          <a:xfrm rot="9730998">
            <a:off x="4865149" y="4823682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Tekstiruutu 148"/>
          <p:cNvSpPr txBox="1"/>
          <p:nvPr/>
        </p:nvSpPr>
        <p:spPr>
          <a:xfrm rot="12131274">
            <a:off x="3704872" y="4818516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kstiruutu 149"/>
          <p:cNvSpPr txBox="1"/>
          <p:nvPr/>
        </p:nvSpPr>
        <p:spPr>
          <a:xfrm rot="14059158">
            <a:off x="2810050" y="4177734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kstiruutu 150"/>
          <p:cNvSpPr txBox="1"/>
          <p:nvPr/>
        </p:nvSpPr>
        <p:spPr>
          <a:xfrm rot="16200000">
            <a:off x="2514985" y="3109653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kstiruutu 151"/>
          <p:cNvSpPr txBox="1"/>
          <p:nvPr/>
        </p:nvSpPr>
        <p:spPr>
          <a:xfrm rot="18445675">
            <a:off x="2834419" y="2099705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Sydän 165"/>
          <p:cNvSpPr/>
          <p:nvPr/>
        </p:nvSpPr>
        <p:spPr>
          <a:xfrm>
            <a:off x="4103814" y="5305269"/>
            <a:ext cx="915863" cy="860411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91422" bIns="45711" spcCol="0" rtlCol="0" anchor="ctr"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algn="ctr"/>
            <a:r>
              <a:rPr lang="fi-FI" sz="1200" dirty="0" smtClean="0"/>
              <a:t>Kesäloma</a:t>
            </a:r>
            <a:endParaRPr lang="fi-FI" sz="1200" dirty="0"/>
          </a:p>
        </p:txBody>
      </p:sp>
      <p:sp>
        <p:nvSpPr>
          <p:cNvPr id="118" name="Tekstiruutu 117"/>
          <p:cNvSpPr txBox="1"/>
          <p:nvPr/>
        </p:nvSpPr>
        <p:spPr>
          <a:xfrm rot="5400000">
            <a:off x="5616146" y="3104480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Maalis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kstiruutu 166"/>
          <p:cNvSpPr txBox="1"/>
          <p:nvPr/>
        </p:nvSpPr>
        <p:spPr>
          <a:xfrm>
            <a:off x="4043670" y="144139"/>
            <a:ext cx="977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Kerhot</a:t>
            </a:r>
          </a:p>
        </p:txBody>
      </p:sp>
      <p:sp>
        <p:nvSpPr>
          <p:cNvPr id="168" name="Tekstiruutu 167"/>
          <p:cNvSpPr txBox="1"/>
          <p:nvPr/>
        </p:nvSpPr>
        <p:spPr>
          <a:xfrm>
            <a:off x="58797" y="1420097"/>
            <a:ext cx="1315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>
                <a:cs typeface="Arial" panose="020B0604020202020204" pitchFamily="34" charset="0"/>
              </a:rPr>
              <a:t>Oppilaskunta-työ</a:t>
            </a:r>
            <a:endParaRPr lang="fi-FI" sz="1600" dirty="0">
              <a:cs typeface="Arial" panose="020B0604020202020204" pitchFamily="34" charset="0"/>
            </a:endParaRPr>
          </a:p>
        </p:txBody>
      </p:sp>
      <p:sp>
        <p:nvSpPr>
          <p:cNvPr id="170" name="Tekstiruutu 169"/>
          <p:cNvSpPr txBox="1"/>
          <p:nvPr/>
        </p:nvSpPr>
        <p:spPr>
          <a:xfrm>
            <a:off x="2420086" y="63684"/>
            <a:ext cx="168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KiVa-koulu</a:t>
            </a:r>
            <a:r>
              <a:rPr lang="fi-FI" sz="1600" dirty="0" smtClean="0"/>
              <a:t>/ </a:t>
            </a:r>
          </a:p>
          <a:p>
            <a:pPr algn="ctr"/>
            <a:r>
              <a:rPr lang="fi-FI" sz="1600" dirty="0" err="1" smtClean="0"/>
              <a:t>KiVa-päivät</a:t>
            </a:r>
            <a:endParaRPr lang="fi-FI" sz="1600" dirty="0" smtClean="0"/>
          </a:p>
        </p:txBody>
      </p:sp>
      <p:sp>
        <p:nvSpPr>
          <p:cNvPr id="171" name="Tekstiruutu 170"/>
          <p:cNvSpPr txBox="1"/>
          <p:nvPr/>
        </p:nvSpPr>
        <p:spPr>
          <a:xfrm>
            <a:off x="5292554" y="9607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Uudelleen-ryhmäytykset</a:t>
            </a:r>
            <a:endParaRPr lang="fi-FI" sz="1600" dirty="0"/>
          </a:p>
        </p:txBody>
      </p:sp>
      <p:sp>
        <p:nvSpPr>
          <p:cNvPr id="173" name="Tekstiruutu 172"/>
          <p:cNvSpPr txBox="1"/>
          <p:nvPr/>
        </p:nvSpPr>
        <p:spPr>
          <a:xfrm>
            <a:off x="6723372" y="885413"/>
            <a:ext cx="2313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Lukion tapahtumat </a:t>
            </a:r>
            <a:endParaRPr lang="fi-FI" sz="1600" dirty="0"/>
          </a:p>
        </p:txBody>
      </p:sp>
      <p:sp>
        <p:nvSpPr>
          <p:cNvPr id="147" name="Tekstiruutu 146"/>
          <p:cNvSpPr txBox="1"/>
          <p:nvPr/>
        </p:nvSpPr>
        <p:spPr>
          <a:xfrm rot="5400000">
            <a:off x="6094710" y="3109656"/>
            <a:ext cx="526070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OHR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Tekstiruutu 175"/>
          <p:cNvSpPr txBox="1"/>
          <p:nvPr/>
        </p:nvSpPr>
        <p:spPr>
          <a:xfrm>
            <a:off x="7622908" y="1539103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Vanhempain-illat</a:t>
            </a:r>
            <a:endParaRPr lang="fi-FI" sz="1600" dirty="0"/>
          </a:p>
        </p:txBody>
      </p:sp>
      <p:sp>
        <p:nvSpPr>
          <p:cNvPr id="177" name="Tekstiruutu 176"/>
          <p:cNvSpPr txBox="1"/>
          <p:nvPr/>
        </p:nvSpPr>
        <p:spPr>
          <a:xfrm>
            <a:off x="7611079" y="2345198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Vanhempain-vartit</a:t>
            </a:r>
            <a:endParaRPr lang="fi-FI" sz="1600" dirty="0"/>
          </a:p>
        </p:txBody>
      </p:sp>
      <p:sp>
        <p:nvSpPr>
          <p:cNvPr id="178" name="Tekstiruutu 177"/>
          <p:cNvSpPr txBox="1"/>
          <p:nvPr/>
        </p:nvSpPr>
        <p:spPr>
          <a:xfrm>
            <a:off x="7713198" y="441214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Päivän-avaukset</a:t>
            </a:r>
            <a:endParaRPr lang="fi-FI" sz="1600" dirty="0"/>
          </a:p>
        </p:txBody>
      </p:sp>
      <p:sp>
        <p:nvSpPr>
          <p:cNvPr id="179" name="Tekstiruutu 178"/>
          <p:cNvSpPr txBox="1"/>
          <p:nvPr/>
        </p:nvSpPr>
        <p:spPr>
          <a:xfrm>
            <a:off x="7809135" y="5105697"/>
            <a:ext cx="1248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Ope-kokoukset</a:t>
            </a:r>
            <a:endParaRPr lang="fi-FI" sz="1600" dirty="0"/>
          </a:p>
        </p:txBody>
      </p:sp>
      <p:sp>
        <p:nvSpPr>
          <p:cNvPr id="180" name="Tekstiruutu 179"/>
          <p:cNvSpPr txBox="1"/>
          <p:nvPr/>
        </p:nvSpPr>
        <p:spPr>
          <a:xfrm>
            <a:off x="7713198" y="5398084"/>
            <a:ext cx="1261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600" dirty="0" smtClean="0"/>
          </a:p>
          <a:p>
            <a:pPr algn="ctr"/>
            <a:r>
              <a:rPr lang="fi-FI" sz="1600" dirty="0" smtClean="0"/>
              <a:t>Vanhempainyhdistys</a:t>
            </a:r>
            <a:endParaRPr lang="fi-FI" sz="1600" dirty="0"/>
          </a:p>
        </p:txBody>
      </p:sp>
      <p:sp>
        <p:nvSpPr>
          <p:cNvPr id="181" name="Tekstiruutu 180"/>
          <p:cNvSpPr txBox="1"/>
          <p:nvPr/>
        </p:nvSpPr>
        <p:spPr>
          <a:xfrm>
            <a:off x="181548" y="569679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TET-viikot</a:t>
            </a:r>
            <a:endParaRPr lang="fi-FI" sz="1600" dirty="0"/>
          </a:p>
        </p:txBody>
      </p:sp>
      <p:sp>
        <p:nvSpPr>
          <p:cNvPr id="182" name="Tekstiruutu 181"/>
          <p:cNvSpPr txBox="1"/>
          <p:nvPr/>
        </p:nvSpPr>
        <p:spPr>
          <a:xfrm>
            <a:off x="4793568" y="6229081"/>
            <a:ext cx="1834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Terveystarkastukset</a:t>
            </a:r>
          </a:p>
        </p:txBody>
      </p:sp>
      <p:sp>
        <p:nvSpPr>
          <p:cNvPr id="183" name="Tekstiruutu 182"/>
          <p:cNvSpPr txBox="1"/>
          <p:nvPr/>
        </p:nvSpPr>
        <p:spPr>
          <a:xfrm>
            <a:off x="3205439" y="6056501"/>
            <a:ext cx="1242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Tukioppilas-toiminta</a:t>
            </a:r>
          </a:p>
        </p:txBody>
      </p:sp>
      <p:sp>
        <p:nvSpPr>
          <p:cNvPr id="185" name="Tekstiruutu 184"/>
          <p:cNvSpPr txBox="1"/>
          <p:nvPr/>
        </p:nvSpPr>
        <p:spPr>
          <a:xfrm>
            <a:off x="6627933" y="6048390"/>
            <a:ext cx="1302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Nivelvaihe-työ</a:t>
            </a:r>
            <a:endParaRPr lang="fi-FI" sz="1600" dirty="0"/>
          </a:p>
        </p:txBody>
      </p:sp>
      <p:sp>
        <p:nvSpPr>
          <p:cNvPr id="186" name="Tekstiruutu 185"/>
          <p:cNvSpPr txBox="1"/>
          <p:nvPr/>
        </p:nvSpPr>
        <p:spPr>
          <a:xfrm>
            <a:off x="33287" y="5060970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Hyvä tiedottaminen</a:t>
            </a:r>
            <a:endParaRPr lang="fi-FI" sz="1600" dirty="0"/>
          </a:p>
        </p:txBody>
      </p:sp>
      <p:sp>
        <p:nvSpPr>
          <p:cNvPr id="187" name="Tekstiruutu 186"/>
          <p:cNvSpPr txBox="1"/>
          <p:nvPr/>
        </p:nvSpPr>
        <p:spPr>
          <a:xfrm>
            <a:off x="76854" y="3165706"/>
            <a:ext cx="1147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Järjestys-säännöt</a:t>
            </a:r>
            <a:endParaRPr lang="fi-FI" sz="1600" dirty="0"/>
          </a:p>
        </p:txBody>
      </p:sp>
      <p:sp>
        <p:nvSpPr>
          <p:cNvPr id="188" name="Tekstiruutu 187"/>
          <p:cNvSpPr txBox="1"/>
          <p:nvPr/>
        </p:nvSpPr>
        <p:spPr>
          <a:xfrm>
            <a:off x="3362663" y="1090964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9" name="Tekstiruutu 188"/>
          <p:cNvSpPr txBox="1"/>
          <p:nvPr/>
        </p:nvSpPr>
        <p:spPr>
          <a:xfrm>
            <a:off x="4083203" y="825331"/>
            <a:ext cx="933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0" name="Tekstiruutu 189"/>
          <p:cNvSpPr txBox="1"/>
          <p:nvPr/>
        </p:nvSpPr>
        <p:spPr>
          <a:xfrm>
            <a:off x="6064186" y="1505350"/>
            <a:ext cx="1436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Talviliikuntapäivä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1" name="Tekstiruutu 190"/>
          <p:cNvSpPr txBox="1"/>
          <p:nvPr/>
        </p:nvSpPr>
        <p:spPr>
          <a:xfrm>
            <a:off x="6376854" y="1750564"/>
            <a:ext cx="992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Hiihtoloma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2" name="Tekstiruutu 191"/>
          <p:cNvSpPr txBox="1"/>
          <p:nvPr/>
        </p:nvSpPr>
        <p:spPr>
          <a:xfrm>
            <a:off x="6627933" y="3094254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Reksitunnit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3" name="Tekstiruutu 192"/>
          <p:cNvSpPr txBox="1"/>
          <p:nvPr/>
        </p:nvSpPr>
        <p:spPr>
          <a:xfrm>
            <a:off x="6554255" y="2553888"/>
            <a:ext cx="1431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Kouluterveys-kysely</a:t>
            </a:r>
          </a:p>
        </p:txBody>
      </p:sp>
      <p:sp>
        <p:nvSpPr>
          <p:cNvPr id="194" name="Tekstiruutu 193"/>
          <p:cNvSpPr txBox="1"/>
          <p:nvPr/>
        </p:nvSpPr>
        <p:spPr>
          <a:xfrm>
            <a:off x="6433258" y="3974706"/>
            <a:ext cx="2517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Tukioppilaiden valinta/ koulutus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5" name="Tekstiruutu 194"/>
          <p:cNvSpPr txBox="1"/>
          <p:nvPr/>
        </p:nvSpPr>
        <p:spPr>
          <a:xfrm>
            <a:off x="5698117" y="4997492"/>
            <a:ext cx="1042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Juhlalounas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6" name="Tekstiruutu 195"/>
          <p:cNvSpPr txBox="1"/>
          <p:nvPr/>
        </p:nvSpPr>
        <p:spPr>
          <a:xfrm>
            <a:off x="6406345" y="5337968"/>
            <a:ext cx="1131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Luokkaretket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8" name="Tekstiruutu 197"/>
          <p:cNvSpPr txBox="1"/>
          <p:nvPr/>
        </p:nvSpPr>
        <p:spPr>
          <a:xfrm>
            <a:off x="5028509" y="5542904"/>
            <a:ext cx="948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Kevätjuhla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0" name="Tekstiruutu 199"/>
          <p:cNvSpPr txBox="1"/>
          <p:nvPr/>
        </p:nvSpPr>
        <p:spPr>
          <a:xfrm>
            <a:off x="2073217" y="5046703"/>
            <a:ext cx="226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Luottamusoppilaiden valinta</a:t>
            </a:r>
          </a:p>
        </p:txBody>
      </p:sp>
      <p:sp>
        <p:nvSpPr>
          <p:cNvPr id="201" name="Tekstiruutu 200"/>
          <p:cNvSpPr txBox="1"/>
          <p:nvPr/>
        </p:nvSpPr>
        <p:spPr>
          <a:xfrm>
            <a:off x="1502487" y="3442703"/>
            <a:ext cx="926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Taksvärkki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443980" y="2223469"/>
            <a:ext cx="122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9.lk taitajakisa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2827136" y="732829"/>
            <a:ext cx="1616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Itsenäisyysjuhla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Pyöristetty suorakulmio 18"/>
          <p:cNvSpPr/>
          <p:nvPr/>
        </p:nvSpPr>
        <p:spPr>
          <a:xfrm>
            <a:off x="96995" y="125428"/>
            <a:ext cx="8940359" cy="65846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153306" y="2319933"/>
            <a:ext cx="1220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Koulun perhetyö</a:t>
            </a:r>
          </a:p>
        </p:txBody>
      </p:sp>
      <p:sp>
        <p:nvSpPr>
          <p:cNvPr id="64" name="Tekstiruutu 63"/>
          <p:cNvSpPr txBox="1"/>
          <p:nvPr/>
        </p:nvSpPr>
        <p:spPr>
          <a:xfrm>
            <a:off x="1517014" y="3017585"/>
            <a:ext cx="86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Syysloma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llipsi 3"/>
          <p:cNvSpPr/>
          <p:nvPr/>
        </p:nvSpPr>
        <p:spPr>
          <a:xfrm>
            <a:off x="2583543" y="1394504"/>
            <a:ext cx="3952874" cy="3796266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5" name="Tekstiruutu 154"/>
          <p:cNvSpPr txBox="1"/>
          <p:nvPr/>
        </p:nvSpPr>
        <p:spPr>
          <a:xfrm>
            <a:off x="3471182" y="2802211"/>
            <a:ext cx="2252946" cy="1200310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dirty="0"/>
              <a:t>U</a:t>
            </a:r>
            <a:r>
              <a:rPr lang="fi-FI" dirty="0" smtClean="0"/>
              <a:t>udenkaupungin yhtenäiskoulun yläluokkien</a:t>
            </a:r>
          </a:p>
          <a:p>
            <a:pPr algn="ctr"/>
            <a:r>
              <a:rPr lang="fi-FI" dirty="0" smtClean="0"/>
              <a:t>hyvinvointivuosikello</a:t>
            </a:r>
            <a:endParaRPr lang="fi-FI" dirty="0"/>
          </a:p>
        </p:txBody>
      </p:sp>
      <p:sp>
        <p:nvSpPr>
          <p:cNvPr id="76" name="Tekstiruutu 75"/>
          <p:cNvSpPr txBox="1"/>
          <p:nvPr/>
        </p:nvSpPr>
        <p:spPr>
          <a:xfrm>
            <a:off x="7401720" y="409236"/>
            <a:ext cx="1331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Teemapäivät</a:t>
            </a:r>
            <a:endParaRPr lang="fi-FI" sz="1600" dirty="0"/>
          </a:p>
        </p:txBody>
      </p:sp>
      <p:sp>
        <p:nvSpPr>
          <p:cNvPr id="77" name="Tekstiruutu 76"/>
          <p:cNvSpPr txBox="1"/>
          <p:nvPr/>
        </p:nvSpPr>
        <p:spPr>
          <a:xfrm>
            <a:off x="76854" y="411662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Kuraattorin ja psykologin palvelut</a:t>
            </a:r>
            <a:endParaRPr lang="fi-FI" sz="1600" dirty="0"/>
          </a:p>
        </p:txBody>
      </p:sp>
      <p:sp>
        <p:nvSpPr>
          <p:cNvPr id="79" name="Tekstiruutu 78"/>
          <p:cNvSpPr txBox="1"/>
          <p:nvPr/>
        </p:nvSpPr>
        <p:spPr>
          <a:xfrm>
            <a:off x="7126560" y="144139"/>
            <a:ext cx="1331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KaKet</a:t>
            </a:r>
            <a:endParaRPr lang="fi-FI" sz="1600" dirty="0"/>
          </a:p>
        </p:txBody>
      </p:sp>
      <p:sp>
        <p:nvSpPr>
          <p:cNvPr id="80" name="Tekstiruutu 79"/>
          <p:cNvSpPr txBox="1"/>
          <p:nvPr/>
        </p:nvSpPr>
        <p:spPr>
          <a:xfrm>
            <a:off x="2870396" y="5316338"/>
            <a:ext cx="1207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Ryhmäytykset</a:t>
            </a:r>
            <a:endParaRPr lang="fi-FI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kstiruutu 80"/>
          <p:cNvSpPr txBox="1"/>
          <p:nvPr/>
        </p:nvSpPr>
        <p:spPr>
          <a:xfrm>
            <a:off x="1053539" y="4825108"/>
            <a:ext cx="248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Oppilaskunnan hallituksen vaali</a:t>
            </a:r>
          </a:p>
        </p:txBody>
      </p:sp>
      <p:sp>
        <p:nvSpPr>
          <p:cNvPr id="82" name="Tekstiruutu 81"/>
          <p:cNvSpPr txBox="1"/>
          <p:nvPr/>
        </p:nvSpPr>
        <p:spPr>
          <a:xfrm>
            <a:off x="1117533" y="2562516"/>
            <a:ext cx="15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Ehkäisevän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 päihdetyön viikko</a:t>
            </a:r>
          </a:p>
        </p:txBody>
      </p:sp>
      <p:sp>
        <p:nvSpPr>
          <p:cNvPr id="84" name="Tekstiruutu 83"/>
          <p:cNvSpPr txBox="1"/>
          <p:nvPr/>
        </p:nvSpPr>
        <p:spPr>
          <a:xfrm>
            <a:off x="1502487" y="1689573"/>
            <a:ext cx="16473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Kiusaamiskyselyt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Tekstiruutu 85"/>
          <p:cNvSpPr txBox="1"/>
          <p:nvPr/>
        </p:nvSpPr>
        <p:spPr>
          <a:xfrm>
            <a:off x="6481269" y="2238634"/>
            <a:ext cx="981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Yhteishaku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7" name="Tekstiruutu 86"/>
          <p:cNvSpPr txBox="1"/>
          <p:nvPr/>
        </p:nvSpPr>
        <p:spPr>
          <a:xfrm>
            <a:off x="5331567" y="5209349"/>
            <a:ext cx="1026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Kevätkirkko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8" name="Tekstiruutu 87"/>
          <p:cNvSpPr txBox="1"/>
          <p:nvPr/>
        </p:nvSpPr>
        <p:spPr>
          <a:xfrm>
            <a:off x="8500" y="696236"/>
            <a:ext cx="1906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>
                <a:cs typeface="Arial" panose="020B0604020202020204" pitchFamily="34" charset="0"/>
              </a:rPr>
              <a:t>Luokanvalvojan vartit</a:t>
            </a:r>
          </a:p>
        </p:txBody>
      </p:sp>
      <p:sp>
        <p:nvSpPr>
          <p:cNvPr id="89" name="Tekstiruutu 88"/>
          <p:cNvSpPr txBox="1"/>
          <p:nvPr/>
        </p:nvSpPr>
        <p:spPr>
          <a:xfrm>
            <a:off x="1517014" y="1909938"/>
            <a:ext cx="1429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TEA-viisari</a:t>
            </a:r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 kysely</a:t>
            </a:r>
          </a:p>
        </p:txBody>
      </p:sp>
      <p:sp>
        <p:nvSpPr>
          <p:cNvPr id="90" name="Tekstiruutu 89"/>
          <p:cNvSpPr txBox="1"/>
          <p:nvPr/>
        </p:nvSpPr>
        <p:spPr>
          <a:xfrm>
            <a:off x="1801576" y="1420096"/>
            <a:ext cx="1476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Hyvinvointiprofiili</a:t>
            </a:r>
          </a:p>
        </p:txBody>
      </p:sp>
      <p:sp>
        <p:nvSpPr>
          <p:cNvPr id="91" name="Tekstiruutu 90"/>
          <p:cNvSpPr txBox="1"/>
          <p:nvPr/>
        </p:nvSpPr>
        <p:spPr>
          <a:xfrm>
            <a:off x="2121901" y="1197573"/>
            <a:ext cx="1092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Lucia-kulkue</a:t>
            </a:r>
          </a:p>
        </p:txBody>
      </p:sp>
      <p:sp>
        <p:nvSpPr>
          <p:cNvPr id="92" name="Tekstiruutu 91"/>
          <p:cNvSpPr txBox="1"/>
          <p:nvPr/>
        </p:nvSpPr>
        <p:spPr>
          <a:xfrm>
            <a:off x="2025395" y="4610660"/>
            <a:ext cx="1004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Valokuvaus</a:t>
            </a:r>
          </a:p>
        </p:txBody>
      </p:sp>
      <p:sp>
        <p:nvSpPr>
          <p:cNvPr id="93" name="Tekstiruutu 92"/>
          <p:cNvSpPr txBox="1"/>
          <p:nvPr/>
        </p:nvSpPr>
        <p:spPr>
          <a:xfrm>
            <a:off x="1669676" y="4358189"/>
            <a:ext cx="114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Liikuntapäivä</a:t>
            </a:r>
          </a:p>
        </p:txBody>
      </p:sp>
      <p:sp>
        <p:nvSpPr>
          <p:cNvPr id="94" name="Tekstiruutu 93"/>
          <p:cNvSpPr txBox="1"/>
          <p:nvPr/>
        </p:nvSpPr>
        <p:spPr>
          <a:xfrm>
            <a:off x="744027" y="3816000"/>
            <a:ext cx="195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Kuraattori kiertää luokat</a:t>
            </a:r>
          </a:p>
        </p:txBody>
      </p:sp>
      <p:sp>
        <p:nvSpPr>
          <p:cNvPr id="95" name="Tekstiruutu 94"/>
          <p:cNvSpPr txBox="1"/>
          <p:nvPr/>
        </p:nvSpPr>
        <p:spPr>
          <a:xfrm>
            <a:off x="1341165" y="4162335"/>
            <a:ext cx="1538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Poistumisharjoitus</a:t>
            </a:r>
          </a:p>
        </p:txBody>
      </p:sp>
      <p:sp>
        <p:nvSpPr>
          <p:cNvPr id="97" name="Tekstiruutu 96"/>
          <p:cNvSpPr txBox="1"/>
          <p:nvPr/>
        </p:nvSpPr>
        <p:spPr>
          <a:xfrm>
            <a:off x="5719871" y="1177800"/>
            <a:ext cx="763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Ysipäivä</a:t>
            </a:r>
          </a:p>
        </p:txBody>
      </p:sp>
      <p:sp>
        <p:nvSpPr>
          <p:cNvPr id="99" name="Tekstiruutu 98"/>
          <p:cNvSpPr txBox="1"/>
          <p:nvPr/>
        </p:nvSpPr>
        <p:spPr>
          <a:xfrm>
            <a:off x="6101610" y="4689139"/>
            <a:ext cx="12033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Liikuntapäivät</a:t>
            </a:r>
          </a:p>
        </p:txBody>
      </p:sp>
      <p:sp>
        <p:nvSpPr>
          <p:cNvPr id="100" name="Tekstiruutu 99"/>
          <p:cNvSpPr txBox="1"/>
          <p:nvPr/>
        </p:nvSpPr>
        <p:spPr>
          <a:xfrm>
            <a:off x="716484" y="186794"/>
            <a:ext cx="1811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Teemat ruokalassa</a:t>
            </a:r>
          </a:p>
        </p:txBody>
      </p:sp>
      <p:sp>
        <p:nvSpPr>
          <p:cNvPr id="102" name="Tekstiruutu 101"/>
          <p:cNvSpPr txBox="1"/>
          <p:nvPr/>
        </p:nvSpPr>
        <p:spPr>
          <a:xfrm>
            <a:off x="2539170" y="939212"/>
            <a:ext cx="543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Sävis</a:t>
            </a:r>
            <a:endParaRPr lang="fi-FI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3" name="Tekstiruutu 102"/>
          <p:cNvSpPr txBox="1"/>
          <p:nvPr/>
        </p:nvSpPr>
        <p:spPr>
          <a:xfrm>
            <a:off x="1689575" y="680847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Joululounas</a:t>
            </a:r>
          </a:p>
        </p:txBody>
      </p:sp>
      <p:sp>
        <p:nvSpPr>
          <p:cNvPr id="105" name="Tekstiruutu 104"/>
          <p:cNvSpPr txBox="1"/>
          <p:nvPr/>
        </p:nvSpPr>
        <p:spPr>
          <a:xfrm>
            <a:off x="1428659" y="5750181"/>
            <a:ext cx="1768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Oppilaskunnan hallituksen kuuleminen</a:t>
            </a:r>
          </a:p>
        </p:txBody>
      </p:sp>
      <p:sp>
        <p:nvSpPr>
          <p:cNvPr id="101" name="Tekstiruutu 100"/>
          <p:cNvSpPr txBox="1"/>
          <p:nvPr/>
        </p:nvSpPr>
        <p:spPr>
          <a:xfrm>
            <a:off x="7309957" y="3449896"/>
            <a:ext cx="1834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Aamunavaukset</a:t>
            </a:r>
          </a:p>
        </p:txBody>
      </p:sp>
    </p:spTree>
    <p:extLst>
      <p:ext uri="{BB962C8B-B14F-4D97-AF65-F5344CB8AC3E}">
        <p14:creationId xmlns:p14="http://schemas.microsoft.com/office/powerpoint/2010/main" val="347103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971600" y="2060848"/>
            <a:ext cx="6447501" cy="4237973"/>
          </a:xfrm>
        </p:spPr>
        <p:txBody>
          <a:bodyPr>
            <a:normAutofit/>
          </a:bodyPr>
          <a:lstStyle/>
          <a:p>
            <a:pPr algn="ctr"/>
            <a:r>
              <a:rPr lang="fi-FI" sz="4800" dirty="0" smtClean="0"/>
              <a:t>”Nuorilla on menestyjien taidot ja syrjäytyneiden asenteet”</a:t>
            </a:r>
            <a:br>
              <a:rPr lang="fi-FI" sz="4800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1800" dirty="0" smtClean="0"/>
              <a:t>Nousiainen/ Suutarinen</a:t>
            </a:r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1691680" y="126876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Ajatus osallisuudesta on otettava pohdintaan….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7782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416824" cy="762000"/>
          </a:xfrm>
        </p:spPr>
        <p:txBody>
          <a:bodyPr/>
          <a:lstStyle/>
          <a:p>
            <a:pPr algn="ctr"/>
            <a:r>
              <a:rPr lang="fi-FI" dirty="0" smtClean="0"/>
              <a:t>Tomi Kiilakosken ajatuksia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124744"/>
            <a:ext cx="7128792" cy="5400600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Koulu ei nykyisellään anna oppilaille kokemusta vaikuttamisesta etenkään yhteisötasolla eikä syvärakenteissa</a:t>
            </a:r>
          </a:p>
          <a:p>
            <a:r>
              <a:rPr lang="fi-FI" dirty="0" smtClean="0"/>
              <a:t>Noin puolet oppilaista  ei koe, että heidän mielipiteensä koulussa huomioitaisiin eikä tiedä, miten asioihin vaikutetaan. (Kouluterveyskysely)</a:t>
            </a:r>
          </a:p>
          <a:p>
            <a:r>
              <a:rPr lang="fi-FI" dirty="0" smtClean="0"/>
              <a:t>Oppilaskunnat ovat jääneet voimavarana hyödyntämättä (myös kunnallisessa päätöksenteossa). </a:t>
            </a:r>
            <a:r>
              <a:rPr lang="fi-FI" dirty="0" smtClean="0">
                <a:solidFill>
                  <a:srgbClr val="FF0000"/>
                </a:solidFill>
              </a:rPr>
              <a:t>Niihin satsaaminen kertoo niiden arvostuksesta.</a:t>
            </a:r>
          </a:p>
          <a:p>
            <a:r>
              <a:rPr lang="fi-FI" dirty="0" smtClean="0"/>
              <a:t>Korostetaan nuorten osallistumisen tärkeyttä, mutta käytännössä </a:t>
            </a:r>
            <a:r>
              <a:rPr lang="fi-FI" i="1" dirty="0" smtClean="0"/>
              <a:t>valtaa ei olla valmiita jakamaan</a:t>
            </a:r>
            <a:r>
              <a:rPr lang="fi-FI" dirty="0" smtClean="0"/>
              <a:t>.</a:t>
            </a:r>
          </a:p>
          <a:p>
            <a:r>
              <a:rPr lang="fi-FI" dirty="0" smtClean="0"/>
              <a:t>Lähtökohtana osallisuudelle ja yhteisöllisyydelle kokemus arvostettuna jäsenenä olemisesta, turvallisen ryhmän luominen, pienikin osallisuus lisää osallisuutta, oppiminen konfliktien ratkaisemiseen – ei välttämiseen, avainasemassa oppilaan ja opettajan vuorovaikutus.</a:t>
            </a:r>
          </a:p>
          <a:p>
            <a:r>
              <a:rPr lang="fi-FI" dirty="0" smtClean="0"/>
              <a:t>Yhteisöllisen tunteen luomisella on vaikutus hyvinvointiin, kaverisuhteisiin, uskallukseen vaikuttaa, konfliktien ratkaisuun ja masennuksen torjuntaan.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639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4400" dirty="0" smtClean="0"/>
              <a:t>        Onko osallisuus…..</a:t>
            </a:r>
            <a:endParaRPr lang="fi-FI" sz="4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0038" y="2076141"/>
            <a:ext cx="76200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800" dirty="0" smtClean="0"/>
              <a:t>…. sitä, että nuori tulee osaksi aikuisten laatimia rakenteita</a:t>
            </a:r>
          </a:p>
          <a:p>
            <a:pPr marL="0" indent="0">
              <a:buNone/>
            </a:pPr>
            <a:r>
              <a:rPr lang="fi-FI" sz="2800" dirty="0" smtClean="0"/>
              <a:t>……vai sitä, että nuorten omat kokemukset ja kulttuurit tulevat arvostetuiksi ja huomioiduiksi?</a:t>
            </a:r>
          </a:p>
          <a:p>
            <a:pPr marL="0" indent="0">
              <a:buNone/>
            </a:pPr>
            <a:endParaRPr lang="fi-FI" sz="2000" dirty="0" smtClean="0"/>
          </a:p>
          <a:p>
            <a:pPr marL="0" indent="0">
              <a:buNone/>
            </a:pPr>
            <a:r>
              <a:rPr lang="fi-FI" sz="2000" dirty="0" smtClean="0"/>
              <a:t>Tomi Kiilakoski</a:t>
            </a:r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5" name="AutoShape 2" descr="Kuvahaun tulos haulle muovilapiot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30" name="Picture 6" descr="http://koulut.liperi.fi/liperi/viihtyisammat_valk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01" y="4136502"/>
            <a:ext cx="3571875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vihdinuutiset.fi/sites/default/files/styles/article/public/documentimages/18401612.jpg?itok=vIPiHSq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0591"/>
            <a:ext cx="2483768" cy="201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yöristetty suorakulmio 3"/>
          <p:cNvSpPr/>
          <p:nvPr/>
        </p:nvSpPr>
        <p:spPr>
          <a:xfrm>
            <a:off x="6653158" y="4236967"/>
            <a:ext cx="1779711" cy="21795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Oppilaat suunnittelevat opettajille?</a:t>
            </a:r>
            <a:endParaRPr lang="fi-FI" dirty="0"/>
          </a:p>
        </p:txBody>
      </p:sp>
      <p:sp>
        <p:nvSpPr>
          <p:cNvPr id="6" name="Pyöristetty suorakulmio 5"/>
          <p:cNvSpPr/>
          <p:nvPr/>
        </p:nvSpPr>
        <p:spPr>
          <a:xfrm>
            <a:off x="3128375" y="5355703"/>
            <a:ext cx="3288083" cy="11954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Oppilaskunnan ja vanhempainyhdistyksen yhteistyö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-1" y="7938"/>
            <a:ext cx="2484101" cy="21662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Sanelu-kulttuurista dialogisuuteen</a:t>
            </a:r>
          </a:p>
          <a:p>
            <a:pPr algn="ctr"/>
            <a:r>
              <a:rPr lang="fi-FI" dirty="0" smtClean="0"/>
              <a:t>(LV-vartit)</a:t>
            </a:r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395535" y="4941168"/>
            <a:ext cx="2088565" cy="1504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Kerhotoiminta?</a:t>
            </a:r>
          </a:p>
          <a:p>
            <a:pPr algn="ctr"/>
            <a:r>
              <a:rPr lang="fi-FI" dirty="0" smtClean="0"/>
              <a:t>Yleinen viihtyvyys?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8773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fi-FI" dirty="0" smtClean="0"/>
              <a:t>Pari sanaa oppilaskuntatyöstä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8001" y="1268760"/>
            <a:ext cx="6447501" cy="5256584"/>
          </a:xfrm>
        </p:spPr>
        <p:txBody>
          <a:bodyPr>
            <a:normAutofit lnSpcReduction="10000"/>
          </a:bodyPr>
          <a:lstStyle/>
          <a:p>
            <a:pPr lvl="0"/>
            <a:r>
              <a:rPr lang="fi-FI" dirty="0" smtClean="0"/>
              <a:t>Järjestää </a:t>
            </a:r>
            <a:r>
              <a:rPr lang="fi-FI" dirty="0"/>
              <a:t>hetki, jolloin voi irrottautua arjen vilskeestä kouluilla ja pohtia näitä asioita</a:t>
            </a:r>
          </a:p>
          <a:p>
            <a:pPr lvl="0"/>
            <a:r>
              <a:rPr lang="fi-FI" dirty="0"/>
              <a:t>Muistuttaa, että oppilaskunnan ohjauksen ei kuuluisi olla yksin tehtävää työtä</a:t>
            </a:r>
          </a:p>
          <a:p>
            <a:pPr lvl="0"/>
            <a:r>
              <a:rPr lang="fi-FI" dirty="0"/>
              <a:t>Nostaa ajatusta oppilaslähtöisyyden lisäämisestä, sillä oppilaiden ei kuulu tulla osaksi aikuisen laatimia rakenteita vaan luoda rakenteita itse</a:t>
            </a:r>
          </a:p>
          <a:p>
            <a:pPr lvl="0"/>
            <a:r>
              <a:rPr lang="fi-FI" dirty="0"/>
              <a:t>Muistuttaa, että oppilaskuntatoiminta ei saa olla pelkkää teemapäivien järjestämistä, joka vuosi samojen asioiden tekemistä, eikä se saa kiteytyä vain hallituksen toiminnaksi tai kokoustamiseksi</a:t>
            </a:r>
          </a:p>
          <a:p>
            <a:pPr lvl="0"/>
            <a:r>
              <a:rPr lang="fi-FI" dirty="0" smtClean="0"/>
              <a:t>Tarkoituksena </a:t>
            </a:r>
            <a:r>
              <a:rPr lang="fi-FI" dirty="0"/>
              <a:t>on kasvattaa oppilaista aktiivisia yhteiskunnan kansalaisia, joille kouluilla annetaan aitoja vaikuttamisen mahdollisuuksia ja joiden vaikuttaminen konkretisoidaan/ tehdään näkyväksi.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3741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aniel-wong.com/wp-content/uploads/2012/05/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236" y="801144"/>
            <a:ext cx="4210312" cy="499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yöristetty suorakulmio 1"/>
          <p:cNvSpPr/>
          <p:nvPr/>
        </p:nvSpPr>
        <p:spPr>
          <a:xfrm>
            <a:off x="0" y="300626"/>
            <a:ext cx="2339236" cy="2542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Miten huoltajat tiiviiksi osaksi oppilashuollollista suunnittelua ja yhteistyötä?</a:t>
            </a:r>
            <a:endParaRPr lang="fi-FI" dirty="0"/>
          </a:p>
        </p:txBody>
      </p:sp>
      <p:sp>
        <p:nvSpPr>
          <p:cNvPr id="6" name="Pyöristetty suorakulmio 5"/>
          <p:cNvSpPr/>
          <p:nvPr/>
        </p:nvSpPr>
        <p:spPr>
          <a:xfrm>
            <a:off x="-1" y="3409168"/>
            <a:ext cx="2339236" cy="2542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Onko osallisuuteen oikeasti tarvetta?</a:t>
            </a:r>
          </a:p>
          <a:p>
            <a:pPr algn="ctr"/>
            <a:endParaRPr lang="fi-FI" dirty="0"/>
          </a:p>
          <a:p>
            <a:pPr algn="ctr"/>
            <a:r>
              <a:rPr lang="fi-FI" dirty="0" smtClean="0"/>
              <a:t>Haluavatko huoltajat osallistua?</a:t>
            </a:r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6444208" y="1302708"/>
            <a:ext cx="2699792" cy="46492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Vanhempainyhdistys oppilashuoltoryhmässä</a:t>
            </a:r>
          </a:p>
          <a:p>
            <a:pPr algn="ctr"/>
            <a:endParaRPr lang="fi-FI" dirty="0"/>
          </a:p>
          <a:p>
            <a:pPr algn="ctr"/>
            <a:r>
              <a:rPr lang="fi-FI" dirty="0" smtClean="0"/>
              <a:t>Kysely yhteistyöhön liittyvistä toiveista ja odotuksista</a:t>
            </a:r>
          </a:p>
          <a:p>
            <a:pPr algn="ctr"/>
            <a:endParaRPr lang="fi-FI" dirty="0"/>
          </a:p>
          <a:p>
            <a:pPr algn="ctr"/>
            <a:r>
              <a:rPr lang="fi-FI" dirty="0" smtClean="0"/>
              <a:t>Toiminnalliset vanhempainillat</a:t>
            </a:r>
          </a:p>
          <a:p>
            <a:pPr algn="ctr"/>
            <a:endParaRPr lang="fi-FI" dirty="0"/>
          </a:p>
          <a:p>
            <a:pPr algn="ctr"/>
            <a:r>
              <a:rPr lang="fi-FI" dirty="0" smtClean="0"/>
              <a:t>Muistiot kaikkien nähtäville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64209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pPr algn="ctr"/>
            <a:r>
              <a:rPr lang="fi-FI" dirty="0" smtClean="0"/>
              <a:t>Hyvä oppilashuolto vaatii vankkaa ohjausta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Rauman esimerkki:</a:t>
            </a:r>
          </a:p>
          <a:p>
            <a:r>
              <a:rPr lang="fi-FI" dirty="0" smtClean="0"/>
              <a:t>6 henkilöä + esittelijä</a:t>
            </a:r>
          </a:p>
          <a:p>
            <a:r>
              <a:rPr lang="fi-FI" dirty="0" smtClean="0"/>
              <a:t>Aloitettiin 2 tapaamisella vuodessa / nyt 4-6 tapaamista vuodessa</a:t>
            </a:r>
          </a:p>
          <a:p>
            <a:r>
              <a:rPr lang="fi-FI" dirty="0" smtClean="0"/>
              <a:t>Oppilashuollon toimiminen vaatii vankkaa ohjausta, arviointia ja yhteistä linjausta</a:t>
            </a:r>
          </a:p>
          <a:p>
            <a:r>
              <a:rPr lang="fi-FI" dirty="0" smtClean="0"/>
              <a:t>Viime keväänä käsiteltyjä asioita: kouluterveyskyselyt, terveydellisten olojen tarkastukset, oppilaiden ja huoltajien osallisuus, opiskeluhuoltolainsäädännön soveltamisohje, laajojen terveystarkastusten yhteenvedot, kunnallisen oppilashuoltosuunnitelman päivittäminen, oppilashuoltohenkilöstön sijainti, kouluviihtyvyyden arviointi ja koulutustarpeet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5209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/>
          <a:lstStyle/>
          <a:p>
            <a:r>
              <a:rPr lang="fi-FI" dirty="0" smtClean="0"/>
              <a:t>Kysely tehtiin kaikille Rauman perusopetuksen rehtoreille (16), kuraattoreille (5), psykologeille (4) ja kouluterveydenhoitajille (11) keväällä 2016.</a:t>
            </a:r>
          </a:p>
          <a:p>
            <a:r>
              <a:rPr lang="fi-FI" dirty="0" smtClean="0"/>
              <a:t>Yhteisölliset ryhmät kokoontuvat keskimäärin 3.3 kertaa lukuvuodessa</a:t>
            </a:r>
          </a:p>
          <a:p>
            <a:r>
              <a:rPr lang="fi-FI" dirty="0" smtClean="0"/>
              <a:t>60% pitää ryhmää hyödyllisenä, 30% ei osaa sanoa</a:t>
            </a:r>
          </a:p>
          <a:p>
            <a:r>
              <a:rPr lang="fi-FI" dirty="0" smtClean="0"/>
              <a:t>Kaikki koulut tekevät yhteisöllisestä työstä muistion ja laittavat sen julkisesti nähtäväksi</a:t>
            </a:r>
          </a:p>
          <a:p>
            <a:r>
              <a:rPr lang="fi-FI" dirty="0" smtClean="0"/>
              <a:t>Yksilöllisen oppilashuollon ryhmiä (tulkinnan vaikeutta) 2-120. Luokanopettajat tai – valvojat kokoavat. Rehtori osallistuu harvoin.</a:t>
            </a:r>
            <a:endParaRPr lang="fi-FI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0" y="274638"/>
            <a:ext cx="8748464" cy="1143000"/>
          </a:xfrm>
        </p:spPr>
        <p:txBody>
          <a:bodyPr>
            <a:noAutofit/>
          </a:bodyPr>
          <a:lstStyle/>
          <a:p>
            <a:r>
              <a:rPr lang="fi-FI" sz="4000" dirty="0" smtClean="0"/>
              <a:t>Arvioinnin aika – </a:t>
            </a:r>
            <a:br>
              <a:rPr lang="fi-FI" sz="4000" dirty="0" smtClean="0"/>
            </a:br>
            <a:r>
              <a:rPr lang="fi-FI" sz="4000" dirty="0" smtClean="0"/>
              <a:t>miten toinen vuosi on sujunut Raumalla?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375719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…lisää arvioinnista</a:t>
            </a:r>
            <a:endParaRPr lang="fi-FI" dirty="0"/>
          </a:p>
        </p:txBody>
      </p:sp>
      <p:sp>
        <p:nvSpPr>
          <p:cNvPr id="10" name="Sisällön paikkamerkki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Yhteisöllisen oppilashuollon haasteet</a:t>
            </a:r>
            <a:r>
              <a:rPr lang="fi-FI" dirty="0" smtClean="0"/>
              <a:t>:</a:t>
            </a:r>
          </a:p>
          <a:p>
            <a:pPr marL="114300" indent="0">
              <a:buNone/>
            </a:pPr>
            <a:r>
              <a:rPr lang="fi-FI" dirty="0" smtClean="0"/>
              <a:t>Ajan riittämättömyys, vaikea saada huoltajia mukaan, tiedonkulkuongelmaa, erimielisyyttä ryhmän tarkoituksesta ja rehtorien puutteellinen tietämys ja innostus</a:t>
            </a:r>
            <a:endParaRPr lang="fi-FI" dirty="0"/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Kehitettävää:</a:t>
            </a:r>
          </a:p>
          <a:p>
            <a:pPr marL="114300" indent="0">
              <a:buNone/>
            </a:pPr>
            <a:r>
              <a:rPr lang="fi-FI" dirty="0" smtClean="0"/>
              <a:t>Oppilashuollon ja oppimisen tuen selkiyttäminen, yhtenäinen linja koulujen toiminnalle, oppilaiden äänen kuuleminen paremmin, lisäkoulutus oppilashuollosta, innovatiivinen ajattelu (ei vain pakon edessä tekemistä)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5187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ID-LEARNING-LANGU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908720"/>
            <a:ext cx="4542905" cy="226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1187624" y="414908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 smtClean="0"/>
              <a:t>Kiitos ja tsemppiä!</a:t>
            </a:r>
          </a:p>
          <a:p>
            <a:pPr algn="ctr"/>
            <a:endParaRPr lang="fi-FI" sz="2400" b="1" dirty="0"/>
          </a:p>
          <a:p>
            <a:r>
              <a:rPr lang="fi-FI" sz="2400" dirty="0" smtClean="0"/>
              <a:t>Sari Ågren		</a:t>
            </a:r>
            <a:r>
              <a:rPr lang="fi-FI" sz="2400" dirty="0" err="1" smtClean="0"/>
              <a:t>sari.agren@rauma.fi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7251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Kehittämistyö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Yhteisöllisen oppilashuollon kehittämistyötä on tehty </a:t>
            </a:r>
            <a:r>
              <a:rPr lang="fi-FI" dirty="0" smtClean="0"/>
              <a:t>useilla kouluilla Raumalla ja Uudessakaupungissa </a:t>
            </a:r>
            <a:r>
              <a:rPr lang="fi-FI" dirty="0" smtClean="0"/>
              <a:t>elokuusta 2015 lähtien</a:t>
            </a:r>
          </a:p>
          <a:p>
            <a:pPr marL="114300" indent="0">
              <a:buNone/>
            </a:pPr>
            <a:endParaRPr lang="fi-FI" dirty="0" smtClean="0"/>
          </a:p>
          <a:p>
            <a:pPr marL="114300" indent="0">
              <a:buNone/>
            </a:pPr>
            <a:endParaRPr lang="fi-FI" dirty="0"/>
          </a:p>
          <a:p>
            <a:pPr marL="114300" indent="0">
              <a:buNone/>
            </a:pPr>
            <a:endParaRPr lang="fi-FI" dirty="0" smtClean="0"/>
          </a:p>
          <a:p>
            <a:pPr marL="114300" indent="0">
              <a:buNone/>
            </a:pPr>
            <a:endParaRPr lang="fi-FI" dirty="0"/>
          </a:p>
          <a:p>
            <a:pPr marL="114300" indent="0">
              <a:buNone/>
            </a:pPr>
            <a:r>
              <a:rPr lang="fi-FI" dirty="0" smtClean="0"/>
              <a:t>MITÄ ON YHTEISÖLLINEN OPPILASHUOLTO?</a:t>
            </a:r>
            <a:endParaRPr lang="fi-FI" dirty="0"/>
          </a:p>
        </p:txBody>
      </p:sp>
      <p:sp>
        <p:nvSpPr>
          <p:cNvPr id="4" name="Nuoli oikealle 3"/>
          <p:cNvSpPr/>
          <p:nvPr/>
        </p:nvSpPr>
        <p:spPr>
          <a:xfrm>
            <a:off x="971600" y="3501008"/>
            <a:ext cx="324036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48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4000" dirty="0"/>
              <a:t/>
            </a:r>
            <a:br>
              <a:rPr lang="fi-FI" sz="4000" dirty="0"/>
            </a:br>
            <a:endParaRPr lang="fi-FI" sz="40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979712" y="1196752"/>
            <a:ext cx="3657600" cy="4590288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1026" name="Picture 2" descr="C:\Users\sagren\Pictures\Onkel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233" y="908720"/>
            <a:ext cx="3942895" cy="524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171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kumimoji="0" lang="fi-FI" altLang="fi-FI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kstiruutu 19"/>
          <p:cNvSpPr txBox="1"/>
          <p:nvPr/>
        </p:nvSpPr>
        <p:spPr>
          <a:xfrm>
            <a:off x="1691681" y="98072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/>
              <a:t>Oppilashuollon rakenne</a:t>
            </a:r>
            <a:endParaRPr lang="fi-FI" sz="3600" dirty="0"/>
          </a:p>
        </p:txBody>
      </p:sp>
      <p:sp>
        <p:nvSpPr>
          <p:cNvPr id="17" name="Tekstiruutu 1"/>
          <p:cNvSpPr txBox="1"/>
          <p:nvPr/>
        </p:nvSpPr>
        <p:spPr>
          <a:xfrm>
            <a:off x="899593" y="2060849"/>
            <a:ext cx="6954562" cy="86409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i-FI" sz="3200" b="1" dirty="0">
                <a:effectLst/>
                <a:ea typeface="Cambria"/>
                <a:cs typeface="Times New Roman"/>
              </a:rPr>
              <a:t>Opiskeluhuollon ohjausryhmä</a:t>
            </a:r>
            <a:endParaRPr lang="fi-FI" sz="3200" dirty="0">
              <a:effectLst/>
              <a:ea typeface="Cambria"/>
              <a:cs typeface="Times New Roman"/>
            </a:endParaRPr>
          </a:p>
        </p:txBody>
      </p:sp>
      <p:sp>
        <p:nvSpPr>
          <p:cNvPr id="22" name="Tekstiruutu 2"/>
          <p:cNvSpPr txBox="1"/>
          <p:nvPr/>
        </p:nvSpPr>
        <p:spPr>
          <a:xfrm>
            <a:off x="1019339" y="3850633"/>
            <a:ext cx="1847850" cy="77852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i-FI" b="1" dirty="0">
                <a:effectLst/>
                <a:ea typeface="Cambria"/>
                <a:cs typeface="Times New Roman"/>
              </a:rPr>
              <a:t>Yhteisöllinen </a:t>
            </a:r>
            <a:r>
              <a:rPr lang="fi-FI" b="1" dirty="0" smtClean="0">
                <a:effectLst/>
                <a:ea typeface="Cambria"/>
                <a:cs typeface="Times New Roman"/>
              </a:rPr>
              <a:t>opiskeluhuolto</a:t>
            </a:r>
            <a:endParaRPr lang="fi-FI" dirty="0">
              <a:effectLst/>
              <a:ea typeface="Cambria"/>
              <a:cs typeface="Times New Roman"/>
            </a:endParaRPr>
          </a:p>
        </p:txBody>
      </p:sp>
      <p:sp>
        <p:nvSpPr>
          <p:cNvPr id="23" name="Tekstiruutu 23"/>
          <p:cNvSpPr txBox="1"/>
          <p:nvPr/>
        </p:nvSpPr>
        <p:spPr>
          <a:xfrm>
            <a:off x="1019339" y="4629158"/>
            <a:ext cx="1847850" cy="7440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400" dirty="0">
                <a:effectLst/>
                <a:ea typeface="Cambria"/>
                <a:cs typeface="Times New Roman"/>
              </a:rPr>
              <a:t>Koulukohtaiset </a:t>
            </a:r>
            <a:r>
              <a:rPr lang="fi-FI" sz="1400" dirty="0" smtClean="0">
                <a:effectLst/>
                <a:ea typeface="Cambria"/>
                <a:cs typeface="Times New Roman"/>
              </a:rPr>
              <a:t>opiskeluhuoltoryhmät</a:t>
            </a:r>
            <a:endParaRPr lang="fi-FI" sz="1400" dirty="0">
              <a:effectLst/>
              <a:ea typeface="Cambria"/>
              <a:cs typeface="Times New Roman"/>
            </a:endParaRPr>
          </a:p>
        </p:txBody>
      </p:sp>
      <p:sp>
        <p:nvSpPr>
          <p:cNvPr id="24" name="Tekstiruutu 3"/>
          <p:cNvSpPr txBox="1"/>
          <p:nvPr/>
        </p:nvSpPr>
        <p:spPr>
          <a:xfrm>
            <a:off x="3707903" y="3850385"/>
            <a:ext cx="4146251" cy="5461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i-FI" b="1" dirty="0">
                <a:effectLst/>
                <a:ea typeface="Cambria"/>
                <a:cs typeface="Times New Roman"/>
              </a:rPr>
              <a:t>Yksilöllinen </a:t>
            </a:r>
            <a:r>
              <a:rPr lang="fi-FI" b="1" dirty="0" smtClean="0">
                <a:effectLst/>
                <a:ea typeface="Cambria"/>
                <a:cs typeface="Times New Roman"/>
              </a:rPr>
              <a:t>opiskeluhuolto</a:t>
            </a:r>
            <a:endParaRPr lang="fi-FI" dirty="0">
              <a:effectLst/>
              <a:ea typeface="Cambria"/>
              <a:cs typeface="Times New Roman"/>
            </a:endParaRPr>
          </a:p>
        </p:txBody>
      </p:sp>
      <p:sp>
        <p:nvSpPr>
          <p:cNvPr id="25" name="Tekstiruutu 24"/>
          <p:cNvSpPr txBox="1"/>
          <p:nvPr/>
        </p:nvSpPr>
        <p:spPr>
          <a:xfrm>
            <a:off x="3707904" y="4396484"/>
            <a:ext cx="1203425" cy="60470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400" dirty="0">
                <a:effectLst/>
                <a:ea typeface="Cambria"/>
                <a:cs typeface="Times New Roman"/>
              </a:rPr>
              <a:t>Asiantuntija -ryhmät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4911328" y="4394209"/>
            <a:ext cx="956815" cy="606976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400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Terveyden-hoitajat</a:t>
            </a:r>
          </a:p>
        </p:txBody>
      </p:sp>
      <p:sp>
        <p:nvSpPr>
          <p:cNvPr id="27" name="Tekstiruutu 26"/>
          <p:cNvSpPr txBox="1"/>
          <p:nvPr/>
        </p:nvSpPr>
        <p:spPr>
          <a:xfrm>
            <a:off x="5868142" y="4396485"/>
            <a:ext cx="1008113" cy="6047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400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Kuraattorit</a:t>
            </a:r>
          </a:p>
        </p:txBody>
      </p:sp>
      <p:sp>
        <p:nvSpPr>
          <p:cNvPr id="28" name="Tekstiruutu 27"/>
          <p:cNvSpPr txBox="1"/>
          <p:nvPr/>
        </p:nvSpPr>
        <p:spPr>
          <a:xfrm>
            <a:off x="6876255" y="4394209"/>
            <a:ext cx="977900" cy="606976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sz="1400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Psykologit</a:t>
            </a:r>
          </a:p>
        </p:txBody>
      </p:sp>
      <p:sp>
        <p:nvSpPr>
          <p:cNvPr id="29" name="Nuoli ylös ja alas 28"/>
          <p:cNvSpPr/>
          <p:nvPr/>
        </p:nvSpPr>
        <p:spPr>
          <a:xfrm>
            <a:off x="6012160" y="3140968"/>
            <a:ext cx="274340" cy="4445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31" name="Nuoli ylös ja alas 30"/>
          <p:cNvSpPr/>
          <p:nvPr/>
        </p:nvSpPr>
        <p:spPr>
          <a:xfrm>
            <a:off x="1891716" y="3140968"/>
            <a:ext cx="304020" cy="51650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32" name="Nuoli vasemmalle ja oikealle 31"/>
          <p:cNvSpPr/>
          <p:nvPr/>
        </p:nvSpPr>
        <p:spPr>
          <a:xfrm>
            <a:off x="3105150" y="4005064"/>
            <a:ext cx="457200" cy="2348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23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825680" cy="1354162"/>
          </a:xfrm>
        </p:spPr>
        <p:txBody>
          <a:bodyPr/>
          <a:lstStyle/>
          <a:p>
            <a:r>
              <a:rPr lang="fi-FI" dirty="0" smtClean="0"/>
              <a:t>Kuraattori-, psykologi- ja terveydenhoitopalvelut oltava saatavilla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483968"/>
          </a:xfrm>
        </p:spPr>
        <p:txBody>
          <a:bodyPr/>
          <a:lstStyle/>
          <a:p>
            <a:r>
              <a:rPr lang="fi-FI" dirty="0"/>
              <a:t>Jokaisen </a:t>
            </a:r>
            <a:r>
              <a:rPr lang="fi-FI" dirty="0" smtClean="0"/>
              <a:t>koulun </a:t>
            </a:r>
            <a:r>
              <a:rPr lang="fi-FI" dirty="0"/>
              <a:t>käytettävissä on oltava kuraattori- ja psykologipalvelut sekä vastaavan kuraattorin palvelut </a:t>
            </a:r>
          </a:p>
          <a:p>
            <a:r>
              <a:rPr lang="fi-FI" dirty="0" smtClean="0"/>
              <a:t>Oppilaalla </a:t>
            </a:r>
            <a:r>
              <a:rPr lang="fi-FI" dirty="0"/>
              <a:t>oikeus saada ko. palveluja  viimeistään seitsemäntenä oppilaitoksen työpäivänä tai kiireellisissä tapauksissa samana tai seuraavana </a:t>
            </a:r>
            <a:r>
              <a:rPr lang="fi-FI" dirty="0" smtClean="0"/>
              <a:t>työpäivänä</a:t>
            </a:r>
          </a:p>
          <a:p>
            <a:r>
              <a:rPr lang="fi-FI" dirty="0"/>
              <a:t>Terveydenhoitajan palveluiden on oltava </a:t>
            </a:r>
            <a:r>
              <a:rPr lang="fi-FI" dirty="0" smtClean="0"/>
              <a:t>oppilaalle </a:t>
            </a:r>
            <a:r>
              <a:rPr lang="fi-FI" dirty="0"/>
              <a:t>saatavilla myös ilman ajanvarausta</a:t>
            </a:r>
          </a:p>
          <a:p>
            <a:r>
              <a:rPr lang="fi-FI" dirty="0" smtClean="0"/>
              <a:t>Oppilaalle </a:t>
            </a:r>
            <a:r>
              <a:rPr lang="fi-FI" dirty="0"/>
              <a:t>on järjestettävä mahdollisuus  saada arkipäivisin virka-aikana välitön yhteys opiskeluterveydenhuoltoon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9786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Opettaja on aktiivinen toimija</a:t>
            </a:r>
            <a:endParaRPr lang="fi-FI" dirty="0"/>
          </a:p>
        </p:txBody>
      </p:sp>
      <p:sp>
        <p:nvSpPr>
          <p:cNvPr id="6" name="Tekstiruutu 12"/>
          <p:cNvSpPr txBox="1"/>
          <p:nvPr/>
        </p:nvSpPr>
        <p:spPr>
          <a:xfrm>
            <a:off x="1475656" y="1812924"/>
            <a:ext cx="5541093" cy="46394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i-FI" sz="24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Kun huoli oppilaasta herää</a:t>
            </a:r>
          </a:p>
        </p:txBody>
      </p:sp>
      <p:sp>
        <p:nvSpPr>
          <p:cNvPr id="9" name="Alanuoli 8"/>
          <p:cNvSpPr/>
          <p:nvPr/>
        </p:nvSpPr>
        <p:spPr>
          <a:xfrm>
            <a:off x="2183185" y="2348880"/>
            <a:ext cx="372591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Alanuoli 9"/>
          <p:cNvSpPr/>
          <p:nvPr/>
        </p:nvSpPr>
        <p:spPr>
          <a:xfrm>
            <a:off x="6101014" y="2276872"/>
            <a:ext cx="372591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Ellipsi 2"/>
          <p:cNvSpPr/>
          <p:nvPr/>
        </p:nvSpPr>
        <p:spPr>
          <a:xfrm>
            <a:off x="755576" y="3140968"/>
            <a:ext cx="3384376" cy="3240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Huoli otetaan puheeksi oppilaan ja/tai huoltajan kanssa ja konsultoidaan terveydenhoitajaa, kuraattoria tai koulupsykologia. </a:t>
            </a:r>
            <a:endParaRPr lang="fi-FI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i 3"/>
          <p:cNvSpPr/>
          <p:nvPr/>
        </p:nvSpPr>
        <p:spPr>
          <a:xfrm>
            <a:off x="4572000" y="3068960"/>
            <a:ext cx="3744416" cy="3384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i-FI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Asian vaatiessa yhteistyötä /suunnittelua huoltajan, koulun edustajan ja oppilashuollon ammattihenkilöiden kanssa, kutsutaan koolle asiantuntijapalaveri.</a:t>
            </a:r>
            <a:endParaRPr lang="fi-FI" sz="16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6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136904" cy="1143000"/>
          </a:xfrm>
        </p:spPr>
        <p:txBody>
          <a:bodyPr/>
          <a:lstStyle/>
          <a:p>
            <a:pPr algn="ctr"/>
            <a:r>
              <a:rPr lang="fi-FI" dirty="0" smtClean="0"/>
              <a:t>Asiantuntijaryhmä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Kokoajana se, jolle huoli nousee (ei automaattisesti joku tietty henkilö)</a:t>
            </a:r>
          </a:p>
          <a:p>
            <a:r>
              <a:rPr lang="fi-FI" dirty="0" smtClean="0"/>
              <a:t>Konsultointi on sallittu (ei ryhmämuotoisena)</a:t>
            </a:r>
          </a:p>
          <a:p>
            <a:r>
              <a:rPr lang="fi-FI" dirty="0" smtClean="0"/>
              <a:t>Mukaan perustellut asiantuntijat, jäsenyys on aina henkilökohtainen</a:t>
            </a:r>
          </a:p>
          <a:p>
            <a:r>
              <a:rPr lang="fi-FI" dirty="0" smtClean="0"/>
              <a:t>Kirjallinen suostumus kokoonpanolle ja käsiteltävälle asialle </a:t>
            </a:r>
          </a:p>
          <a:p>
            <a:r>
              <a:rPr lang="fi-FI" dirty="0" smtClean="0"/>
              <a:t>Asiantuntijaryhmästä voidaan puhua vasta kun se on monialainen. Vanhempainvartit eivät ole asiantuntijaryhmiä</a:t>
            </a:r>
          </a:p>
          <a:p>
            <a:r>
              <a:rPr lang="fi-FI" dirty="0" smtClean="0"/>
              <a:t>Asiantuntijaryhmä oppilashuollollisessa tarkoituksessa on ”koululähtöinen”</a:t>
            </a:r>
          </a:p>
          <a:p>
            <a:r>
              <a:rPr lang="fi-FI" dirty="0" smtClean="0"/>
              <a:t>Asiantuntijaryhmänä voidaan pitää oppimisen tuen ympärille koottua ryhmää, jos näin yhteisesti sovitaan ja OPPILAS/HUOLTAJA niin haluaa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339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pPr algn="ctr"/>
            <a:r>
              <a:rPr lang="fi-FI" sz="3600" dirty="0" smtClean="0"/>
              <a:t>Oppilashuoltokertomus</a:t>
            </a:r>
            <a:br>
              <a:rPr lang="fi-FI" sz="3600" dirty="0" smtClean="0"/>
            </a:br>
            <a:r>
              <a:rPr lang="fi-FI" sz="3600" dirty="0" smtClean="0"/>
              <a:t>työväline yhteistyölle ja tietojen jakamiselle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9212" y="1446606"/>
            <a:ext cx="7323148" cy="5078738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Valittu vastuuhenkilö kirjaa ryhmän toimintatavoitteiden kannalta välttämättömät tiedot</a:t>
            </a:r>
          </a:p>
          <a:p>
            <a:r>
              <a:rPr lang="fi-FI" dirty="0" smtClean="0"/>
              <a:t>Asiantuntijat tuovat sen tiedon, jota oppilaan asian käsittelemiseksi tarvitaan </a:t>
            </a:r>
          </a:p>
          <a:p>
            <a:r>
              <a:rPr lang="fi-FI" dirty="0" smtClean="0"/>
              <a:t>Asiantuntijaryhmän kriteerit tulee täyttyä, jotta oppilashuoltokertomuksen täyttäminen tulee ajankohtaiseksi</a:t>
            </a:r>
          </a:p>
          <a:p>
            <a:r>
              <a:rPr lang="fi-FI" dirty="0" smtClean="0"/>
              <a:t>Yksilökäynnit kuraattoreille, terveydenhoitajilla tai psykologeilla kirjataan heidän omiin rekistereihinsä. Samoin oppilaiden asioita koskevat konsultoinnit.</a:t>
            </a:r>
          </a:p>
          <a:p>
            <a:r>
              <a:rPr lang="fi-FI" dirty="0" smtClean="0"/>
              <a:t>Kirjaus tapahtuu manuaalisesti</a:t>
            </a:r>
          </a:p>
          <a:p>
            <a:r>
              <a:rPr lang="fi-FI" dirty="0"/>
              <a:t>Oppilashuoltokertomukset talletetaan huolellisesti ja niitä voivat tarkastella vain lukuoikeutetut</a:t>
            </a:r>
          </a:p>
          <a:p>
            <a:r>
              <a:rPr lang="fi-FI" dirty="0" smtClean="0"/>
              <a:t>Oppilashuoltokertomus ei koskaan siirry ilman nimenomaista lupaa kokonaisuudessaan. </a:t>
            </a:r>
          </a:p>
          <a:p>
            <a:r>
              <a:rPr lang="fi-FI" dirty="0" smtClean="0"/>
              <a:t>Oppilashuoltokertomukset </a:t>
            </a:r>
            <a:r>
              <a:rPr lang="fi-FI" dirty="0"/>
              <a:t>säilytettävä 100 vuotta tai 50 vuotta ko. henkilön kuolemasta</a:t>
            </a:r>
          </a:p>
          <a:p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4721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erekkäinen">
  <a:themeElements>
    <a:clrScheme name="Vierekkäinen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erekkäinen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536</TotalTime>
  <Words>1222</Words>
  <Application>Microsoft Office PowerPoint</Application>
  <PresentationFormat>Näytössä katseltava diaesitys (4:3)</PresentationFormat>
  <Paragraphs>270</Paragraphs>
  <Slides>29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0" baseType="lpstr">
      <vt:lpstr>Vierekkäinen</vt:lpstr>
      <vt:lpstr>Ajatuksia oppilashuollosta</vt:lpstr>
      <vt:lpstr>Uusi oppilashuolto</vt:lpstr>
      <vt:lpstr>Kehittämistyö</vt:lpstr>
      <vt:lpstr> </vt:lpstr>
      <vt:lpstr>PowerPoint-esitys</vt:lpstr>
      <vt:lpstr>Kuraattori-, psykologi- ja terveydenhoitopalvelut oltava saatavilla</vt:lpstr>
      <vt:lpstr>Opettaja on aktiivinen toimija</vt:lpstr>
      <vt:lpstr>Asiantuntijaryhmä</vt:lpstr>
      <vt:lpstr>Oppilashuoltokertomus työväline yhteistyölle ja tietojen jakamiselle</vt:lpstr>
      <vt:lpstr>Yksilökohtainen oppilashuolto - miten estää pirstaloituminen?</vt:lpstr>
      <vt:lpstr> Oppimisen tuki       Oppilashuollollinen tuki  ja miten erottaa ne toisistaan?  http://www.oph.fi/download/163540_Oppilashuolto_ja_kolmiportainen_tuki.pdf  </vt:lpstr>
      <vt:lpstr>  Oppimisen tuki  Oppilashuollon tuki</vt:lpstr>
      <vt:lpstr>  ”Yhteisöllisen näkökulman tulisi olla tärkein lähtökohta kaikelle opiskeluhuollolliselle toiminnalle”  Opetusneuvos Kristiina Laitinen</vt:lpstr>
      <vt:lpstr>Oppilashuolto   Yhteisöhuolto Hyvinvointiryhmä Yty-ryhmä ?  </vt:lpstr>
      <vt:lpstr>Puuttuva yhteisöllisyys  – yksin tekemisen kulttuuri</vt:lpstr>
      <vt:lpstr>Yhteisöllisen oppilashuollon periaatteita Raumalla</vt:lpstr>
      <vt:lpstr>Yhteisöllisen oppilashuollon tehtäviä</vt:lpstr>
      <vt:lpstr> Oppilashuoltoryhmien tehtäviä</vt:lpstr>
      <vt:lpstr>Yhteisöllinen työ on paljon muutakin kuin oppilashuoltoryhmän työtä</vt:lpstr>
      <vt:lpstr>PowerPoint-esitys</vt:lpstr>
      <vt:lpstr>”Nuorilla on menestyjien taidot ja syrjäytyneiden asenteet”  Nousiainen/ Suutarinen</vt:lpstr>
      <vt:lpstr>Tomi Kiilakosken ajatuksia</vt:lpstr>
      <vt:lpstr>        Onko osallisuus…..</vt:lpstr>
      <vt:lpstr>Pari sanaa oppilaskuntatyöstä</vt:lpstr>
      <vt:lpstr>PowerPoint-esitys</vt:lpstr>
      <vt:lpstr>Hyvä oppilashuolto vaatii vankkaa ohjausta</vt:lpstr>
      <vt:lpstr>Arvioinnin aika –  miten toinen vuosi on sujunut Raumalla?</vt:lpstr>
      <vt:lpstr>…lisää arvioinnista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Ajatuksia oppilashuollosta</dc:title>
  <dc:creator>Ågren Sari</dc:creator>
  <cp:lastModifiedBy>Ågren Sari</cp:lastModifiedBy>
  <cp:revision>35</cp:revision>
  <dcterms:created xsi:type="dcterms:W3CDTF">2016-10-05T10:03:48Z</dcterms:created>
  <dcterms:modified xsi:type="dcterms:W3CDTF">2016-11-04T12:49:04Z</dcterms:modified>
</cp:coreProperties>
</file>