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4" r:id="rId4"/>
    <p:sldId id="266" r:id="rId5"/>
    <p:sldId id="270" r:id="rId6"/>
    <p:sldId id="267" r:id="rId7"/>
    <p:sldId id="268" r:id="rId8"/>
    <p:sldId id="263" r:id="rId9"/>
    <p:sldId id="264" r:id="rId10"/>
    <p:sldId id="265" r:id="rId11"/>
    <p:sldId id="262" r:id="rId12"/>
    <p:sldId id="259" r:id="rId13"/>
    <p:sldId id="272" r:id="rId14"/>
    <p:sldId id="269" r:id="rId15"/>
    <p:sldId id="273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9D81EF5-C3D6-4CF1-810C-2FC8714EC8AF}" type="datetimeFigureOut">
              <a:rPr lang="fi-FI" smtClean="0"/>
              <a:t>10.9.2015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DCE5EA4-F276-4880-8C5C-0A0B028FA40E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EF5-C3D6-4CF1-810C-2FC8714EC8AF}" type="datetimeFigureOut">
              <a:rPr lang="fi-FI" smtClean="0"/>
              <a:t>10.9.2015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EA4-F276-4880-8C5C-0A0B028FA40E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EF5-C3D6-4CF1-810C-2FC8714EC8AF}" type="datetimeFigureOut">
              <a:rPr lang="fi-FI" smtClean="0"/>
              <a:t>10.9.2015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EA4-F276-4880-8C5C-0A0B028FA40E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EF5-C3D6-4CF1-810C-2FC8714EC8AF}" type="datetimeFigureOut">
              <a:rPr lang="fi-FI" smtClean="0"/>
              <a:t>10.9.2015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EA4-F276-4880-8C5C-0A0B028FA40E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EF5-C3D6-4CF1-810C-2FC8714EC8AF}" type="datetimeFigureOut">
              <a:rPr lang="fi-FI" smtClean="0"/>
              <a:t>10.9.2015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EA4-F276-4880-8C5C-0A0B028FA40E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EF5-C3D6-4CF1-810C-2FC8714EC8AF}" type="datetimeFigureOut">
              <a:rPr lang="fi-FI" smtClean="0"/>
              <a:t>10.9.2015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EA4-F276-4880-8C5C-0A0B028FA40E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EF5-C3D6-4CF1-810C-2FC8714EC8AF}" type="datetimeFigureOut">
              <a:rPr lang="fi-FI" smtClean="0"/>
              <a:t>10.9.2015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EA4-F276-4880-8C5C-0A0B028FA40E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EF5-C3D6-4CF1-810C-2FC8714EC8AF}" type="datetimeFigureOut">
              <a:rPr lang="fi-FI" smtClean="0"/>
              <a:t>10.9.2015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EA4-F276-4880-8C5C-0A0B028FA40E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EF5-C3D6-4CF1-810C-2FC8714EC8AF}" type="datetimeFigureOut">
              <a:rPr lang="fi-FI" smtClean="0"/>
              <a:t>10.9.2015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EA4-F276-4880-8C5C-0A0B028FA40E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9D81EF5-C3D6-4CF1-810C-2FC8714EC8AF}" type="datetimeFigureOut">
              <a:rPr lang="fi-FI" smtClean="0"/>
              <a:t>10.9.2015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DCE5EA4-F276-4880-8C5C-0A0B028FA40E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9D81EF5-C3D6-4CF1-810C-2FC8714EC8AF}" type="datetimeFigureOut">
              <a:rPr lang="fi-FI" smtClean="0"/>
              <a:t>10.9.2015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DCE5EA4-F276-4880-8C5C-0A0B028FA40E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9D81EF5-C3D6-4CF1-810C-2FC8714EC8AF}" type="datetimeFigureOut">
              <a:rPr lang="fi-FI" smtClean="0"/>
              <a:t>10.9.2015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DCE5EA4-F276-4880-8C5C-0A0B028FA40E}" type="slidenum">
              <a:rPr lang="fi-FI" smtClean="0"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julkari.fi/bitstream/handle/10024/75625/bikva.pdf?sequence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Oppilaiden ja huoltajien osallisuus hyvinvoivassa koulussa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11.9.2015</a:t>
            </a:r>
          </a:p>
          <a:p>
            <a:r>
              <a:rPr lang="fi-FI" dirty="0" smtClean="0"/>
              <a:t>Marja Kannisto</a:t>
            </a:r>
          </a:p>
          <a:p>
            <a:r>
              <a:rPr lang="fi-FI" dirty="0" smtClean="0"/>
              <a:t>Yhteisöpedagogi YAMK, AmO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8454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Keskeisiä johtopäätöksiä 1/2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Osallisuus tulisi automaattisesti sisällyttää eri oppiaineiden sisältöihin.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Ohjaavien opettajien osallistuminen on tärkeää oppilaiden osallisuuden tuke-misen näkökulmasta.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Prosessin läpivientiä edesauttaa riittävistä resursseista huolehtiminen.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5356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Keskeisiä johtopäätöksiä 2/2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Tapaamiset eri kouluilla toivat vaihtelua oppilaiden ja opettajien </a:t>
            </a:r>
            <a:r>
              <a:rPr lang="fi-FI" dirty="0" smtClean="0"/>
              <a:t>arkeen.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Jatkossa prosessi olisi hyvä aloittaa jo syksyllä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Useamman koulun mukanaolo sekä ala- ja yläkoululaisten ”yhteistoiminta” vaikutti positiivisesti lopullisen kyselyn sisältöön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353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Huoltajien osallisuus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Mikä on toiminnan tavoite?</a:t>
            </a:r>
          </a:p>
          <a:p>
            <a:endParaRPr lang="fi-FI" dirty="0" smtClean="0"/>
          </a:p>
          <a:p>
            <a:r>
              <a:rPr lang="fi-FI" dirty="0" smtClean="0"/>
              <a:t>Miten aktivoida ja motivoida huoltajia?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Miten huoltajat haluavat osallistua?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 smtClean="0"/>
          </a:p>
        </p:txBody>
      </p:sp>
      <p:pic>
        <p:nvPicPr>
          <p:cNvPr id="1026" name="Picture 2" descr="C:\Users\Marja\AppData\Local\Microsoft\Windows\Temporary Internet Files\Content.IE5\06SSZ6O9\wiki[1]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3032919"/>
            <a:ext cx="32004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0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Huoltajien osallisuus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Vanhempainiltojen toteuttaminen toimin-nallisesti:</a:t>
            </a:r>
          </a:p>
          <a:p>
            <a:pPr marL="0" indent="0">
              <a:buNone/>
            </a:pPr>
            <a:r>
              <a:rPr lang="fi-FI" dirty="0" smtClean="0"/>
              <a:t>	- jonkin teeman ympärille rakennettu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- oma luokka; luokka-aste tai koko 	  koulu</a:t>
            </a:r>
          </a:p>
          <a:p>
            <a:r>
              <a:rPr lang="fi-FI" dirty="0" smtClean="0"/>
              <a:t>Oppilaiden kanssa yhdessä suunnittelu, valmistelu ja toteutus</a:t>
            </a:r>
          </a:p>
          <a:p>
            <a:r>
              <a:rPr lang="fi-FI" dirty="0" smtClean="0"/>
              <a:t>Yhteistyökumppaneiden mukanaolo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38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Asiakaslähtöinen arviointimalli Bikva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Sovellettuna oppilaitosympäristöön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Huoltajien avoin ryhmähaastattelu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Opettajien kanssa käytävä keskustelu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Johdon kanssa käytävä keskustelu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Päättäjätason keskustelu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200" dirty="0" smtClean="0"/>
              <a:t>Hanne Katherine Krogstrup</a:t>
            </a:r>
          </a:p>
          <a:p>
            <a:pPr marL="0" indent="0">
              <a:buNone/>
            </a:pPr>
            <a:r>
              <a:rPr lang="fi-FI" sz="1200" dirty="0">
                <a:hlinkClick r:id="rId2"/>
              </a:rPr>
              <a:t>http://</a:t>
            </a:r>
            <a:r>
              <a:rPr lang="fi-FI" sz="1200" dirty="0" smtClean="0">
                <a:hlinkClick r:id="rId2"/>
              </a:rPr>
              <a:t>julkari.fi/bitstream/handle/10024/75625/bikva.pdf?sequence=1</a:t>
            </a:r>
            <a:endParaRPr lang="fi-FI" sz="1200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2493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Kiitos! 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3233021"/>
            <a:ext cx="6196013" cy="1376209"/>
          </a:xfrm>
        </p:spPr>
      </p:pic>
      <p:sp>
        <p:nvSpPr>
          <p:cNvPr id="5" name="Tekstiruutu 4"/>
          <p:cNvSpPr txBox="1"/>
          <p:nvPr/>
        </p:nvSpPr>
        <p:spPr>
          <a:xfrm>
            <a:off x="1763688" y="5373216"/>
            <a:ext cx="309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marja.r.kannisto@gmail.com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41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Oppilaiden osallisuus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Kouluviihtyvyyskysely </a:t>
            </a:r>
          </a:p>
          <a:p>
            <a:r>
              <a:rPr lang="fi-FI" sz="2800" dirty="0" smtClean="0"/>
              <a:t>1/2015 – 5/2015 </a:t>
            </a:r>
            <a:r>
              <a:rPr lang="fi-FI" sz="1200" dirty="0" smtClean="0"/>
              <a:t>(Masku, Nousiainen ja Mynämäki)</a:t>
            </a:r>
          </a:p>
          <a:p>
            <a:r>
              <a:rPr lang="fi-FI" sz="2800" dirty="0" smtClean="0"/>
              <a:t>Mukana kuuden koulun oppilas-kuntien hallituksen jäsenistä valitut edustajat, kolme ohjaavaa opetta-jaa, koulukuraattori sekä prosessin vetäjä.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61941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Aloitustilaisuus,</a:t>
            </a:r>
            <a:r>
              <a:rPr lang="fi-FI" sz="1800" dirty="0" smtClean="0"/>
              <a:t> Laurin koulu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951249"/>
            <a:ext cx="3200400" cy="1942926"/>
          </a:xfrm>
        </p:spPr>
      </p:pic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Tutustuminen, ryhmäyttäminen</a:t>
            </a:r>
          </a:p>
          <a:p>
            <a:r>
              <a:rPr lang="fi-FI" dirty="0"/>
              <a:t>Prosessin esittely</a:t>
            </a:r>
          </a:p>
          <a:p>
            <a:r>
              <a:rPr lang="fi-FI" dirty="0"/>
              <a:t>Hyvinvoinnin käsite (</a:t>
            </a:r>
            <a:r>
              <a:rPr lang="fi-FI" dirty="0" smtClean="0"/>
              <a:t>fyysinen, virallinen,       epävirallinen)</a:t>
            </a:r>
            <a:endParaRPr lang="fi-FI" dirty="0"/>
          </a:p>
          <a:p>
            <a:r>
              <a:rPr lang="fi-FI" dirty="0" smtClean="0"/>
              <a:t>Aivoriihityöskentely</a:t>
            </a:r>
            <a:r>
              <a:rPr lang="fi-FI" dirty="0"/>
              <a:t>: Ideoidaan miten </a:t>
            </a:r>
            <a:r>
              <a:rPr lang="fi-FI" dirty="0" smtClean="0"/>
              <a:t>saa-daan </a:t>
            </a:r>
            <a:r>
              <a:rPr lang="fi-FI" dirty="0"/>
              <a:t>muiden ääni </a:t>
            </a:r>
            <a:r>
              <a:rPr lang="fi-FI" dirty="0" smtClean="0"/>
              <a:t>kuuluviin.</a:t>
            </a:r>
            <a:endParaRPr lang="fi-FI" dirty="0"/>
          </a:p>
          <a:p>
            <a:r>
              <a:rPr lang="fi-FI" dirty="0"/>
              <a:t>T</a:t>
            </a:r>
            <a:r>
              <a:rPr lang="fi-FI" dirty="0" smtClean="0"/>
              <a:t>uotosten </a:t>
            </a:r>
            <a:r>
              <a:rPr lang="fi-FI" dirty="0"/>
              <a:t>esittely</a:t>
            </a:r>
          </a:p>
          <a:p>
            <a:r>
              <a:rPr lang="fi-FI" dirty="0"/>
              <a:t>Jatkosta </a:t>
            </a:r>
            <a:r>
              <a:rPr lang="fi-FI" dirty="0" smtClean="0"/>
              <a:t>sopiminen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11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Tiedonkeruu kouluilla 1/2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 smtClean="0"/>
              <a:t>Alustavat suunnitelmat:</a:t>
            </a:r>
          </a:p>
          <a:p>
            <a:pPr marL="0" indent="0">
              <a:buNone/>
            </a:pPr>
            <a:r>
              <a:rPr lang="fi-FI" dirty="0" smtClean="0"/>
              <a:t>Laurin </a:t>
            </a:r>
            <a:r>
              <a:rPr lang="fi-FI" dirty="0"/>
              <a:t>koulu (yläkoulu)</a:t>
            </a:r>
          </a:p>
          <a:p>
            <a:r>
              <a:rPr lang="fi-FI" dirty="0" smtClean="0"/>
              <a:t>lyhyt </a:t>
            </a:r>
            <a:r>
              <a:rPr lang="fi-FI" dirty="0"/>
              <a:t>kirjallinen kysely kaikille oppilaille, jaetaan luokanvalvojien kautta vastattavaksi</a:t>
            </a:r>
          </a:p>
          <a:p>
            <a:r>
              <a:rPr lang="fi-FI" dirty="0" smtClean="0"/>
              <a:t>oppilaat </a:t>
            </a:r>
            <a:r>
              <a:rPr lang="fi-FI" dirty="0"/>
              <a:t>laativat kysymykset sekä tekevät yhteenvedon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Laurin koulu (alakoulu)</a:t>
            </a:r>
          </a:p>
          <a:p>
            <a:r>
              <a:rPr lang="fi-FI" dirty="0" smtClean="0"/>
              <a:t>oppilaskunnan </a:t>
            </a:r>
            <a:r>
              <a:rPr lang="fi-FI" dirty="0"/>
              <a:t>hallituksen jäsenet valokuvaavat koulusta 10 hyvää asiaa ja 10 parannettavaa – kooste: kuvakollaasi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Hemmingin </a:t>
            </a:r>
            <a:r>
              <a:rPr lang="fi-FI" dirty="0" smtClean="0"/>
              <a:t>koulu (yläkoulu): </a:t>
            </a:r>
            <a:endParaRPr lang="fi-FI" dirty="0"/>
          </a:p>
          <a:p>
            <a:r>
              <a:rPr lang="fi-FI" dirty="0" smtClean="0"/>
              <a:t>haastattelu</a:t>
            </a:r>
            <a:r>
              <a:rPr lang="fi-FI" dirty="0"/>
              <a:t>: luokka-asteilta valitaan tyttö/poika pari, jota haastatellaan</a:t>
            </a:r>
          </a:p>
          <a:p>
            <a:r>
              <a:rPr lang="fi-FI" dirty="0" smtClean="0"/>
              <a:t>ysiluokan </a:t>
            </a:r>
            <a:r>
              <a:rPr lang="fi-FI" dirty="0"/>
              <a:t>oppilaille annetaan valokuvaustehtäviä</a:t>
            </a:r>
          </a:p>
          <a:p>
            <a:r>
              <a:rPr lang="fi-FI" dirty="0"/>
              <a:t>H</a:t>
            </a:r>
            <a:r>
              <a:rPr lang="fi-FI" dirty="0" smtClean="0"/>
              <a:t>yödynnetään </a:t>
            </a:r>
            <a:r>
              <a:rPr lang="fi-FI" dirty="0"/>
              <a:t>koulussa aikaisemmin tehdyn kyselyn tuloksia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716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Tiedonkeruu kouluilla 2/2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1300" dirty="0" smtClean="0"/>
              <a:t>Henrikin koulu ( Yläkoulu)</a:t>
            </a:r>
            <a:endParaRPr lang="fi-FI" sz="1300" dirty="0"/>
          </a:p>
          <a:p>
            <a:r>
              <a:rPr lang="fi-FI" sz="1300" dirty="0"/>
              <a:t>•kirjallinen kysely kaikille, max. 2 - 3 kysymystä, vapaaehtoinen vastaaminen</a:t>
            </a:r>
          </a:p>
          <a:p>
            <a:r>
              <a:rPr lang="fi-FI" sz="1300" dirty="0"/>
              <a:t>•oppilaskunnan hallituksen jäsenet teettävät kyselyn omalle luokalleen sekä tekevät myös yhteenvedot omista luokista ja toimittavat sen oman koulun työryhmälle</a:t>
            </a:r>
          </a:p>
          <a:p>
            <a:endParaRPr lang="fi-FI" sz="1300" dirty="0"/>
          </a:p>
          <a:p>
            <a:pPr marL="0" indent="0">
              <a:buNone/>
            </a:pPr>
            <a:r>
              <a:rPr lang="fi-FI" sz="1300" dirty="0"/>
              <a:t>Nummen </a:t>
            </a:r>
            <a:r>
              <a:rPr lang="fi-FI" sz="1300" dirty="0" smtClean="0"/>
              <a:t>koulu (Alakoulu)</a:t>
            </a:r>
            <a:endParaRPr lang="fi-FI" sz="1300" dirty="0"/>
          </a:p>
          <a:p>
            <a:r>
              <a:rPr lang="fi-FI" sz="1300" dirty="0"/>
              <a:t>•ruokalan seinälle tulee taulut, joihin oppilaat kiinnittävät hyviksi että huonoiksi kokemiaan asioita omasta koulusta</a:t>
            </a:r>
          </a:p>
          <a:p>
            <a:r>
              <a:rPr lang="fi-FI" sz="1300" dirty="0"/>
              <a:t>•työryhmän oppilaat tekevät yhteenvedon</a:t>
            </a:r>
          </a:p>
          <a:p>
            <a:endParaRPr lang="fi-FI" sz="1300" dirty="0"/>
          </a:p>
          <a:p>
            <a:pPr marL="0" indent="0">
              <a:buNone/>
            </a:pPr>
            <a:r>
              <a:rPr lang="fi-FI" sz="1300" dirty="0"/>
              <a:t>Lemun </a:t>
            </a:r>
            <a:r>
              <a:rPr lang="fi-FI" sz="1300" dirty="0" smtClean="0"/>
              <a:t>koulu (Alakoulu)</a:t>
            </a:r>
            <a:endParaRPr lang="fi-FI" sz="1300" dirty="0"/>
          </a:p>
          <a:p>
            <a:r>
              <a:rPr lang="fi-FI" sz="1300" dirty="0"/>
              <a:t>•oppilailta kysytään ketkä viihtyvät koulussa ja ketkä eivät, vastausten perusteella jaetaan kahteen ryhmään, joiden kanssa työskentelyä jatketaan hieman eri tavalla</a:t>
            </a:r>
          </a:p>
          <a:p>
            <a:r>
              <a:rPr lang="fi-FI" sz="1300" dirty="0"/>
              <a:t>•ne jotka vastaavat, että viihtyvät, kertovat miksi ja ne jotka vastaavat eivät, niin heille </a:t>
            </a:r>
            <a:r>
              <a:rPr lang="fi-FI" sz="1300" dirty="0" smtClean="0"/>
              <a:t>annetaan </a:t>
            </a:r>
            <a:r>
              <a:rPr lang="fi-FI" sz="1300" dirty="0"/>
              <a:t>lista asioita, jotka voivat vaikuttaa asiaan ja sen pohjalta he tarkentavat kantaansa</a:t>
            </a:r>
            <a:r>
              <a:rPr lang="fi-FI" sz="1300" dirty="0" smtClean="0"/>
              <a:t>.</a:t>
            </a:r>
            <a:endParaRPr lang="fi-FI" sz="1300" dirty="0"/>
          </a:p>
        </p:txBody>
      </p:sp>
    </p:spTree>
    <p:extLst>
      <p:ext uri="{BB962C8B-B14F-4D97-AF65-F5344CB8AC3E}">
        <p14:creationId xmlns:p14="http://schemas.microsoft.com/office/powerpoint/2010/main" val="306941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II tapaaminen, </a:t>
            </a:r>
            <a:r>
              <a:rPr lang="fi-FI" sz="2200" dirty="0" smtClean="0"/>
              <a:t>Hemmingin koulu</a:t>
            </a:r>
            <a:endParaRPr lang="fi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899592" y="2121407"/>
            <a:ext cx="3599256" cy="3602736"/>
          </a:xfrm>
        </p:spPr>
        <p:txBody>
          <a:bodyPr>
            <a:normAutofit/>
          </a:bodyPr>
          <a:lstStyle/>
          <a:p>
            <a:r>
              <a:rPr lang="fi-FI" dirty="0" smtClean="0"/>
              <a:t>Oman tiedonkeruu- prosessin kuvaus</a:t>
            </a:r>
            <a:endParaRPr lang="fi-FI" dirty="0"/>
          </a:p>
          <a:p>
            <a:r>
              <a:rPr lang="fi-FI" dirty="0" smtClean="0"/>
              <a:t>Tiedonkeruun </a:t>
            </a:r>
            <a:r>
              <a:rPr lang="fi-FI" dirty="0"/>
              <a:t>tuloksista </a:t>
            </a:r>
            <a:r>
              <a:rPr lang="fi-FI" dirty="0" smtClean="0"/>
              <a:t>kertominen</a:t>
            </a:r>
            <a:endParaRPr lang="fi-FI" dirty="0"/>
          </a:p>
          <a:p>
            <a:r>
              <a:rPr lang="fi-FI" dirty="0" smtClean="0"/>
              <a:t>Kouluviihtyvyyskyselyn </a:t>
            </a:r>
            <a:r>
              <a:rPr lang="fi-FI" dirty="0"/>
              <a:t>rakenteesta ja teemoista keskustelu </a:t>
            </a:r>
          </a:p>
          <a:p>
            <a:r>
              <a:rPr lang="fi-FI" dirty="0" smtClean="0"/>
              <a:t>Jatkosta </a:t>
            </a:r>
            <a:r>
              <a:rPr lang="fi-FI" dirty="0"/>
              <a:t>sopiminen</a:t>
            </a:r>
          </a:p>
          <a:p>
            <a:endParaRPr lang="fi-FI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721769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19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III tapaaminen, </a:t>
            </a:r>
            <a:r>
              <a:rPr lang="fi-FI" sz="2700" dirty="0" smtClean="0"/>
              <a:t>Nummen koulu</a:t>
            </a:r>
            <a:endParaRPr lang="fi-FI" sz="27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1331640" y="2132856"/>
            <a:ext cx="3744416" cy="3602736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Palautekierros prosessista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Kyselylomakkeen kommentointi 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Vastausten käsittely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Koulukohtaisten jatko-suunnitelmien laadinta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35" y="2924944"/>
            <a:ext cx="1795684" cy="2741116"/>
          </a:xfrm>
        </p:spPr>
      </p:pic>
    </p:spTree>
    <p:extLst>
      <p:ext uri="{BB962C8B-B14F-4D97-AF65-F5344CB8AC3E}">
        <p14:creationId xmlns:p14="http://schemas.microsoft.com/office/powerpoint/2010/main" val="70156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Palautetta oppilailta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fi-FI" dirty="0"/>
              <a:t>P</a:t>
            </a:r>
            <a:r>
              <a:rPr lang="fi-FI" dirty="0" smtClean="0"/>
              <a:t>rosessissa mukanaolo oli mielen-kiintoista </a:t>
            </a:r>
            <a:r>
              <a:rPr lang="fi-FI" dirty="0"/>
              <a:t>ja </a:t>
            </a:r>
            <a:r>
              <a:rPr lang="fi-FI" dirty="0" smtClean="0"/>
              <a:t>opettavaista.</a:t>
            </a:r>
          </a:p>
          <a:p>
            <a:r>
              <a:rPr lang="fi-FI" dirty="0" smtClean="0"/>
              <a:t>Osa </a:t>
            </a:r>
            <a:r>
              <a:rPr lang="fi-FI" dirty="0"/>
              <a:t>oppilaista koki huonona asiana projektista aiheutuneet poissaolot </a:t>
            </a:r>
            <a:r>
              <a:rPr lang="fi-FI" dirty="0" smtClean="0"/>
              <a:t>oppitunneilta.</a:t>
            </a:r>
          </a:p>
          <a:p>
            <a:r>
              <a:rPr lang="fi-FI" dirty="0"/>
              <a:t>Oppilaat kokivat tulleensa kuulluksi prosessin eri vaiheissa. </a:t>
            </a:r>
            <a:endParaRPr lang="fi-FI" dirty="0" smtClean="0"/>
          </a:p>
          <a:p>
            <a:r>
              <a:rPr lang="fi-FI" dirty="0"/>
              <a:t>Pidettiin tärkeänä, että kun joku asia on muutettu koulussa, niin siitä tiedotetaan </a:t>
            </a:r>
            <a:r>
              <a:rPr lang="fi-FI" dirty="0" smtClean="0"/>
              <a:t>oppilaita ja pyydetään palautetta.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73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Palautetta opettajilta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fi-FI" dirty="0" smtClean="0"/>
              <a:t>Oppilaiden poissaolotunneilta koettiin ongelmalliseksi.</a:t>
            </a:r>
          </a:p>
          <a:p>
            <a:r>
              <a:rPr lang="fi-FI" dirty="0" smtClean="0"/>
              <a:t>Opettajan oman ajankäyttö haastavaa – prosessi edellyttää opettajan apua ja tukea.</a:t>
            </a:r>
          </a:p>
          <a:p>
            <a:r>
              <a:rPr lang="fi-FI" dirty="0" smtClean="0"/>
              <a:t>Kouluvierailut koettiin hyödyllisinä.</a:t>
            </a:r>
          </a:p>
          <a:p>
            <a:r>
              <a:rPr lang="fi-FI" dirty="0" smtClean="0"/>
              <a:t>Prosessin aloitus  aikaisemmaksi.</a:t>
            </a:r>
          </a:p>
          <a:p>
            <a:r>
              <a:rPr lang="fi-FI" dirty="0" smtClean="0"/>
              <a:t>Alakoulun puolella oppilaiden ohjeistuksen tulee olla erittäin selkeää.</a:t>
            </a:r>
          </a:p>
          <a:p>
            <a:r>
              <a:rPr lang="fi-FI" dirty="0"/>
              <a:t>H</a:t>
            </a:r>
            <a:r>
              <a:rPr lang="fi-FI" dirty="0" smtClean="0"/>
              <a:t>yvä</a:t>
            </a:r>
            <a:r>
              <a:rPr lang="fi-FI" dirty="0"/>
              <a:t>, että oppilaiden </a:t>
            </a:r>
            <a:r>
              <a:rPr lang="fi-FI" dirty="0" smtClean="0"/>
              <a:t>vaikutusmahdollisuuk-siin </a:t>
            </a:r>
            <a:r>
              <a:rPr lang="fi-FI" dirty="0"/>
              <a:t>paneudutaan entistä enemmän. </a:t>
            </a:r>
          </a:p>
        </p:txBody>
      </p:sp>
    </p:spTree>
    <p:extLst>
      <p:ext uri="{BB962C8B-B14F-4D97-AF65-F5344CB8AC3E}">
        <p14:creationId xmlns:p14="http://schemas.microsoft.com/office/powerpoint/2010/main" val="4245558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sta">
  <a:themeElements>
    <a:clrScheme name="Nas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Nas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s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116</TotalTime>
  <Words>511</Words>
  <Application>Microsoft Office PowerPoint</Application>
  <PresentationFormat>Näytössä katseltava diaesitys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Nasta</vt:lpstr>
      <vt:lpstr>Oppilaiden ja huoltajien osallisuus hyvinvoivassa koulussa</vt:lpstr>
      <vt:lpstr>Oppilaiden osallisuus</vt:lpstr>
      <vt:lpstr>Aloitustilaisuus, Laurin koulu</vt:lpstr>
      <vt:lpstr>Tiedonkeruu kouluilla 1/2</vt:lpstr>
      <vt:lpstr>Tiedonkeruu kouluilla 2/2</vt:lpstr>
      <vt:lpstr>II tapaaminen, Hemmingin koulu</vt:lpstr>
      <vt:lpstr>III tapaaminen, Nummen koulu</vt:lpstr>
      <vt:lpstr>Palautetta oppilailta</vt:lpstr>
      <vt:lpstr>Palautetta opettajilta</vt:lpstr>
      <vt:lpstr>Keskeisiä johtopäätöksiä 1/2</vt:lpstr>
      <vt:lpstr>Keskeisiä johtopäätöksiä 2/2</vt:lpstr>
      <vt:lpstr>Huoltajien osallisuus</vt:lpstr>
      <vt:lpstr>Huoltajien osallisuus</vt:lpstr>
      <vt:lpstr>Asiakaslähtöinen arviointimalli Bikva</vt:lpstr>
      <vt:lpstr> Kiitos!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Oppilaiden ja huoltajien osallisuus hyvinvoivassa koulussa</dc:title>
  <dc:creator>Marja</dc:creator>
  <cp:lastModifiedBy>Ågren Sari</cp:lastModifiedBy>
  <cp:revision>40</cp:revision>
  <dcterms:created xsi:type="dcterms:W3CDTF">2015-09-04T11:56:16Z</dcterms:created>
  <dcterms:modified xsi:type="dcterms:W3CDTF">2015-09-10T11:30:20Z</dcterms:modified>
</cp:coreProperties>
</file>