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A1A4C5-3641-4284-9A23-7703FE91C9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Suomen presidentit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97D1C8B-DF85-4180-89C5-11923B48A5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4400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2EA3E4-6C23-4ACA-B256-ABC2D367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Kyösti Kallio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8C9FAF-E899-4E4C-A800-CB9B82C24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814" y="2249487"/>
            <a:ext cx="9905999" cy="4302142"/>
          </a:xfrm>
        </p:spPr>
        <p:txBody>
          <a:bodyPr/>
          <a:lstStyle/>
          <a:p>
            <a:r>
              <a:rPr lang="fi-FI" dirty="0"/>
              <a:t>1937-40</a:t>
            </a:r>
          </a:p>
          <a:p>
            <a:r>
              <a:rPr lang="fi-FI" dirty="0"/>
              <a:t>1939 Molotov-Ribbentropp –sopimus</a:t>
            </a:r>
          </a:p>
          <a:p>
            <a:pPr lvl="1"/>
            <a:r>
              <a:rPr lang="fi-FI" dirty="0"/>
              <a:t>Natsi-Saksan ja Neuvostoliiton hyökkäämättömyyssopimus</a:t>
            </a:r>
          </a:p>
          <a:p>
            <a:pPr lvl="1"/>
            <a:r>
              <a:rPr lang="fi-FI" dirty="0"/>
              <a:t>Miksi hämmästytti?</a:t>
            </a:r>
          </a:p>
          <a:p>
            <a:pPr lvl="1"/>
            <a:r>
              <a:rPr lang="fi-FI" dirty="0"/>
              <a:t>Miksi se solmittiin? s 38</a:t>
            </a:r>
          </a:p>
          <a:p>
            <a:pPr lvl="1"/>
            <a:r>
              <a:rPr lang="fi-FI" dirty="0"/>
              <a:t>Saksa ei halunnut kahden rintaman sotaa?</a:t>
            </a:r>
          </a:p>
          <a:p>
            <a:pPr lvl="1"/>
            <a:r>
              <a:rPr lang="fi-FI" dirty="0" err="1"/>
              <a:t>Nl</a:t>
            </a:r>
            <a:r>
              <a:rPr lang="fi-FI" dirty="0"/>
              <a:t> sai lisää aikaa varustautua sotaan Saksaa vastaan </a:t>
            </a:r>
          </a:p>
          <a:p>
            <a:pPr lvl="1"/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CD6423E-A0BD-4264-A71E-2E4CBCC41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078" y="-68589"/>
            <a:ext cx="4169021" cy="349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FE9E11-C49B-416B-B6AE-4C642F32A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Kyösti Kallio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9E93AA-D9B5-4D1D-86D7-AC54B224A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Salainen lisäpöytäkirja</a:t>
            </a:r>
          </a:p>
          <a:p>
            <a:r>
              <a:rPr lang="fi-FI" dirty="0"/>
              <a:t>Itä-Euroopan jako etupiireihin</a:t>
            </a:r>
          </a:p>
          <a:p>
            <a:r>
              <a:rPr lang="fi-FI" dirty="0"/>
              <a:t>Suomi ja Baltian maat Neuvostoliiton etupiiriä</a:t>
            </a:r>
          </a:p>
          <a:p>
            <a:r>
              <a:rPr lang="fi-FI" dirty="0" err="1"/>
              <a:t>Nl</a:t>
            </a:r>
            <a:r>
              <a:rPr lang="fi-FI" dirty="0"/>
              <a:t> vaatii sotilastukikohtia Suomelta ja Baltian mailta</a:t>
            </a:r>
          </a:p>
          <a:p>
            <a:r>
              <a:rPr lang="fi-FI" dirty="0"/>
              <a:t>Baltian maat suostuvat </a:t>
            </a:r>
          </a:p>
          <a:p>
            <a:pPr lvl="1"/>
            <a:r>
              <a:rPr lang="fi-FI" dirty="0" err="1"/>
              <a:t>Nl</a:t>
            </a:r>
            <a:r>
              <a:rPr lang="fi-FI" dirty="0"/>
              <a:t> miehittää Baltian maat</a:t>
            </a:r>
          </a:p>
          <a:p>
            <a:r>
              <a:rPr lang="fi-FI" dirty="0"/>
              <a:t>Suomi ei suostu</a:t>
            </a:r>
          </a:p>
          <a:p>
            <a:r>
              <a:rPr lang="fi-FI" dirty="0"/>
              <a:t>Talvisota syttyy 30. 11. 1939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55AC98F-ADB4-4A98-A77F-7FDE0A14E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177" y="3132463"/>
            <a:ext cx="5393055" cy="362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0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46D8CB-DA16-49EB-B0F4-298ED88B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Kyösti Kallio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D3511F-B603-4D21-A0BA-F47254C4F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Talvisota päättyy 13. 3. </a:t>
            </a:r>
          </a:p>
          <a:p>
            <a:r>
              <a:rPr lang="fi-FI" dirty="0"/>
              <a:t>Moskovan rauha</a:t>
            </a:r>
          </a:p>
          <a:p>
            <a:r>
              <a:rPr lang="fi-FI" dirty="0"/>
              <a:t>”Kuivukoon käteni, joka kirjoittaa tämän raskaan rauhan”</a:t>
            </a:r>
          </a:p>
          <a:p>
            <a:pPr lvl="1"/>
            <a:r>
              <a:rPr lang="fi-FI" dirty="0"/>
              <a:t>Kallio sai toispuolisen halvaantumiskohtauksen</a:t>
            </a:r>
          </a:p>
          <a:p>
            <a:pPr lvl="1"/>
            <a:r>
              <a:rPr lang="fi-FI" dirty="0"/>
              <a:t>Eroaa ja kuolee Helsingin rautatieasemalla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373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7B2C90-43D6-4B5A-BCA7-C63ED67F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(Kaarlo Juho) K. J. Ståhlberg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A3F574-D9B1-47D3-8853-9F4925488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86756"/>
            <a:ext cx="9905999" cy="5078027"/>
          </a:xfrm>
        </p:spPr>
        <p:txBody>
          <a:bodyPr>
            <a:normAutofit lnSpcReduction="10000"/>
          </a:bodyPr>
          <a:lstStyle/>
          <a:p>
            <a:r>
              <a:rPr lang="fi-FI" dirty="0"/>
              <a:t>1919 – 25 </a:t>
            </a:r>
          </a:p>
          <a:p>
            <a:r>
              <a:rPr lang="fi-FI" dirty="0"/>
              <a:t>Suomen ensimmäinen presidentti</a:t>
            </a:r>
          </a:p>
          <a:p>
            <a:r>
              <a:rPr lang="fi-FI" dirty="0"/>
              <a:t>Voitti vaaleissa vastaehdokkaan  Mannerheimin 143-50</a:t>
            </a:r>
          </a:p>
          <a:p>
            <a:pPr lvl="1"/>
            <a:r>
              <a:rPr lang="fi-FI" dirty="0"/>
              <a:t>Vasemmisto ja keskusta eivät halunneet ”lahtarikomentaja”, valkoisen armeijan entistä ylipäällikköä koko Suomen presidentiksi </a:t>
            </a:r>
          </a:p>
          <a:p>
            <a:r>
              <a:rPr lang="fi-FI" dirty="0"/>
              <a:t>Presidenttikauden pituudeksi tuli 6 v</a:t>
            </a:r>
          </a:p>
          <a:p>
            <a:r>
              <a:rPr lang="fi-FI" dirty="0"/>
              <a:t>Ståhlbergin eheyttämispolitiikka</a:t>
            </a:r>
          </a:p>
          <a:p>
            <a:pPr lvl="1"/>
            <a:r>
              <a:rPr lang="fi-FI" dirty="0"/>
              <a:t>Torpparivapautuslaki</a:t>
            </a:r>
          </a:p>
          <a:p>
            <a:pPr lvl="1"/>
            <a:r>
              <a:rPr lang="fi-FI" dirty="0"/>
              <a:t>Lex Kallio</a:t>
            </a:r>
          </a:p>
          <a:p>
            <a:pPr lvl="2"/>
            <a:r>
              <a:rPr lang="fi-FI" dirty="0"/>
              <a:t>Antoivat torppareille ja muulle maan tilattomalle väestölle mahdollisuuden lunastaa itselleen maata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685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9B4A3C-1686-4C6B-8E06-832CBA6F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K. J. Ståhlberg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BDB809-3689-4C5D-B673-B5206760F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Yleinen oppivelvollisuus 1921</a:t>
            </a:r>
          </a:p>
          <a:p>
            <a:pPr lvl="1"/>
            <a:r>
              <a:rPr lang="fi-FI" dirty="0"/>
              <a:t>Mahdollisuus koulunkäyntiin vanhempien yhteiskunnallisesta asemasta tai varallisuudesta riippumatta</a:t>
            </a:r>
          </a:p>
          <a:p>
            <a:r>
              <a:rPr lang="fi-FI" dirty="0"/>
              <a:t>Uskonnonvapaus 1923</a:t>
            </a:r>
          </a:p>
          <a:p>
            <a:r>
              <a:rPr lang="fi-FI" dirty="0"/>
              <a:t>Perustuslaki 1919: sananvapaus, painovapaus ja yhdistymisvapaus</a:t>
            </a:r>
          </a:p>
          <a:p>
            <a:r>
              <a:rPr lang="fi-FI" dirty="0"/>
              <a:t>Kieltolaki 1919-32</a:t>
            </a:r>
          </a:p>
          <a:p>
            <a:pPr lvl="1"/>
            <a:r>
              <a:rPr lang="fi-FI" dirty="0"/>
              <a:t>Mitä tarkoitti?</a:t>
            </a:r>
          </a:p>
          <a:p>
            <a:pPr lvl="1"/>
            <a:r>
              <a:rPr lang="fi-FI" dirty="0"/>
              <a:t>Mitä aiheutti?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C35E95B-5D96-4AA3-B922-6768147D9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626" y="4300824"/>
            <a:ext cx="3456373" cy="257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3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2BBEA2-29B7-4211-A5FC-BD83922DF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K. J. Ståhlberg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344B5C-EF05-4B58-BAAA-BCC0A07AF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Heimosodat</a:t>
            </a:r>
          </a:p>
          <a:p>
            <a:r>
              <a:rPr lang="fi-FI" dirty="0"/>
              <a:t>Mitä tarkoitetaan heimosodilla?</a:t>
            </a:r>
          </a:p>
          <a:p>
            <a:r>
              <a:rPr lang="fi-FI" dirty="0"/>
              <a:t>Mitä tarkoitetaan Suur-Suomella?</a:t>
            </a:r>
          </a:p>
          <a:p>
            <a:pPr lvl="1"/>
            <a:r>
              <a:rPr lang="fi-FI" dirty="0"/>
              <a:t>1918-22 joukko vapaaehtoisia osallistui Venäjän sisällissotaan irrottaakseen suomensukuiset kansat Suomeen</a:t>
            </a:r>
          </a:p>
          <a:p>
            <a:pPr lvl="1"/>
            <a:r>
              <a:rPr lang="fi-FI" dirty="0"/>
              <a:t>Itä-Karjala ja Kuolan niemimaa</a:t>
            </a:r>
          </a:p>
          <a:p>
            <a:pPr lvl="1"/>
            <a:r>
              <a:rPr lang="fi-FI" dirty="0"/>
              <a:t>Suomalaiset miehittivät Repolan ja Porajärven</a:t>
            </a:r>
          </a:p>
          <a:p>
            <a:r>
              <a:rPr lang="fi-FI" dirty="0"/>
              <a:t>Bolsevikkien voitto Venäjän sisällissodassa lopetti hankkeen</a:t>
            </a:r>
          </a:p>
          <a:p>
            <a:r>
              <a:rPr lang="fi-FI" dirty="0"/>
              <a:t>Ajatusta jäi vaalimaan Akateeminen Karjala-seura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FC3ECAF-2581-4EBC-9187-026874362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199" y="3941685"/>
            <a:ext cx="3564847" cy="278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7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911C53-D938-4494-982C-264EFE0E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k. j. </a:t>
            </a:r>
            <a:r>
              <a:rPr lang="fi-FI" dirty="0" err="1"/>
              <a:t>ståhlberg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BDB820-2246-440A-B9F4-EA59E8835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15736"/>
            <a:ext cx="9905999" cy="5020322"/>
          </a:xfrm>
        </p:spPr>
        <p:txBody>
          <a:bodyPr>
            <a:normAutofit/>
          </a:bodyPr>
          <a:lstStyle/>
          <a:p>
            <a:r>
              <a:rPr lang="fi-FI" dirty="0" err="1"/>
              <a:t>Ahvenanmaankysymys</a:t>
            </a:r>
            <a:endParaRPr lang="fi-FI" dirty="0"/>
          </a:p>
          <a:p>
            <a:r>
              <a:rPr lang="fi-FI" dirty="0"/>
              <a:t>Mistä oli kysymys?</a:t>
            </a:r>
          </a:p>
          <a:p>
            <a:r>
              <a:rPr lang="fi-FI" dirty="0"/>
              <a:t>Miten kiista ratkesi?</a:t>
            </a:r>
          </a:p>
          <a:p>
            <a:r>
              <a:rPr lang="fi-FI" dirty="0"/>
              <a:t>Kuuluuko Ahvenanmaa Suomelle vai Ruotsille?</a:t>
            </a:r>
          </a:p>
          <a:p>
            <a:pPr lvl="1"/>
            <a:r>
              <a:rPr lang="fi-FI" dirty="0"/>
              <a:t>Ruotsinkieliset ahvenanmaalaiset halusivat, että se liitetään Ruotsiin</a:t>
            </a:r>
          </a:p>
          <a:p>
            <a:pPr lvl="1"/>
            <a:r>
              <a:rPr lang="fi-FI" dirty="0"/>
              <a:t>Kansainliitto: Ahvenanmaa kuuluu Suomelle osana Saaristomerta</a:t>
            </a:r>
          </a:p>
          <a:p>
            <a:pPr lvl="1"/>
            <a:r>
              <a:rPr lang="fi-FI" dirty="0"/>
              <a:t>Ahvenanmaalle laaja autonomia</a:t>
            </a:r>
          </a:p>
          <a:p>
            <a:pPr lvl="2"/>
            <a:r>
              <a:rPr lang="fi-FI" dirty="0"/>
              <a:t>Omat maakuntapäivät</a:t>
            </a:r>
          </a:p>
          <a:p>
            <a:pPr lvl="1"/>
            <a:r>
              <a:rPr lang="fi-FI" dirty="0"/>
              <a:t>Ahvenanmaasta demilitarisoitu vyöhyke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999B8BB-26C3-4525-912F-BE4FB830E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572" y="1091953"/>
            <a:ext cx="4241308" cy="282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0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F80214-3C2C-418C-A03C-BDD2F763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Suomi ja viro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F8C5B7-FBC3-4C04-8248-4DBF75C4E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86756"/>
            <a:ext cx="9905999" cy="4643023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Viron vapaussota, mikä, milloin?</a:t>
            </a:r>
          </a:p>
          <a:p>
            <a:r>
              <a:rPr lang="fi-FI" dirty="0"/>
              <a:t>Viro  julistautui itsenäiseksi 24. 2. 1918</a:t>
            </a:r>
          </a:p>
          <a:p>
            <a:r>
              <a:rPr lang="fi-FI" dirty="0"/>
              <a:t>Saksa miehitti sen heti</a:t>
            </a:r>
          </a:p>
          <a:p>
            <a:pPr lvl="1"/>
            <a:r>
              <a:rPr lang="fi-FI" dirty="0"/>
              <a:t>Veti joukkonsa pois, kun Saksa hävisi I ms</a:t>
            </a:r>
          </a:p>
          <a:p>
            <a:r>
              <a:rPr lang="fi-FI" dirty="0"/>
              <a:t>1918 lopussa bolsevikkien puna-armeija lähestyi Tallinnaa</a:t>
            </a:r>
          </a:p>
          <a:p>
            <a:pPr lvl="1"/>
            <a:r>
              <a:rPr lang="fi-FI" dirty="0"/>
              <a:t>Viro pyysi apua Pohjoismailta, mutta nämä kieltäytyivät</a:t>
            </a:r>
          </a:p>
          <a:p>
            <a:pPr lvl="1"/>
            <a:r>
              <a:rPr lang="fi-FI" dirty="0"/>
              <a:t>Vetosivat puolueettomuuteen</a:t>
            </a:r>
          </a:p>
          <a:p>
            <a:r>
              <a:rPr lang="fi-FI" dirty="0"/>
              <a:t>Suomi teki poikkeuksen</a:t>
            </a:r>
          </a:p>
          <a:p>
            <a:pPr lvl="1"/>
            <a:r>
              <a:rPr lang="fi-FI" dirty="0"/>
              <a:t>Suomi lähetti vapaaehtoisia, aseita, rahaa ja myötätuntoa</a:t>
            </a:r>
          </a:p>
          <a:p>
            <a:r>
              <a:rPr lang="fi-FI" dirty="0"/>
              <a:t>Viro ja Neuvosto-Venäjä solmivat rauhansopimuksen Tartossa 1920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F66C6DF-AE77-499E-85CF-666DD544F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1" y="2263806"/>
            <a:ext cx="3986648" cy="349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8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4554EA-3E87-4A92-B9CF-235E3A97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Lauri kr. </a:t>
            </a:r>
            <a:r>
              <a:rPr lang="fi-FI" dirty="0" err="1"/>
              <a:t>relander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F6FFC2-3084-4933-86A9-63E407E5A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746" y="1606858"/>
            <a:ext cx="10310665" cy="4698269"/>
          </a:xfrm>
        </p:spPr>
        <p:txBody>
          <a:bodyPr>
            <a:normAutofit/>
          </a:bodyPr>
          <a:lstStyle/>
          <a:p>
            <a:r>
              <a:rPr lang="fi-FI" dirty="0"/>
              <a:t>1925-31</a:t>
            </a:r>
          </a:p>
          <a:p>
            <a:r>
              <a:rPr lang="fi-FI" dirty="0"/>
              <a:t>”Reissu-Lasse” </a:t>
            </a:r>
          </a:p>
          <a:p>
            <a:pPr lvl="1"/>
            <a:r>
              <a:rPr lang="fi-FI" dirty="0"/>
              <a:t>Teki presidenttinä viisi ulkomaanvierailua</a:t>
            </a:r>
          </a:p>
          <a:p>
            <a:r>
              <a:rPr lang="fi-FI" dirty="0"/>
              <a:t>Suuri lamakausi</a:t>
            </a:r>
          </a:p>
          <a:p>
            <a:pPr lvl="1"/>
            <a:r>
              <a:rPr lang="fi-FI" dirty="0"/>
              <a:t>1929 Yhdysvaltain pörssiromahduksesta alkanut maailman laajuinen talouslama</a:t>
            </a:r>
          </a:p>
          <a:p>
            <a:pPr lvl="1"/>
            <a:r>
              <a:rPr lang="fi-FI" dirty="0"/>
              <a:t>Euroopassakin miljoonia työttömiä</a:t>
            </a:r>
          </a:p>
          <a:p>
            <a:r>
              <a:rPr lang="fi-FI" dirty="0"/>
              <a:t>Lapuanliike 1929-32</a:t>
            </a:r>
          </a:p>
          <a:p>
            <a:pPr lvl="1"/>
            <a:r>
              <a:rPr lang="fi-FI" dirty="0"/>
              <a:t>Talonpoikaismarssi 1930</a:t>
            </a:r>
          </a:p>
          <a:p>
            <a:pPr lvl="1"/>
            <a:r>
              <a:rPr lang="fi-FI" dirty="0"/>
              <a:t>Kommunistilait </a:t>
            </a:r>
          </a:p>
          <a:p>
            <a:pPr lvl="1"/>
            <a:endParaRPr lang="fi-FI" dirty="0"/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77BFE90-8572-4BD7-94BA-12544047C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420" y="4052218"/>
            <a:ext cx="4273550" cy="27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9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5E6913-A85A-4A7F-810B-320920ED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P. E. (Pehr </a:t>
            </a:r>
            <a:r>
              <a:rPr lang="fi-FI" dirty="0" err="1"/>
              <a:t>Ewind</a:t>
            </a:r>
            <a:r>
              <a:rPr lang="fi-FI" dirty="0"/>
              <a:t>) Svinhufvud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C19AD7-C63F-4346-AA98-067B61756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77880"/>
            <a:ext cx="9905999" cy="5095781"/>
          </a:xfrm>
        </p:spPr>
        <p:txBody>
          <a:bodyPr>
            <a:normAutofit/>
          </a:bodyPr>
          <a:lstStyle/>
          <a:p>
            <a:r>
              <a:rPr lang="fi-FI" dirty="0"/>
              <a:t>1931-7</a:t>
            </a:r>
          </a:p>
          <a:p>
            <a:r>
              <a:rPr lang="fi-FI" dirty="0"/>
              <a:t>Sortokausien aikana usein venäläisten hampaissa</a:t>
            </a:r>
          </a:p>
          <a:p>
            <a:pPr lvl="1"/>
            <a:r>
              <a:rPr lang="fi-FI" dirty="0"/>
              <a:t>Passiivisen (perustuslaillisen) vastarinnan kannattaja</a:t>
            </a:r>
          </a:p>
          <a:p>
            <a:pPr lvl="1"/>
            <a:r>
              <a:rPr lang="fi-FI" dirty="0"/>
              <a:t>Karkotettuna Siperiaan 1914-7</a:t>
            </a:r>
          </a:p>
          <a:p>
            <a:r>
              <a:rPr lang="fi-FI" dirty="0"/>
              <a:t>1917 Helmikuun vk:n jälkeen Suomeen</a:t>
            </a:r>
          </a:p>
          <a:p>
            <a:r>
              <a:rPr lang="fi-FI" dirty="0"/>
              <a:t>Itsenäisyyssenaatin puheenjohtaja (pääministeri)</a:t>
            </a:r>
          </a:p>
          <a:p>
            <a:r>
              <a:rPr lang="fi-FI" dirty="0"/>
              <a:t>Oli hakemassa Suomen itsenäisyyttä</a:t>
            </a:r>
            <a:r>
              <a:rPr lang="fi-FI" dirty="0">
                <a:solidFill>
                  <a:prstClr val="white"/>
                </a:solidFill>
              </a:rPr>
              <a:t> Leniniltä</a:t>
            </a:r>
            <a:endParaRPr lang="fi-FI" dirty="0"/>
          </a:p>
          <a:p>
            <a:r>
              <a:rPr lang="fi-FI" dirty="0"/>
              <a:t>Valtionhoitajana 1918</a:t>
            </a:r>
          </a:p>
          <a:p>
            <a:r>
              <a:rPr lang="fi-FI" dirty="0"/>
              <a:t>”Ukko-Pekka”</a:t>
            </a:r>
          </a:p>
        </p:txBody>
      </p:sp>
    </p:spTree>
    <p:extLst>
      <p:ext uri="{BB962C8B-B14F-4D97-AF65-F5344CB8AC3E}">
        <p14:creationId xmlns:p14="http://schemas.microsoft.com/office/powerpoint/2010/main" val="184666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2F5876-044F-4BA2-9CE0-D37DE9E1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p. e. Svinhufvud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5BA9CC-CA69-41F6-8BC4-B3BBAE750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390" y="2435918"/>
            <a:ext cx="9905999" cy="3541714"/>
          </a:xfrm>
        </p:spPr>
        <p:txBody>
          <a:bodyPr/>
          <a:lstStyle/>
          <a:p>
            <a:r>
              <a:rPr lang="fi-FI" dirty="0"/>
              <a:t>Kukisti Mäntsälän kapinan radiopuheella</a:t>
            </a:r>
          </a:p>
          <a:p>
            <a:r>
              <a:rPr lang="fi-FI" dirty="0"/>
              <a:t>Laman jälkeen Suomi alkaa teollistua</a:t>
            </a:r>
          </a:p>
          <a:p>
            <a:pPr lvl="1"/>
            <a:r>
              <a:rPr lang="fi-FI" dirty="0"/>
              <a:t> höyryveturi ”Ukko-Pekka”</a:t>
            </a:r>
          </a:p>
          <a:p>
            <a:pPr lvl="1"/>
            <a:endParaRPr lang="fi-FI" dirty="0"/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2A71A36-A484-4D93-AC58-375BB222D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2971800"/>
            <a:ext cx="5829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iri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{59D43FC5-BC2A-41CD-A451-25FC5FFA87A5}tf04033919</Template>
  <TotalTime>774</TotalTime>
  <Words>438</Words>
  <Application>Microsoft Office PowerPoint</Application>
  <PresentationFormat>Laajakuva</PresentationFormat>
  <Paragraphs>96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Piiri</vt:lpstr>
      <vt:lpstr>Suomen presidentit</vt:lpstr>
      <vt:lpstr>(Kaarlo Juho) K. J. Ståhlberg</vt:lpstr>
      <vt:lpstr>K. J. Ståhlberg</vt:lpstr>
      <vt:lpstr>K. J. Ståhlberg</vt:lpstr>
      <vt:lpstr>k. j. ståhlberg</vt:lpstr>
      <vt:lpstr>Suomi ja viro</vt:lpstr>
      <vt:lpstr>Lauri kr. relander</vt:lpstr>
      <vt:lpstr>P. E. (Pehr Ewind) Svinhufvud</vt:lpstr>
      <vt:lpstr>p. e. Svinhufvud</vt:lpstr>
      <vt:lpstr>Kyösti Kallio </vt:lpstr>
      <vt:lpstr>Kyösti Kallio</vt:lpstr>
      <vt:lpstr>Kyösti Kallio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presidentit</dc:title>
  <dc:creator>Tarmo Hotanen</dc:creator>
  <cp:lastModifiedBy>Tarmo Hotanen</cp:lastModifiedBy>
  <cp:revision>15</cp:revision>
  <dcterms:created xsi:type="dcterms:W3CDTF">2020-01-28T18:15:50Z</dcterms:created>
  <dcterms:modified xsi:type="dcterms:W3CDTF">2020-10-09T08:56:16Z</dcterms:modified>
</cp:coreProperties>
</file>