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0" r:id="rId3"/>
    <p:sldId id="259" r:id="rId4"/>
    <p:sldId id="257" r:id="rId5"/>
    <p:sldId id="258" r:id="rId6"/>
    <p:sldId id="263" r:id="rId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 varScale="1">
        <p:scale>
          <a:sx n="70" d="100"/>
          <a:sy n="70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9DEDA-32BA-418B-987A-18AB76FBCBDF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149F3-C8A4-4424-B713-D567BA08CF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892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49F3-C8A4-4424-B713-D567BA08CFA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469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49F3-C8A4-4424-B713-D567BA08CFA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297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5AD4-286D-4EFC-A5AE-9196539D656C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CEA5-D25F-4DAA-84A6-D84F68B796D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5AD4-286D-4EFC-A5AE-9196539D656C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CEA5-D25F-4DAA-84A6-D84F68B796D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5AD4-286D-4EFC-A5AE-9196539D656C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CEA5-D25F-4DAA-84A6-D84F68B796D8}" type="slidenum">
              <a:rPr lang="fi-FI" smtClean="0"/>
              <a:t>‹#›</a:t>
            </a:fld>
            <a:endParaRPr lang="fi-FI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5AD4-286D-4EFC-A5AE-9196539D656C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CEA5-D25F-4DAA-84A6-D84F68B796D8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5AD4-286D-4EFC-A5AE-9196539D656C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CEA5-D25F-4DAA-84A6-D84F68B796D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5AD4-286D-4EFC-A5AE-9196539D656C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CEA5-D25F-4DAA-84A6-D84F68B796D8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5AD4-286D-4EFC-A5AE-9196539D656C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CEA5-D25F-4DAA-84A6-D84F68B796D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5AD4-286D-4EFC-A5AE-9196539D656C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CEA5-D25F-4DAA-84A6-D84F68B796D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5AD4-286D-4EFC-A5AE-9196539D656C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CEA5-D25F-4DAA-84A6-D84F68B796D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5AD4-286D-4EFC-A5AE-9196539D656C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CEA5-D25F-4DAA-84A6-D84F68B796D8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5AD4-286D-4EFC-A5AE-9196539D656C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FCEA5-D25F-4DAA-84A6-D84F68B796D8}" type="slidenum">
              <a:rPr lang="fi-FI" smtClean="0"/>
              <a:t>‹#›</a:t>
            </a:fld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14A5AD4-286D-4EFC-A5AE-9196539D656C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FCFCEA5-D25F-4DAA-84A6-D84F68B796D8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3888432" cy="1203743"/>
          </a:xfrm>
        </p:spPr>
        <p:txBody>
          <a:bodyPr>
            <a:normAutofit/>
          </a:bodyPr>
          <a:lstStyle/>
          <a:p>
            <a:r>
              <a:rPr lang="fi-FI" dirty="0" smtClean="0"/>
              <a:t>VESITORNI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83761" y="2852936"/>
            <a:ext cx="6400800" cy="255332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fi-FI" sz="2800" dirty="0" smtClean="0">
                <a:solidFill>
                  <a:schemeClr val="tx1"/>
                </a:solidFill>
              </a:rPr>
              <a:t>Vesitornin pituus on 30m.</a:t>
            </a:r>
          </a:p>
          <a:p>
            <a:pPr algn="l"/>
            <a:endParaRPr lang="fi-FI" sz="2800" dirty="0" smtClean="0">
              <a:solidFill>
                <a:schemeClr val="tx1"/>
              </a:solidFill>
            </a:endParaRPr>
          </a:p>
          <a:p>
            <a:pPr algn="l"/>
            <a:r>
              <a:rPr lang="fi-FI" sz="2800" dirty="0" smtClean="0">
                <a:solidFill>
                  <a:schemeClr val="tx1"/>
                </a:solidFill>
              </a:rPr>
              <a:t>Näköalatasanteelta ja kahvilasta on 66,5 m</a:t>
            </a:r>
          </a:p>
          <a:p>
            <a:pPr algn="l"/>
            <a:endParaRPr lang="fi-FI" sz="2800" dirty="0" smtClean="0">
              <a:solidFill>
                <a:schemeClr val="tx1"/>
              </a:solidFill>
            </a:endParaRPr>
          </a:p>
          <a:p>
            <a:pPr algn="l"/>
            <a:r>
              <a:rPr lang="fi-FI" sz="2800" dirty="0" smtClean="0">
                <a:solidFill>
                  <a:schemeClr val="tx1"/>
                </a:solidFill>
              </a:rPr>
              <a:t> meren pintaan. Sijaitsee vesitornin tie 2.</a:t>
            </a:r>
          </a:p>
          <a:p>
            <a:pPr algn="l"/>
            <a:endParaRPr lang="fi-FI" sz="2800" dirty="0" smtClean="0">
              <a:solidFill>
                <a:schemeClr val="tx1"/>
              </a:solidFill>
            </a:endParaRPr>
          </a:p>
          <a:p>
            <a:pPr algn="l"/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smtClean="0">
                <a:solidFill>
                  <a:schemeClr val="tx1"/>
                </a:solidFill>
              </a:rPr>
              <a:t>Outi </a:t>
            </a:r>
            <a:r>
              <a:rPr lang="fi-FI" sz="2800" dirty="0" err="1" smtClean="0">
                <a:solidFill>
                  <a:schemeClr val="tx1"/>
                </a:solidFill>
              </a:rPr>
              <a:t>Laivola</a:t>
            </a:r>
            <a:r>
              <a:rPr lang="fi-FI" sz="2800" dirty="0" smtClean="0">
                <a:solidFill>
                  <a:schemeClr val="tx1"/>
                </a:solidFill>
              </a:rPr>
              <a:t> pitää tornin kahvilaa.</a:t>
            </a:r>
          </a:p>
          <a:p>
            <a:pPr algn="l"/>
            <a:r>
              <a:rPr lang="fi-FI" sz="2800" dirty="0" smtClean="0">
                <a:solidFill>
                  <a:schemeClr val="tx1"/>
                </a:solidFill>
              </a:rPr>
              <a:t>Rauma omistaa tornin.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272308" cy="302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49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idx="1"/>
          </p:nvPr>
        </p:nvSpPr>
        <p:spPr>
          <a:xfrm>
            <a:off x="1174047" y="1628800"/>
            <a:ext cx="5995714" cy="307974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fi-FI" b="1" dirty="0" smtClean="0"/>
              <a:t>Opasviitta sijaitsee vesi tornin vieressä</a:t>
            </a:r>
            <a:r>
              <a:rPr lang="fi-FI" sz="2400" b="1" dirty="0" smtClean="0">
                <a:solidFill>
                  <a:schemeClr val="tx2"/>
                </a:solidFill>
              </a:rPr>
              <a:t>                           </a:t>
            </a:r>
          </a:p>
          <a:p>
            <a:pPr algn="l"/>
            <a:r>
              <a:rPr lang="fi-FI" sz="2400" b="1" dirty="0" smtClean="0">
                <a:solidFill>
                  <a:schemeClr val="tx2"/>
                </a:solidFill>
              </a:rPr>
              <a:t>Opasviitta opastaa muihin kaupunkeihin.</a:t>
            </a:r>
          </a:p>
          <a:p>
            <a:pPr algn="l"/>
            <a:r>
              <a:rPr lang="fi-FI" sz="2400" b="1" dirty="0" smtClean="0">
                <a:solidFill>
                  <a:schemeClr val="tx2"/>
                </a:solidFill>
              </a:rPr>
              <a:t>Porin kohdalla Opasviitassa lukee yli 39000 km ,koska se on paikka jonne ei  kannata mennä.  Se suuntaa eri suuntaan eli joudut kiertää </a:t>
            </a:r>
            <a:r>
              <a:rPr lang="fi-FI" sz="2400" b="1" dirty="0" err="1" smtClean="0">
                <a:solidFill>
                  <a:schemeClr val="tx2"/>
                </a:solidFill>
              </a:rPr>
              <a:t>maapalloa</a:t>
            </a:r>
            <a:r>
              <a:rPr lang="fi-FI" sz="2400" b="1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r>
              <a:rPr lang="fi-FI" sz="2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.</a:t>
            </a:r>
            <a:r>
              <a:rPr lang="fi-FI" sz="2400" b="1" dirty="0" smtClean="0">
                <a:solidFill>
                  <a:schemeClr val="tx2"/>
                </a:solidFill>
              </a:rPr>
              <a:t> </a:t>
            </a:r>
            <a:endParaRPr lang="fi-FI" sz="2400" b="1" dirty="0">
              <a:solidFill>
                <a:schemeClr val="tx2"/>
              </a:solidFill>
            </a:endParaRPr>
          </a:p>
          <a:p>
            <a:pPr algn="l"/>
            <a:r>
              <a:rPr lang="fi-FI" sz="2400" b="1" dirty="0" smtClean="0">
                <a:solidFill>
                  <a:schemeClr val="tx2"/>
                </a:solidFill>
              </a:rPr>
              <a:t>Rauman Karjalaiset ry on lahjottanut lintuparven vuonna 1976.</a:t>
            </a:r>
          </a:p>
          <a:p>
            <a:r>
              <a:rPr lang="fi-FI" b="1" dirty="0" smtClean="0"/>
              <a:t>Patsaan nimi on Vaikeuksien kautta voittoon. </a:t>
            </a:r>
          </a:p>
          <a:p>
            <a:r>
              <a:rPr lang="fi-FI" b="1" dirty="0" smtClean="0"/>
              <a:t>Lintuparven on suunnitellut  Aila Salo.</a:t>
            </a:r>
            <a:endParaRPr lang="fi-FI" sz="2400" b="1" dirty="0" smtClean="0">
              <a:solidFill>
                <a:schemeClr val="tx2"/>
              </a:solidFill>
            </a:endParaRPr>
          </a:p>
          <a:p>
            <a:r>
              <a:rPr lang="fi-FI" b="1" dirty="0" smtClean="0"/>
              <a:t>Lintuparvi sijaitsee Opasviitan takana.</a:t>
            </a:r>
            <a:endParaRPr lang="fi-FI" sz="2400" b="1" dirty="0">
              <a:solidFill>
                <a:schemeClr val="tx2"/>
              </a:solidFill>
            </a:endParaRPr>
          </a:p>
          <a:p>
            <a:pPr algn="l"/>
            <a:endParaRPr lang="fi-FI" sz="2400" b="1" dirty="0" smtClean="0">
              <a:solidFill>
                <a:schemeClr val="tx2"/>
              </a:solidFill>
            </a:endParaRPr>
          </a:p>
          <a:p>
            <a:pPr algn="l"/>
            <a:endParaRPr lang="fi-FI" sz="2400" b="1" dirty="0">
              <a:solidFill>
                <a:schemeClr val="tx2"/>
              </a:solidFill>
            </a:endParaRPr>
          </a:p>
          <a:p>
            <a:pPr algn="l"/>
            <a:endParaRPr lang="fi-FI" sz="2400" b="1" dirty="0" smtClean="0">
              <a:solidFill>
                <a:schemeClr val="tx2"/>
              </a:solidFill>
            </a:endParaRPr>
          </a:p>
          <a:p>
            <a:pPr algn="l"/>
            <a:endParaRPr lang="fi-FI" sz="2400" b="1" dirty="0">
              <a:solidFill>
                <a:schemeClr val="tx2"/>
              </a:solidFill>
            </a:endParaRPr>
          </a:p>
          <a:p>
            <a:pPr algn="l"/>
            <a:endParaRPr lang="fi-FI" sz="2400" b="1" dirty="0" smtClean="0">
              <a:solidFill>
                <a:schemeClr val="tx2"/>
              </a:solidFill>
            </a:endParaRPr>
          </a:p>
          <a:p>
            <a:pPr algn="l"/>
            <a:endParaRPr lang="fi-FI" sz="2400" b="1" dirty="0">
              <a:solidFill>
                <a:schemeClr val="tx2"/>
              </a:solidFill>
            </a:endParaRPr>
          </a:p>
          <a:p>
            <a:pPr algn="l"/>
            <a:endParaRPr lang="fi-FI" sz="2400" b="1" dirty="0" smtClean="0">
              <a:solidFill>
                <a:schemeClr val="tx2"/>
              </a:solidFill>
            </a:endParaRPr>
          </a:p>
          <a:p>
            <a:pPr algn="l"/>
            <a:endParaRPr lang="fi-FI" sz="2400" b="1" dirty="0">
              <a:solidFill>
                <a:schemeClr val="tx2"/>
              </a:solidFill>
            </a:endParaRPr>
          </a:p>
          <a:p>
            <a:pPr algn="l"/>
            <a:endParaRPr lang="fi-FI" sz="2400" b="1" dirty="0" smtClean="0">
              <a:solidFill>
                <a:schemeClr val="tx2"/>
              </a:solidFill>
            </a:endParaRPr>
          </a:p>
          <a:p>
            <a:pPr algn="l"/>
            <a:endParaRPr lang="fi-FI" sz="2400" b="1" dirty="0">
              <a:solidFill>
                <a:schemeClr val="tx2"/>
              </a:solidFill>
            </a:endParaRPr>
          </a:p>
          <a:p>
            <a:pPr algn="l"/>
            <a:endParaRPr lang="fi-FI" sz="2400" b="1" dirty="0" smtClean="0">
              <a:solidFill>
                <a:schemeClr val="tx2"/>
              </a:solidFill>
            </a:endParaRPr>
          </a:p>
          <a:p>
            <a:pPr algn="l"/>
            <a:endParaRPr lang="fi-FI" sz="2400" b="1" dirty="0">
              <a:solidFill>
                <a:schemeClr val="tx2"/>
              </a:solidFill>
            </a:endParaRPr>
          </a:p>
          <a:p>
            <a:pPr algn="l"/>
            <a:endParaRPr lang="fi-FI" sz="2400" b="1" dirty="0" smtClean="0">
              <a:solidFill>
                <a:schemeClr val="tx2"/>
              </a:solidFill>
            </a:endParaRPr>
          </a:p>
          <a:p>
            <a:pPr algn="l"/>
            <a:endParaRPr lang="fi-FI" sz="2400" b="1" dirty="0" smtClean="0">
              <a:solidFill>
                <a:schemeClr val="tx2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YMPÄRISTÖ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0"/>
            <a:ext cx="1979712" cy="3658716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90848"/>
            <a:ext cx="2736304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1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fi-FI" dirty="0" smtClean="0"/>
              <a:t>Tornissa on </a:t>
            </a:r>
            <a:r>
              <a:rPr lang="fi-FI" dirty="0"/>
              <a:t>K</a:t>
            </a:r>
            <a:r>
              <a:rPr lang="fi-FI" dirty="0" smtClean="0"/>
              <a:t>ahvila-ravintola </a:t>
            </a:r>
            <a:r>
              <a:rPr lang="fi-FI" dirty="0"/>
              <a:t>T</a:t>
            </a:r>
            <a:r>
              <a:rPr lang="fi-FI" dirty="0" smtClean="0"/>
              <a:t>orni ja näköalatasanne.</a:t>
            </a:r>
          </a:p>
          <a:p>
            <a:r>
              <a:rPr lang="fi-FI" dirty="0" smtClean="0"/>
              <a:t>Näköalatasanteella voi katsella jopa 40km päähän.</a:t>
            </a:r>
          </a:p>
          <a:p>
            <a:r>
              <a:rPr lang="fi-FI" dirty="0" smtClean="0"/>
              <a:t>Näköalatasanteella on kiikari ,josta näkee paremmin</a:t>
            </a:r>
            <a:r>
              <a:rPr lang="fi-FI" dirty="0" smtClean="0"/>
              <a:t>. </a:t>
            </a:r>
          </a:p>
          <a:p>
            <a:r>
              <a:rPr lang="fi-FI" dirty="0" smtClean="0"/>
              <a:t>Kahvilassa on noin sata asiakaspaikkaa</a:t>
            </a:r>
            <a:endParaRPr lang="fi-FI" dirty="0"/>
          </a:p>
          <a:p>
            <a:r>
              <a:rPr lang="fi-FI" dirty="0" smtClean="0"/>
              <a:t>Näköalatasanteelta </a:t>
            </a:r>
            <a:r>
              <a:rPr lang="fi-FI" dirty="0" smtClean="0"/>
              <a:t>näkee Olkiluodolle, Satamalle ja Eurajoen vesitornille jos ei ole sumua.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SISÄLLÄ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39552" y="601124"/>
            <a:ext cx="2758842" cy="143638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01124"/>
            <a:ext cx="2623058" cy="15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3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Tornia käytetään verkosto paineen tasaukseen sekä yökulutuksen varastona.</a:t>
            </a:r>
          </a:p>
          <a:p>
            <a:r>
              <a:rPr lang="fi-FI" dirty="0" smtClean="0"/>
              <a:t>Torni on eräänlainen Rauman maamerkki.</a:t>
            </a:r>
          </a:p>
          <a:p>
            <a:r>
              <a:rPr lang="fi-FI" dirty="0"/>
              <a:t>Vesilaitos pumppaa verkostoon vettä keskiyöhön asti, jonka jälkeen seuraavat kuusi tuntia kaupungin tarvitsema vesi lasketaan vesitornista, jonne on pumpattu tietty määrä vettä päivän </a:t>
            </a:r>
            <a:r>
              <a:rPr lang="fi-FI" dirty="0" smtClean="0"/>
              <a:t>aikana.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2448272" cy="864096"/>
          </a:xfrm>
        </p:spPr>
        <p:txBody>
          <a:bodyPr/>
          <a:lstStyle/>
          <a:p>
            <a:r>
              <a:rPr lang="fi-FI" dirty="0" smtClean="0"/>
              <a:t>KÄYTTÖ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62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979711" y="2564905"/>
            <a:ext cx="5256585" cy="33843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 smtClean="0"/>
              <a:t>   Alkuperäisen vesitornin suunnitteli Lars Sonckin 1934.</a:t>
            </a:r>
          </a:p>
          <a:p>
            <a:pPr marL="0" indent="0">
              <a:buNone/>
            </a:pPr>
            <a:r>
              <a:rPr lang="fi-FI" dirty="0" smtClean="0"/>
              <a:t>   Nykyisen suunnitteli Bertel Saarnio 1964.</a:t>
            </a:r>
          </a:p>
          <a:p>
            <a:pPr marL="0" indent="0">
              <a:buNone/>
            </a:pPr>
            <a:r>
              <a:rPr lang="fi-FI" dirty="0" smtClean="0"/>
              <a:t>   Vanha vesitorni nykyisen sisällä.</a:t>
            </a:r>
          </a:p>
          <a:p>
            <a:pPr marL="0" indent="0">
              <a:buNone/>
            </a:pPr>
            <a:r>
              <a:rPr lang="fi-FI" dirty="0" smtClean="0"/>
              <a:t>   Vanha vesitorni 400 kuutiometriä.</a:t>
            </a:r>
          </a:p>
          <a:p>
            <a:pPr marL="0" indent="0">
              <a:buNone/>
            </a:pPr>
            <a:r>
              <a:rPr lang="fi-FI" dirty="0" smtClean="0"/>
              <a:t>   Nykyinen vesitorni 2400 kuutiometriä. </a:t>
            </a:r>
          </a:p>
          <a:p>
            <a:pPr marL="0" indent="0">
              <a:buNone/>
            </a:pPr>
            <a:r>
              <a:rPr lang="fi-FI" dirty="0" smtClean="0"/>
              <a:t>   Vanha vesitorni neliön muotoinen.</a:t>
            </a:r>
          </a:p>
          <a:p>
            <a:pPr marL="0" indent="0">
              <a:buNone/>
            </a:pPr>
            <a:r>
              <a:rPr lang="fi-FI" dirty="0" smtClean="0"/>
              <a:t>   Arkkitehti Erkki Huttunen laati vuonna 1933 Rauman kaupungille kaksi hämmästyttävän modernia vesitornisuunnitelmaa.</a:t>
            </a:r>
          </a:p>
          <a:p>
            <a:pPr marL="0" indent="0">
              <a:buNone/>
            </a:pPr>
            <a:r>
              <a:rPr lang="fi-FI" dirty="0" smtClean="0"/>
              <a:t>   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HISTORIA/NYKYINEN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72021"/>
            <a:ext cx="1507232" cy="259243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276"/>
            <a:ext cx="1584176" cy="23806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3748480"/>
            <a:ext cx="2123728" cy="313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" y="3748480"/>
            <a:ext cx="2005525" cy="309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3189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908304" cy="936104"/>
          </a:xfrm>
        </p:spPr>
        <p:txBody>
          <a:bodyPr>
            <a:noAutofit/>
          </a:bodyPr>
          <a:lstStyle/>
          <a:p>
            <a:r>
              <a:rPr lang="fi-FI" sz="6600" dirty="0" smtClean="0">
                <a:solidFill>
                  <a:schemeClr val="tx2"/>
                </a:solidFill>
              </a:rPr>
              <a:t>LÄHTEET/TEKIJÄT</a:t>
            </a:r>
            <a:endParaRPr lang="fi-FI" sz="6600" dirty="0">
              <a:solidFill>
                <a:schemeClr val="tx2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59632" y="3140968"/>
            <a:ext cx="6417734" cy="939801"/>
          </a:xfrm>
        </p:spPr>
        <p:txBody>
          <a:bodyPr>
            <a:noAutofit/>
          </a:bodyPr>
          <a:lstStyle/>
          <a:p>
            <a:r>
              <a:rPr lang="fi-FI" sz="4000" dirty="0" smtClean="0">
                <a:solidFill>
                  <a:schemeClr val="tx1"/>
                </a:solidFill>
              </a:rPr>
              <a:t>Lähteet: </a:t>
            </a:r>
            <a:r>
              <a:rPr lang="fi-FI" sz="4000" dirty="0" err="1" smtClean="0">
                <a:solidFill>
                  <a:schemeClr val="tx1"/>
                </a:solidFill>
              </a:rPr>
              <a:t>Wikipedia</a:t>
            </a:r>
            <a:r>
              <a:rPr lang="fi-FI" sz="4000" dirty="0" smtClean="0">
                <a:solidFill>
                  <a:schemeClr val="tx1"/>
                </a:solidFill>
              </a:rPr>
              <a:t>, Rauma Oma Eiffel, LS…</a:t>
            </a:r>
          </a:p>
          <a:p>
            <a:r>
              <a:rPr lang="fi-FI" sz="4000" dirty="0" smtClean="0">
                <a:solidFill>
                  <a:schemeClr val="tx1"/>
                </a:solidFill>
              </a:rPr>
              <a:t>Tekijät: Eemil A, Jesse, Arttu, Matias, Pietari  ja  </a:t>
            </a:r>
            <a:r>
              <a:rPr lang="fi-FI" sz="4000" dirty="0" err="1" smtClean="0">
                <a:solidFill>
                  <a:schemeClr val="tx1"/>
                </a:solidFill>
              </a:rPr>
              <a:t>Jero</a:t>
            </a:r>
            <a:r>
              <a:rPr lang="fi-FI" sz="4000" dirty="0" smtClean="0">
                <a:solidFill>
                  <a:schemeClr val="tx1"/>
                </a:solidFill>
              </a:rPr>
              <a:t>.</a:t>
            </a:r>
            <a:endParaRPr lang="fi-FI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2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ltomuoto">
  <a:themeElements>
    <a:clrScheme name="Aaltomuoto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altomuoto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altomuoto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389</TotalTime>
  <Words>264</Words>
  <Application>Microsoft Office PowerPoint</Application>
  <PresentationFormat>Näytössä katseltava diaesitys (4:3)</PresentationFormat>
  <Paragraphs>53</Paragraphs>
  <Slides>6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Aaltomuoto</vt:lpstr>
      <vt:lpstr>VESITORNI</vt:lpstr>
      <vt:lpstr>YMPÄRISTÖ</vt:lpstr>
      <vt:lpstr>SISÄLLÄ</vt:lpstr>
      <vt:lpstr>KÄYTTÖ</vt:lpstr>
      <vt:lpstr>HISTORIA/NYKYINEN</vt:lpstr>
      <vt:lpstr>LÄHTEET/TEKIJÄT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VESITORNI</dc:title>
  <dc:creator>Windows-käyttäjä</dc:creator>
  <cp:lastModifiedBy>Windows-käyttäjä</cp:lastModifiedBy>
  <cp:revision>35</cp:revision>
  <dcterms:created xsi:type="dcterms:W3CDTF">2017-04-26T09:44:08Z</dcterms:created>
  <dcterms:modified xsi:type="dcterms:W3CDTF">2017-04-28T06:55:59Z</dcterms:modified>
</cp:coreProperties>
</file>