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94660"/>
  </p:normalViewPr>
  <p:slideViewPr>
    <p:cSldViewPr>
      <p:cViewPr>
        <p:scale>
          <a:sx n="68" d="100"/>
          <a:sy n="68" d="100"/>
        </p:scale>
        <p:origin x="-47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0F5929B-AFB6-4ABE-9872-18DB96D5298D}" type="slidenum">
              <a:rPr lang="fi-FI" smtClean="0"/>
              <a:t>‹#›</a:t>
            </a:fld>
            <a:endParaRPr lang="fi-FI"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i-FI" smtClean="0"/>
              <a:t>Muokkaa perustyyl. napsautt.</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0F5929B-AFB6-4ABE-9872-18DB96D5298D}" type="slidenum">
              <a:rPr lang="fi-FI" smtClean="0"/>
              <a:t>‹#›</a:t>
            </a:fld>
            <a:endParaRPr lang="fi-FI"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i-FI" smtClean="0"/>
              <a:t>Muokkaa perustyyl. napsautt.</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0F5929B-AFB6-4ABE-9872-18DB96D5298D}" type="slidenum">
              <a:rPr lang="fi-FI" smtClean="0"/>
              <a:t>‹#›</a:t>
            </a:fld>
            <a:endParaRPr lang="fi-FI"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0F5929B-AFB6-4ABE-9872-18DB96D5298D}" type="slidenum">
              <a:rPr lang="fi-FI" smtClean="0"/>
              <a:t>‹#›</a:t>
            </a:fld>
            <a:endParaRPr lang="fi-FI" dirty="0"/>
          </a:p>
        </p:txBody>
      </p:sp>
      <p:sp>
        <p:nvSpPr>
          <p:cNvPr id="8" name="Title 7"/>
          <p:cNvSpPr>
            <a:spLocks noGrp="1"/>
          </p:cNvSpPr>
          <p:nvPr>
            <p:ph type="title"/>
          </p:nvPr>
        </p:nvSpPr>
        <p:spPr/>
        <p:txBody>
          <a:bodyPr/>
          <a:lstStyle/>
          <a:p>
            <a:r>
              <a:rPr lang="fi-FI" smtClean="0"/>
              <a:t>Muokkaa perustyyl. napsautt.</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i-FI" smtClean="0"/>
              <a:t>Muokkaa perustyyl. napsautt.</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D0F5929B-AFB6-4ABE-9872-18DB96D5298D}" type="slidenum">
              <a:rPr lang="fi-FI" smtClean="0"/>
              <a:t>‹#›</a:t>
            </a:fld>
            <a:endParaRPr lang="fi-FI"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D0F5929B-AFB6-4ABE-9872-18DB96D5298D}" type="slidenum">
              <a:rPr lang="fi-FI" smtClean="0"/>
              <a:t>‹#›</a:t>
            </a:fld>
            <a:endParaRPr lang="fi-FI" dirty="0"/>
          </a:p>
        </p:txBody>
      </p:sp>
      <p:sp>
        <p:nvSpPr>
          <p:cNvPr id="8" name="Title 7"/>
          <p:cNvSpPr>
            <a:spLocks noGrp="1"/>
          </p:cNvSpPr>
          <p:nvPr>
            <p:ph type="title"/>
          </p:nvPr>
        </p:nvSpPr>
        <p:spPr/>
        <p:txBody>
          <a:bodyPr/>
          <a:lstStyle/>
          <a:p>
            <a:r>
              <a:rPr lang="fi-FI" smtClean="0"/>
              <a:t>Muokkaa perustyyl. napsautt.</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i-FI" smtClean="0"/>
              <a:t>Muokkaa tekstin perustyylejä napsauttamalla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D0F5929B-AFB6-4ABE-9872-18DB96D5298D}" type="slidenum">
              <a:rPr lang="fi-FI" smtClean="0"/>
              <a:t>‹#›</a:t>
            </a:fld>
            <a:endParaRPr lang="fi-FI" dirty="0"/>
          </a:p>
        </p:txBody>
      </p:sp>
      <p:sp>
        <p:nvSpPr>
          <p:cNvPr id="10" name="Title 9"/>
          <p:cNvSpPr>
            <a:spLocks noGrp="1"/>
          </p:cNvSpPr>
          <p:nvPr>
            <p:ph type="title"/>
          </p:nvPr>
        </p:nvSpPr>
        <p:spPr/>
        <p:txBody>
          <a:bodyPr/>
          <a:lstStyle/>
          <a:p>
            <a:r>
              <a:rPr lang="fi-FI" smtClean="0"/>
              <a:t>Muokkaa perustyyl. napsautt.</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D0F5929B-AFB6-4ABE-9872-18DB96D5298D}" type="slidenum">
              <a:rPr lang="fi-FI" smtClean="0"/>
              <a:t>‹#›</a:t>
            </a:fld>
            <a:endParaRPr lang="fi-FI"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D0F5929B-AFB6-4ABE-9872-18DB96D5298D}" type="slidenum">
              <a:rPr lang="fi-FI" smtClean="0"/>
              <a:t>‹#›</a:t>
            </a:fld>
            <a:endParaRPr lang="fi-FI"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i-FI" smtClean="0"/>
              <a:t>Muokkaa perustyyl. napsautt.</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D0F5929B-AFB6-4ABE-9872-18DB96D5298D}" type="slidenum">
              <a:rPr lang="fi-FI" smtClean="0"/>
              <a:t>‹#›</a:t>
            </a:fld>
            <a:endParaRPr lang="fi-FI"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DA00B86-DC4B-43B5-8AFE-F66B47617410}" type="datetimeFigureOut">
              <a:rPr lang="fi-FI" smtClean="0"/>
              <a:t>28.4.2017</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D0F5929B-AFB6-4ABE-9872-18DB96D5298D}" type="slidenum">
              <a:rPr lang="fi-FI" smtClean="0"/>
              <a:t>‹#›</a:t>
            </a:fld>
            <a:endParaRPr lang="fi-FI"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i-FI" smtClean="0"/>
              <a:t>Muokkaa perustyyl. napsautt.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DA00B86-DC4B-43B5-8AFE-F66B47617410}" type="datetimeFigureOut">
              <a:rPr lang="fi-FI" smtClean="0"/>
              <a:t>28.4.2017</a:t>
            </a:fld>
            <a:endParaRPr lang="fi-FI"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i-FI"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F5929B-AFB6-4ABE-9872-18DB96D5298D}" type="slidenum">
              <a:rPr lang="fi-FI" smtClean="0"/>
              <a:t>‹#›</a:t>
            </a:fld>
            <a:endParaRPr lang="fi-FI"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79512" y="1340768"/>
            <a:ext cx="4464496" cy="5328592"/>
          </a:xfrm>
        </p:spPr>
        <p:txBody>
          <a:bodyPr>
            <a:normAutofit fontScale="25000" lnSpcReduction="20000"/>
          </a:bodyPr>
          <a:lstStyle/>
          <a:p>
            <a:pPr>
              <a:lnSpc>
                <a:spcPct val="115000"/>
              </a:lnSpc>
              <a:spcAft>
                <a:spcPts val="1000"/>
              </a:spcAft>
            </a:pPr>
            <a:r>
              <a:rPr lang="fi-FI" sz="6800" dirty="0">
                <a:latin typeface="Calibri"/>
                <a:ea typeface="Calibri"/>
                <a:cs typeface="Times New Roman"/>
              </a:rPr>
              <a:t>Maalaismaisema on muuttunut monin eri tavoin vuosien kuluessa. Ennen vanhaan auroja vetivät hevoset , nykyään traktorit. </a:t>
            </a:r>
            <a:endParaRPr lang="fi-FI" sz="6800" dirty="0" smtClean="0">
              <a:latin typeface="Calibri"/>
              <a:ea typeface="Calibri"/>
              <a:cs typeface="Times New Roman"/>
            </a:endParaRPr>
          </a:p>
          <a:p>
            <a:pPr>
              <a:lnSpc>
                <a:spcPct val="115000"/>
              </a:lnSpc>
              <a:spcAft>
                <a:spcPts val="1000"/>
              </a:spcAft>
            </a:pPr>
            <a:r>
              <a:rPr lang="fi-FI" sz="6800" dirty="0" smtClean="0">
                <a:latin typeface="Calibri"/>
                <a:ea typeface="Calibri"/>
                <a:cs typeface="Times New Roman"/>
              </a:rPr>
              <a:t>Suomi </a:t>
            </a:r>
            <a:r>
              <a:rPr lang="fi-FI" sz="6800" dirty="0">
                <a:latin typeface="Calibri"/>
                <a:ea typeface="Calibri"/>
                <a:cs typeface="Times New Roman"/>
              </a:rPr>
              <a:t>on maailman pohjoisin maatalousmaa. Pohjoinen sijaintimme idän ja lännen välissä on vaikuttanut ja vaikuttaa yhä ruokakulttuuriimme. Lyhyt kesä ja alhainen lämpötila rajoittavat viljeltävien kasvien määrää. Kesähallat, liika kuivuus tai ylenpalttinen sade tuovat omat haasteensa maatalouden harjoittamiseen. Sijainnistamme ei ole ainoastaan haittaa. Se tuo meille myös monia etuja. Pitkät valoisat kesäpäivät ja –yöt tuottavat kasviksiin aromia ja väriä. Muutamat kasvit hyödyntävät kesäöiden lämmön ja valon kasvamalla myös öisin! Kylmätalvi auttaa pitämään maaperää puhtaana, sillä kovat pakkaset pitävät huolen kasvituholaisten torjunnasta. Lyhyt kesä on haastanut ihmisiä kehittämään erilaisia tuotantotapoja.</a:t>
            </a:r>
          </a:p>
          <a:p>
            <a:endParaRPr lang="fi-FI" dirty="0"/>
          </a:p>
        </p:txBody>
      </p:sp>
      <p:sp>
        <p:nvSpPr>
          <p:cNvPr id="2" name="Otsikko 1"/>
          <p:cNvSpPr>
            <a:spLocks noGrp="1"/>
          </p:cNvSpPr>
          <p:nvPr>
            <p:ph type="ctrTitle"/>
          </p:nvPr>
        </p:nvSpPr>
        <p:spPr>
          <a:xfrm>
            <a:off x="755576" y="188641"/>
            <a:ext cx="7848872" cy="1296144"/>
          </a:xfrm>
        </p:spPr>
        <p:txBody>
          <a:bodyPr/>
          <a:lstStyle/>
          <a:p>
            <a:pPr marL="182880" indent="0" algn="ctr">
              <a:buNone/>
            </a:pPr>
            <a:r>
              <a:rPr lang="fi-FI" sz="6000" u="sng" dirty="0" smtClean="0">
                <a:effectLst>
                  <a:outerShdw blurRad="38100" dist="38100" dir="2700000" algn="tl">
                    <a:srgbClr val="000000">
                      <a:alpha val="43137"/>
                    </a:srgbClr>
                  </a:outerShdw>
                  <a:reflection blurRad="6350" stA="55000" endA="300" endPos="45500" dir="5400000" sy="-100000" algn="bl" rotWithShape="0"/>
                </a:effectLst>
              </a:rPr>
              <a:t>MAALAISMAISEMA</a:t>
            </a:r>
            <a:endParaRPr lang="fi-FI" sz="6000" u="sng"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1026" name="Picture 2" descr="F:\IMG_1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025" y="2060848"/>
            <a:ext cx="4353329" cy="3264876"/>
          </a:xfrm>
          <a:prstGeom prst="rect">
            <a:avLst/>
          </a:prstGeom>
          <a:noFill/>
          <a:extLst>
            <a:ext uri="{909E8E84-426E-40DD-AFC4-6F175D3DCCD1}">
              <a14:hiddenFill xmlns:a14="http://schemas.microsoft.com/office/drawing/2010/main">
                <a:solidFill>
                  <a:srgbClr val="FFFFFF"/>
                </a:solidFill>
              </a14:hiddenFill>
            </a:ext>
          </a:extLst>
        </p:spPr>
      </p:pic>
      <p:pic>
        <p:nvPicPr>
          <p:cNvPr id="6" name="samsung_galaxy_note_3_-_over_the_hor-OgqDO1wxQ8E_fmt4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889" y="5733256"/>
            <a:ext cx="609600" cy="609600"/>
          </a:xfrm>
          <a:prstGeom prst="rect">
            <a:avLst/>
          </a:prstGeom>
        </p:spPr>
      </p:pic>
    </p:spTree>
    <p:extLst>
      <p:ext uri="{BB962C8B-B14F-4D97-AF65-F5344CB8AC3E}">
        <p14:creationId xmlns:p14="http://schemas.microsoft.com/office/powerpoint/2010/main" val="40021391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repeatCount="indefinite"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MG_1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style>
          <a:lnRef idx="0">
            <a:schemeClr val="accent4"/>
          </a:lnRef>
          <a:fillRef idx="3">
            <a:schemeClr val="accent4"/>
          </a:fillRef>
          <a:effectRef idx="3">
            <a:schemeClr val="accent4"/>
          </a:effectRef>
          <a:fontRef idx="minor">
            <a:schemeClr val="lt1"/>
          </a:fontRef>
        </p:style>
      </p:pic>
      <p:sp>
        <p:nvSpPr>
          <p:cNvPr id="3" name="Suorakulmio 2"/>
          <p:cNvSpPr/>
          <p:nvPr/>
        </p:nvSpPr>
        <p:spPr>
          <a:xfrm>
            <a:off x="2483768" y="476672"/>
            <a:ext cx="432048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solidFill>
                  <a:schemeClr val="bg1"/>
                </a:solidFill>
              </a:rPr>
              <a:t>MAALAISMAISEMA</a:t>
            </a:r>
            <a:endParaRPr lang="fi-FI" sz="3200" dirty="0">
              <a:solidFill>
                <a:schemeClr val="bg1"/>
              </a:solidFill>
            </a:endParaRPr>
          </a:p>
        </p:txBody>
      </p:sp>
    </p:spTree>
    <p:extLst>
      <p:ext uri="{BB962C8B-B14F-4D97-AF65-F5344CB8AC3E}">
        <p14:creationId xmlns:p14="http://schemas.microsoft.com/office/powerpoint/2010/main" val="3449199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31840" y="-27296"/>
            <a:ext cx="3528392" cy="1617581"/>
          </a:xfrm>
        </p:spPr>
        <p:txBody>
          <a:bodyPr/>
          <a:lstStyle/>
          <a:p>
            <a:pPr marL="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TEKIJÄT JA KIITOKSET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Tekstin paikkamerkki 2"/>
          <p:cNvSpPr>
            <a:spLocks noGrp="1"/>
          </p:cNvSpPr>
          <p:nvPr>
            <p:ph type="body" idx="1"/>
          </p:nvPr>
        </p:nvSpPr>
        <p:spPr>
          <a:xfrm>
            <a:off x="13649" y="2996952"/>
            <a:ext cx="4990399" cy="3867872"/>
          </a:xfrm>
        </p:spPr>
        <p:txBody>
          <a:bodyPr>
            <a:normAutofit lnSpcReduction="10000"/>
          </a:bodyPr>
          <a:lstStyle/>
          <a:p>
            <a:pPr algn="l"/>
            <a:r>
              <a:rPr lang="fi-FI" b="1" u="sng" dirty="0" smtClean="0">
                <a:effectLst>
                  <a:outerShdw blurRad="38100" dist="38100" dir="2700000" algn="tl">
                    <a:srgbClr val="000000">
                      <a:alpha val="43137"/>
                    </a:srgbClr>
                  </a:outerShdw>
                </a:effectLst>
              </a:rPr>
              <a:t>TEKIJÄT:</a:t>
            </a:r>
            <a:r>
              <a:rPr lang="fi-FI" dirty="0" smtClean="0"/>
              <a:t> Julia, Markus, Joona, Miska, Lauri ja avustaja </a:t>
            </a:r>
            <a:r>
              <a:rPr lang="fi-FI" dirty="0" err="1" smtClean="0"/>
              <a:t>René</a:t>
            </a:r>
            <a:endParaRPr lang="fi-FI" dirty="0" smtClean="0"/>
          </a:p>
          <a:p>
            <a:pPr algn="l"/>
            <a:r>
              <a:rPr lang="fi-FI" b="1" u="sng" dirty="0" smtClean="0">
                <a:effectLst>
                  <a:outerShdw blurRad="38100" dist="38100" dir="2700000" algn="tl">
                    <a:srgbClr val="000000">
                      <a:alpha val="43137"/>
                    </a:srgbClr>
                  </a:outerShdw>
                </a:effectLst>
              </a:rPr>
              <a:t>LÄHTEET</a:t>
            </a:r>
            <a:r>
              <a:rPr lang="fi-FI" dirty="0" smtClean="0"/>
              <a:t>: </a:t>
            </a:r>
          </a:p>
          <a:p>
            <a:pPr algn="l"/>
            <a:r>
              <a:rPr lang="fi-FI" dirty="0" smtClean="0"/>
              <a:t>Kuvat: Googlesta ja omia kuvia</a:t>
            </a:r>
          </a:p>
          <a:p>
            <a:pPr algn="l"/>
            <a:r>
              <a:rPr lang="fi-FI" dirty="0" smtClean="0"/>
              <a:t>Tiedot: netin maanviljely sivustoilta</a:t>
            </a:r>
          </a:p>
          <a:p>
            <a:pPr algn="l"/>
            <a:r>
              <a:rPr lang="fi-FI" dirty="0" smtClean="0"/>
              <a:t>Musiikki: Samsung (</a:t>
            </a:r>
            <a:r>
              <a:rPr lang="fi-FI" dirty="0" err="1" smtClean="0"/>
              <a:t>over</a:t>
            </a:r>
            <a:r>
              <a:rPr lang="fi-FI" dirty="0" smtClean="0"/>
              <a:t> the </a:t>
            </a:r>
            <a:r>
              <a:rPr lang="fi-FI" dirty="0" err="1" smtClean="0"/>
              <a:t>horizon</a:t>
            </a:r>
            <a:r>
              <a:rPr lang="fi-FI" dirty="0" smtClean="0"/>
              <a:t>)</a:t>
            </a:r>
            <a:endParaRPr lang="fi-FI" dirty="0"/>
          </a:p>
          <a:p>
            <a:pPr algn="l"/>
            <a:r>
              <a:rPr lang="fi-FI" sz="5400" b="1" u="sng" dirty="0" smtClean="0">
                <a:effectLst>
                  <a:outerShdw blurRad="38100" dist="38100" dir="2700000" algn="tl">
                    <a:srgbClr val="000000">
                      <a:alpha val="43137"/>
                    </a:srgbClr>
                  </a:outerShdw>
                </a:effectLst>
              </a:rPr>
              <a:t>KIITOS KATSOJILLE!</a:t>
            </a:r>
          </a:p>
          <a:p>
            <a:pPr algn="l"/>
            <a:endParaRPr lang="fi-FI" b="1" u="sng" dirty="0">
              <a:effectLst>
                <a:outerShdw blurRad="38100" dist="38100" dir="2700000" algn="tl">
                  <a:srgbClr val="000000">
                    <a:alpha val="43137"/>
                  </a:srgbClr>
                </a:outerShdw>
              </a:effectLst>
            </a:endParaRPr>
          </a:p>
        </p:txBody>
      </p:sp>
      <p:pic>
        <p:nvPicPr>
          <p:cNvPr id="1028" name="Picture 4" descr="C:\Users\lappi-oppilas\AppData\Local\Microsoft\Windows\Temporary Internet Files\Content.IE5\KB184YCI\120px-Twemoji_1f609.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74440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IMG_1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044105"/>
            <a:ext cx="3203848" cy="4271798"/>
          </a:xfrm>
          <a:prstGeom prst="rect">
            <a:avLst/>
          </a:prstGeom>
          <a:noFill/>
          <a:extLst>
            <a:ext uri="{909E8E84-426E-40DD-AFC4-6F175D3DCCD1}">
              <a14:hiddenFill xmlns:a14="http://schemas.microsoft.com/office/drawing/2010/main">
                <a:solidFill>
                  <a:srgbClr val="FFFFFF"/>
                </a:solidFill>
              </a14:hiddenFill>
            </a:ext>
          </a:extLst>
        </p:spPr>
      </p:pic>
      <p:sp>
        <p:nvSpPr>
          <p:cNvPr id="4" name="Kuvaselitesuorakulmio 3"/>
          <p:cNvSpPr/>
          <p:nvPr/>
        </p:nvSpPr>
        <p:spPr>
          <a:xfrm>
            <a:off x="3568452" y="5119785"/>
            <a:ext cx="1287016" cy="504056"/>
          </a:xfrm>
          <a:prstGeom prst="wedgeRectCallout">
            <a:avLst>
              <a:gd name="adj1" fmla="val -2807"/>
              <a:gd name="adj2" fmla="val 1897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solidFill>
                  <a:schemeClr val="bg1"/>
                </a:solidFill>
              </a:rPr>
              <a:t>KIITOS!</a:t>
            </a:r>
            <a:endParaRPr lang="fi-FI" sz="2400" dirty="0">
              <a:solidFill>
                <a:schemeClr val="bg1"/>
              </a:solidFill>
            </a:endParaRPr>
          </a:p>
        </p:txBody>
      </p:sp>
    </p:spTree>
    <p:extLst>
      <p:ext uri="{BB962C8B-B14F-4D97-AF65-F5344CB8AC3E}">
        <p14:creationId xmlns:p14="http://schemas.microsoft.com/office/powerpoint/2010/main" val="34264646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wipe(down)">
                                      <p:cBhvr>
                                        <p:cTn id="31" dur="580">
                                          <p:stCondLst>
                                            <p:cond delay="0"/>
                                          </p:stCondLst>
                                        </p:cTn>
                                        <p:tgtEl>
                                          <p:spTgt spid="1031"/>
                                        </p:tgtEl>
                                      </p:cBhvr>
                                    </p:animEffect>
                                    <p:anim calcmode="lin" valueType="num">
                                      <p:cBhvr>
                                        <p:cTn id="32"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37" dur="26">
                                          <p:stCondLst>
                                            <p:cond delay="650"/>
                                          </p:stCondLst>
                                        </p:cTn>
                                        <p:tgtEl>
                                          <p:spTgt spid="1031"/>
                                        </p:tgtEl>
                                      </p:cBhvr>
                                      <p:to x="100000" y="60000"/>
                                    </p:animScale>
                                    <p:animScale>
                                      <p:cBhvr>
                                        <p:cTn id="38" dur="166" decel="50000">
                                          <p:stCondLst>
                                            <p:cond delay="676"/>
                                          </p:stCondLst>
                                        </p:cTn>
                                        <p:tgtEl>
                                          <p:spTgt spid="1031"/>
                                        </p:tgtEl>
                                      </p:cBhvr>
                                      <p:to x="100000" y="100000"/>
                                    </p:animScale>
                                    <p:animScale>
                                      <p:cBhvr>
                                        <p:cTn id="39" dur="26">
                                          <p:stCondLst>
                                            <p:cond delay="1312"/>
                                          </p:stCondLst>
                                        </p:cTn>
                                        <p:tgtEl>
                                          <p:spTgt spid="1031"/>
                                        </p:tgtEl>
                                      </p:cBhvr>
                                      <p:to x="100000" y="80000"/>
                                    </p:animScale>
                                    <p:animScale>
                                      <p:cBhvr>
                                        <p:cTn id="40" dur="166" decel="50000">
                                          <p:stCondLst>
                                            <p:cond delay="1338"/>
                                          </p:stCondLst>
                                        </p:cTn>
                                        <p:tgtEl>
                                          <p:spTgt spid="1031"/>
                                        </p:tgtEl>
                                      </p:cBhvr>
                                      <p:to x="100000" y="100000"/>
                                    </p:animScale>
                                    <p:animScale>
                                      <p:cBhvr>
                                        <p:cTn id="41" dur="26">
                                          <p:stCondLst>
                                            <p:cond delay="1642"/>
                                          </p:stCondLst>
                                        </p:cTn>
                                        <p:tgtEl>
                                          <p:spTgt spid="1031"/>
                                        </p:tgtEl>
                                      </p:cBhvr>
                                      <p:to x="100000" y="90000"/>
                                    </p:animScale>
                                    <p:animScale>
                                      <p:cBhvr>
                                        <p:cTn id="42" dur="166" decel="50000">
                                          <p:stCondLst>
                                            <p:cond delay="1668"/>
                                          </p:stCondLst>
                                        </p:cTn>
                                        <p:tgtEl>
                                          <p:spTgt spid="1031"/>
                                        </p:tgtEl>
                                      </p:cBhvr>
                                      <p:to x="100000" y="100000"/>
                                    </p:animScale>
                                    <p:animScale>
                                      <p:cBhvr>
                                        <p:cTn id="43" dur="26">
                                          <p:stCondLst>
                                            <p:cond delay="1808"/>
                                          </p:stCondLst>
                                        </p:cTn>
                                        <p:tgtEl>
                                          <p:spTgt spid="1031"/>
                                        </p:tgtEl>
                                      </p:cBhvr>
                                      <p:to x="100000" y="95000"/>
                                    </p:animScale>
                                    <p:animScale>
                                      <p:cBhvr>
                                        <p:cTn id="44" dur="166" decel="50000">
                                          <p:stCondLst>
                                            <p:cond delay="1834"/>
                                          </p:stCondLst>
                                        </p:cTn>
                                        <p:tgtEl>
                                          <p:spTgt spid="103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a:xfrm>
            <a:off x="19633" y="1052736"/>
            <a:ext cx="4968552" cy="5112568"/>
          </a:xfrm>
        </p:spPr>
        <p:txBody>
          <a:bodyPr>
            <a:normAutofit fontScale="32500" lnSpcReduction="20000"/>
          </a:bodyPr>
          <a:lstStyle/>
          <a:p>
            <a:pPr>
              <a:spcAft>
                <a:spcPts val="0"/>
              </a:spcAft>
            </a:pPr>
            <a:r>
              <a:rPr lang="fi-FI" sz="2000" kern="150" dirty="0">
                <a:latin typeface="Times New Roman"/>
                <a:ea typeface="SimSun"/>
                <a:cs typeface="Mangal"/>
              </a:rPr>
              <a:t> </a:t>
            </a:r>
            <a:endParaRPr lang="fi-FI" sz="1600" kern="150" dirty="0">
              <a:latin typeface="Times New Roman"/>
              <a:ea typeface="SimSun"/>
              <a:cs typeface="Mangal"/>
            </a:endParaRPr>
          </a:p>
          <a:p>
            <a:pPr>
              <a:spcAft>
                <a:spcPts val="0"/>
              </a:spcAft>
            </a:pPr>
            <a:r>
              <a:rPr lang="fi-FI" sz="2000" kern="150" dirty="0">
                <a:latin typeface="Times New Roman"/>
                <a:ea typeface="SimSun"/>
                <a:cs typeface="Mangal"/>
              </a:rPr>
              <a:t> </a:t>
            </a:r>
            <a:endParaRPr lang="fi-FI" sz="1600" kern="150" dirty="0">
              <a:latin typeface="Times New Roman"/>
              <a:ea typeface="SimSun"/>
              <a:cs typeface="Mangal"/>
            </a:endParaRPr>
          </a:p>
          <a:p>
            <a:pPr>
              <a:spcAft>
                <a:spcPts val="0"/>
              </a:spcAft>
            </a:pPr>
            <a:r>
              <a:rPr lang="fi-FI" sz="6200" kern="150" dirty="0">
                <a:latin typeface="Times New Roman"/>
                <a:ea typeface="SimSun"/>
                <a:cs typeface="Mangal"/>
              </a:rPr>
              <a:t>Työkoneet ovat kehittyneet monella eri tavalla. Ennen vanhaa </a:t>
            </a:r>
            <a:r>
              <a:rPr lang="fi-FI" sz="6200" kern="150" dirty="0" smtClean="0">
                <a:latin typeface="Times New Roman"/>
                <a:ea typeface="SimSun"/>
                <a:cs typeface="Mangal"/>
              </a:rPr>
              <a:t>hevoset </a:t>
            </a:r>
            <a:r>
              <a:rPr lang="fi-FI" sz="6200" kern="150" dirty="0">
                <a:latin typeface="Times New Roman"/>
                <a:ea typeface="SimSun"/>
                <a:cs typeface="Mangal"/>
              </a:rPr>
              <a:t>vetivät työkoneita ja tekivät paljon raskaita töitä. Vilja </a:t>
            </a:r>
            <a:r>
              <a:rPr lang="fi-FI" sz="6200" kern="150" dirty="0" smtClean="0">
                <a:latin typeface="Times New Roman"/>
                <a:ea typeface="SimSun"/>
                <a:cs typeface="Mangal"/>
              </a:rPr>
              <a:t>kylvettiin </a:t>
            </a:r>
            <a:r>
              <a:rPr lang="fi-FI" sz="6200" kern="150" dirty="0">
                <a:latin typeface="Times New Roman"/>
                <a:ea typeface="SimSun"/>
                <a:cs typeface="Mangal"/>
              </a:rPr>
              <a:t>käsin. (siemenet heitettiin maahan joko kylvinvakasta tai tuohisesta kylvinkopasta) Viljan kypsyttyä se kerättiin sirpillä leikkaamalla ja sidottiin oljilla lyhteiksi. Lyhteet koottiin </a:t>
            </a:r>
            <a:r>
              <a:rPr lang="fi-FI" sz="6200" kern="150" dirty="0" smtClean="0">
                <a:latin typeface="Times New Roman"/>
                <a:ea typeface="SimSun"/>
                <a:cs typeface="Mangal"/>
              </a:rPr>
              <a:t>kuivumaan </a:t>
            </a:r>
            <a:r>
              <a:rPr lang="fi-FI" sz="6200" kern="150" dirty="0">
                <a:latin typeface="Times New Roman"/>
                <a:ea typeface="SimSun"/>
                <a:cs typeface="Mangal"/>
              </a:rPr>
              <a:t>pellolle kuhilaiksi. Vilja säilytettiin kuhilaissa puintiin asti. </a:t>
            </a:r>
            <a:endParaRPr lang="fi-FI" sz="6200" kern="150" dirty="0" smtClean="0">
              <a:latin typeface="Times New Roman"/>
              <a:ea typeface="SimSun"/>
              <a:cs typeface="Mangal"/>
            </a:endParaRPr>
          </a:p>
          <a:p>
            <a:pPr>
              <a:spcAft>
                <a:spcPts val="0"/>
              </a:spcAft>
            </a:pPr>
            <a:r>
              <a:rPr lang="fi-FI" sz="6200" kern="150" dirty="0" smtClean="0">
                <a:latin typeface="Times New Roman"/>
                <a:ea typeface="SimSun"/>
                <a:cs typeface="Mangal"/>
              </a:rPr>
              <a:t>Maanviljelyn </a:t>
            </a:r>
            <a:r>
              <a:rPr lang="fi-FI" sz="6200" kern="150" dirty="0">
                <a:latin typeface="Times New Roman"/>
                <a:ea typeface="SimSun"/>
                <a:cs typeface="Mangal"/>
              </a:rPr>
              <a:t>kehitys alkoi nopeasti Suomessa 1900- luvun alkupuoliskolla. Nykyään maanviljely on kehittynyt valtavasti. Meillä on käytössä traktoreita, puimureita ja viljakuivureita. Monenlaisia eri laitteita on kehitetty helpottamaan maanviljelyä. (esim. jopa satelliitti ja gps paikannusta hyödynnetään viljelyn apuna)</a:t>
            </a:r>
          </a:p>
          <a:p>
            <a:pPr>
              <a:spcAft>
                <a:spcPts val="0"/>
              </a:spcAft>
            </a:pPr>
            <a:r>
              <a:rPr lang="fi-FI" sz="6200" kern="150" dirty="0">
                <a:latin typeface="Times New Roman"/>
                <a:ea typeface="SimSun"/>
                <a:cs typeface="Mangal"/>
              </a:rPr>
              <a:t> </a:t>
            </a:r>
          </a:p>
          <a:p>
            <a:endParaRPr lang="fi-FI" sz="6200" dirty="0">
              <a:solidFill>
                <a:schemeClr val="tx1"/>
              </a:solidFill>
            </a:endParaRPr>
          </a:p>
        </p:txBody>
      </p:sp>
      <p:sp>
        <p:nvSpPr>
          <p:cNvPr id="3" name="Otsikko 2"/>
          <p:cNvSpPr>
            <a:spLocks noGrp="1"/>
          </p:cNvSpPr>
          <p:nvPr>
            <p:ph type="ctrTitle"/>
          </p:nvPr>
        </p:nvSpPr>
        <p:spPr>
          <a:xfrm>
            <a:off x="1547664" y="0"/>
            <a:ext cx="5184576" cy="1152127"/>
          </a:xfrm>
        </p:spPr>
        <p:txBody>
          <a:bodyPr/>
          <a:lstStyle/>
          <a:p>
            <a:pPr marL="18288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TYÖKONEET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2052" name="Picture 4" descr="C:\Users\lappi-oppilas\AppData\Local\Microsoft\Windows\Temporary Internet Files\Content.IE5\JU6HD5PN\Fordson_traktor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163" y="1945998"/>
            <a:ext cx="3600398" cy="2025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971222"/>
            <a:ext cx="3344484" cy="268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239" y="195459"/>
            <a:ext cx="1944761" cy="136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848" y="5111364"/>
            <a:ext cx="2320346" cy="154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031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wheel(1)">
                                      <p:cBhvr>
                                        <p:cTn id="32" dur="2000"/>
                                        <p:tgtEl>
                                          <p:spTgt spid="205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wipe(down)">
                                      <p:cBhvr>
                                        <p:cTn id="37" dur="580">
                                          <p:stCondLst>
                                            <p:cond delay="0"/>
                                          </p:stCondLst>
                                        </p:cTn>
                                        <p:tgtEl>
                                          <p:spTgt spid="2056"/>
                                        </p:tgtEl>
                                      </p:cBhvr>
                                    </p:animEffect>
                                    <p:anim calcmode="lin" valueType="num">
                                      <p:cBhvr>
                                        <p:cTn id="38"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43" dur="26">
                                          <p:stCondLst>
                                            <p:cond delay="650"/>
                                          </p:stCondLst>
                                        </p:cTn>
                                        <p:tgtEl>
                                          <p:spTgt spid="2056"/>
                                        </p:tgtEl>
                                      </p:cBhvr>
                                      <p:to x="100000" y="60000"/>
                                    </p:animScale>
                                    <p:animScale>
                                      <p:cBhvr>
                                        <p:cTn id="44" dur="166" decel="50000">
                                          <p:stCondLst>
                                            <p:cond delay="676"/>
                                          </p:stCondLst>
                                        </p:cTn>
                                        <p:tgtEl>
                                          <p:spTgt spid="2056"/>
                                        </p:tgtEl>
                                      </p:cBhvr>
                                      <p:to x="100000" y="100000"/>
                                    </p:animScale>
                                    <p:animScale>
                                      <p:cBhvr>
                                        <p:cTn id="45" dur="26">
                                          <p:stCondLst>
                                            <p:cond delay="1312"/>
                                          </p:stCondLst>
                                        </p:cTn>
                                        <p:tgtEl>
                                          <p:spTgt spid="2056"/>
                                        </p:tgtEl>
                                      </p:cBhvr>
                                      <p:to x="100000" y="80000"/>
                                    </p:animScale>
                                    <p:animScale>
                                      <p:cBhvr>
                                        <p:cTn id="46" dur="166" decel="50000">
                                          <p:stCondLst>
                                            <p:cond delay="1338"/>
                                          </p:stCondLst>
                                        </p:cTn>
                                        <p:tgtEl>
                                          <p:spTgt spid="2056"/>
                                        </p:tgtEl>
                                      </p:cBhvr>
                                      <p:to x="100000" y="100000"/>
                                    </p:animScale>
                                    <p:animScale>
                                      <p:cBhvr>
                                        <p:cTn id="47" dur="26">
                                          <p:stCondLst>
                                            <p:cond delay="1642"/>
                                          </p:stCondLst>
                                        </p:cTn>
                                        <p:tgtEl>
                                          <p:spTgt spid="2056"/>
                                        </p:tgtEl>
                                      </p:cBhvr>
                                      <p:to x="100000" y="90000"/>
                                    </p:animScale>
                                    <p:animScale>
                                      <p:cBhvr>
                                        <p:cTn id="48" dur="166" decel="50000">
                                          <p:stCondLst>
                                            <p:cond delay="1668"/>
                                          </p:stCondLst>
                                        </p:cTn>
                                        <p:tgtEl>
                                          <p:spTgt spid="2056"/>
                                        </p:tgtEl>
                                      </p:cBhvr>
                                      <p:to x="100000" y="100000"/>
                                    </p:animScale>
                                    <p:animScale>
                                      <p:cBhvr>
                                        <p:cTn id="49" dur="26">
                                          <p:stCondLst>
                                            <p:cond delay="1808"/>
                                          </p:stCondLst>
                                        </p:cTn>
                                        <p:tgtEl>
                                          <p:spTgt spid="2056"/>
                                        </p:tgtEl>
                                      </p:cBhvr>
                                      <p:to x="100000" y="95000"/>
                                    </p:animScale>
                                    <p:animScale>
                                      <p:cBhvr>
                                        <p:cTn id="50" dur="166" decel="50000">
                                          <p:stCondLst>
                                            <p:cond delay="1834"/>
                                          </p:stCondLst>
                                        </p:cTn>
                                        <p:tgtEl>
                                          <p:spTgt spid="205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2"/>
                                        </p:tgtEl>
                                        <p:attrNameLst>
                                          <p:attrName>style.visibility</p:attrName>
                                        </p:attrNameLst>
                                      </p:cBhvr>
                                      <p:to>
                                        <p:strVal val="visible"/>
                                      </p:to>
                                    </p:set>
                                    <p:anim calcmode="lin" valueType="num">
                                      <p:cBhvr additive="base">
                                        <p:cTn id="55" dur="500" fill="hold"/>
                                        <p:tgtEl>
                                          <p:spTgt spid="2052"/>
                                        </p:tgtEl>
                                        <p:attrNameLst>
                                          <p:attrName>ppt_x</p:attrName>
                                        </p:attrNameLst>
                                      </p:cBhvr>
                                      <p:tavLst>
                                        <p:tav tm="0">
                                          <p:val>
                                            <p:strVal val="#ppt_x"/>
                                          </p:val>
                                        </p:tav>
                                        <p:tav tm="100000">
                                          <p:val>
                                            <p:strVal val="#ppt_x"/>
                                          </p:val>
                                        </p:tav>
                                      </p:tavLst>
                                    </p:anim>
                                    <p:anim calcmode="lin" valueType="num">
                                      <p:cBhvr additive="base">
                                        <p:cTn id="5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054"/>
                                        </p:tgtEl>
                                        <p:attrNameLst>
                                          <p:attrName>style.visibility</p:attrName>
                                        </p:attrNameLst>
                                      </p:cBhvr>
                                      <p:to>
                                        <p:strVal val="visible"/>
                                      </p:to>
                                    </p:set>
                                    <p:anim calcmode="lin" valueType="num">
                                      <p:cBhvr>
                                        <p:cTn id="61" dur="1000" fill="hold"/>
                                        <p:tgtEl>
                                          <p:spTgt spid="2054"/>
                                        </p:tgtEl>
                                        <p:attrNameLst>
                                          <p:attrName>ppt_w</p:attrName>
                                        </p:attrNameLst>
                                      </p:cBhvr>
                                      <p:tavLst>
                                        <p:tav tm="0">
                                          <p:val>
                                            <p:fltVal val="0"/>
                                          </p:val>
                                        </p:tav>
                                        <p:tav tm="100000">
                                          <p:val>
                                            <p:strVal val="#ppt_w"/>
                                          </p:val>
                                        </p:tav>
                                      </p:tavLst>
                                    </p:anim>
                                    <p:anim calcmode="lin" valueType="num">
                                      <p:cBhvr>
                                        <p:cTn id="62" dur="1000" fill="hold"/>
                                        <p:tgtEl>
                                          <p:spTgt spid="2054"/>
                                        </p:tgtEl>
                                        <p:attrNameLst>
                                          <p:attrName>ppt_h</p:attrName>
                                        </p:attrNameLst>
                                      </p:cBhvr>
                                      <p:tavLst>
                                        <p:tav tm="0">
                                          <p:val>
                                            <p:fltVal val="0"/>
                                          </p:val>
                                        </p:tav>
                                        <p:tav tm="100000">
                                          <p:val>
                                            <p:strVal val="#ppt_h"/>
                                          </p:val>
                                        </p:tav>
                                      </p:tavLst>
                                    </p:anim>
                                    <p:anim calcmode="lin" valueType="num">
                                      <p:cBhvr>
                                        <p:cTn id="63" dur="1000" fill="hold"/>
                                        <p:tgtEl>
                                          <p:spTgt spid="2054"/>
                                        </p:tgtEl>
                                        <p:attrNameLst>
                                          <p:attrName>style.rotation</p:attrName>
                                        </p:attrNameLst>
                                      </p:cBhvr>
                                      <p:tavLst>
                                        <p:tav tm="0">
                                          <p:val>
                                            <p:fltVal val="90"/>
                                          </p:val>
                                        </p:tav>
                                        <p:tav tm="100000">
                                          <p:val>
                                            <p:fltVal val="0"/>
                                          </p:val>
                                        </p:tav>
                                      </p:tavLst>
                                    </p:anim>
                                    <p:animEffect transition="in" filter="fade">
                                      <p:cBhvr>
                                        <p:cTn id="64"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a:xfrm>
            <a:off x="4163" y="1340768"/>
            <a:ext cx="4927877" cy="5517232"/>
          </a:xfrm>
        </p:spPr>
        <p:txBody>
          <a:bodyPr>
            <a:normAutofit/>
          </a:bodyPr>
          <a:lstStyle/>
          <a:p>
            <a:pPr>
              <a:lnSpc>
                <a:spcPct val="115000"/>
              </a:lnSpc>
              <a:spcAft>
                <a:spcPts val="1000"/>
              </a:spcAft>
            </a:pPr>
            <a:r>
              <a:rPr lang="fi-FI" sz="2400" dirty="0">
                <a:latin typeface="Calibri"/>
                <a:ea typeface="Calibri"/>
                <a:cs typeface="Times New Roman"/>
              </a:rPr>
              <a:t>Entisaikaan hevoset olivat maatalon tärkeimpiä eläimiä. Ne auttoivat talon töissä. Hevoset kynsivät pellot, kuljettivat talvella tukkeja metsästä, toimivat kulkuvälineinä ja vetivät rekiä sekä kärryjä. Suomessa tärkein rotu oli suomenhevonen, sillä ne ovat vahvoja ja kestäviä. Koneiden yleistyttyä hevosista tuli vapaa-ajan ratsuja. Hyvin harvoilla maatiloilla hevoset tekevät enää töitä. </a:t>
            </a:r>
          </a:p>
          <a:p>
            <a:endParaRPr lang="fi-FI" sz="2400" dirty="0"/>
          </a:p>
        </p:txBody>
      </p:sp>
      <p:sp>
        <p:nvSpPr>
          <p:cNvPr id="3" name="Otsikko 2"/>
          <p:cNvSpPr>
            <a:spLocks noGrp="1"/>
          </p:cNvSpPr>
          <p:nvPr>
            <p:ph type="ctrTitle"/>
          </p:nvPr>
        </p:nvSpPr>
        <p:spPr>
          <a:xfrm>
            <a:off x="2915816" y="0"/>
            <a:ext cx="3456384" cy="978745"/>
          </a:xfrm>
        </p:spPr>
        <p:txBody>
          <a:bodyPr/>
          <a:lstStyle/>
          <a:p>
            <a:pPr marL="18288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HEVOSET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89984"/>
            <a:ext cx="4030666" cy="288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1275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randombar(horizontal)">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47864" y="0"/>
            <a:ext cx="2592288" cy="1143000"/>
          </a:xfrm>
        </p:spPr>
        <p:txBody>
          <a:bodyPr/>
          <a:lstStyle/>
          <a:p>
            <a:pPr marL="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ELÄIMET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Sisällön paikkamerkki 2"/>
          <p:cNvSpPr>
            <a:spLocks noGrp="1"/>
          </p:cNvSpPr>
          <p:nvPr>
            <p:ph sz="quarter" idx="13"/>
          </p:nvPr>
        </p:nvSpPr>
        <p:spPr>
          <a:xfrm>
            <a:off x="-13256" y="1412776"/>
            <a:ext cx="4513248" cy="5465988"/>
          </a:xfrm>
        </p:spPr>
        <p:txBody>
          <a:bodyPr>
            <a:normAutofit fontScale="62500" lnSpcReduction="20000"/>
          </a:bodyPr>
          <a:lstStyle/>
          <a:p>
            <a:pPr marL="45720" indent="0" algn="ctr">
              <a:lnSpc>
                <a:spcPct val="115000"/>
              </a:lnSpc>
              <a:spcAft>
                <a:spcPts val="1000"/>
              </a:spcAft>
              <a:buNone/>
            </a:pPr>
            <a:r>
              <a:rPr lang="fi-FI" sz="2400" dirty="0">
                <a:latin typeface="Calibri"/>
                <a:ea typeface="Calibri"/>
                <a:cs typeface="Arial"/>
              </a:rPr>
              <a:t>Lehmä</a:t>
            </a:r>
          </a:p>
          <a:p>
            <a:pPr marL="45720" indent="0">
              <a:lnSpc>
                <a:spcPct val="115000"/>
              </a:lnSpc>
              <a:spcAft>
                <a:spcPts val="1000"/>
              </a:spcAft>
              <a:buNone/>
            </a:pPr>
            <a:r>
              <a:rPr lang="fi-FI" sz="2400" dirty="0">
                <a:latin typeface="Calibri"/>
                <a:ea typeface="Calibri"/>
                <a:cs typeface="Arial"/>
              </a:rPr>
              <a:t>Nautaeläimiä oli vanhastaan kolme maatiaisrotua.</a:t>
            </a:r>
          </a:p>
          <a:p>
            <a:pPr marL="45720" indent="0">
              <a:lnSpc>
                <a:spcPct val="115000"/>
              </a:lnSpc>
              <a:spcAft>
                <a:spcPts val="1000"/>
              </a:spcAft>
              <a:buNone/>
            </a:pPr>
            <a:r>
              <a:rPr lang="fi-FI" sz="2400" dirty="0">
                <a:latin typeface="Calibri"/>
                <a:ea typeface="Calibri"/>
                <a:cs typeface="Arial"/>
              </a:rPr>
              <a:t>Perä-pohjolan voimallinen karjanhoito selittyi ilmasto olojen säätelemistä pienistä pelloista ja suurista niityistä.</a:t>
            </a:r>
          </a:p>
          <a:p>
            <a:pPr marL="45720" indent="0">
              <a:lnSpc>
                <a:spcPct val="115000"/>
              </a:lnSpc>
              <a:spcAft>
                <a:spcPts val="1000"/>
              </a:spcAft>
              <a:buNone/>
            </a:pPr>
            <a:r>
              <a:rPr lang="fi-FI" sz="2400" dirty="0">
                <a:latin typeface="Calibri"/>
                <a:ea typeface="Calibri"/>
                <a:cs typeface="Arial"/>
              </a:rPr>
              <a:t>Lapin lehmä on kuin kissa: älykäs, ystävällinen, hyvin kiinnostunut ihmisestä, mutta sillä on myös vahva oma tahto.</a:t>
            </a:r>
          </a:p>
          <a:p>
            <a:pPr marL="45720" indent="0" algn="ctr">
              <a:lnSpc>
                <a:spcPct val="115000"/>
              </a:lnSpc>
              <a:spcAft>
                <a:spcPts val="1000"/>
              </a:spcAft>
              <a:buNone/>
            </a:pPr>
            <a:r>
              <a:rPr lang="fi-FI" sz="2400" dirty="0">
                <a:latin typeface="Calibri"/>
                <a:ea typeface="Calibri"/>
                <a:cs typeface="Arial"/>
              </a:rPr>
              <a:t>Lammas ja Vuohi</a:t>
            </a:r>
          </a:p>
          <a:p>
            <a:pPr marL="45720" indent="0">
              <a:lnSpc>
                <a:spcPct val="115000"/>
              </a:lnSpc>
              <a:spcAft>
                <a:spcPts val="1000"/>
              </a:spcAft>
              <a:buNone/>
            </a:pPr>
            <a:r>
              <a:rPr lang="fi-FI" sz="2400" dirty="0">
                <a:latin typeface="Calibri"/>
                <a:ea typeface="Calibri"/>
                <a:cs typeface="Arial"/>
              </a:rPr>
              <a:t>Lampaiden villan leikkuussa on käytetty rautakaudelta lähtien keritsimiä. Leikkuu suoritettiin neljästi vuodessa.</a:t>
            </a:r>
          </a:p>
          <a:p>
            <a:pPr marL="45720" indent="0" algn="ctr">
              <a:lnSpc>
                <a:spcPct val="115000"/>
              </a:lnSpc>
              <a:spcAft>
                <a:spcPts val="1000"/>
              </a:spcAft>
              <a:buNone/>
            </a:pPr>
            <a:r>
              <a:rPr lang="fi-FI" sz="2400" dirty="0">
                <a:latin typeface="Calibri"/>
                <a:ea typeface="Calibri"/>
                <a:cs typeface="Arial"/>
              </a:rPr>
              <a:t>Sika</a:t>
            </a:r>
          </a:p>
          <a:p>
            <a:pPr marL="45720" indent="0">
              <a:lnSpc>
                <a:spcPct val="115000"/>
              </a:lnSpc>
              <a:spcAft>
                <a:spcPts val="1000"/>
              </a:spcAft>
              <a:buNone/>
            </a:pPr>
            <a:r>
              <a:rPr lang="fi-FI" sz="2400" dirty="0">
                <a:latin typeface="Calibri"/>
                <a:ea typeface="Calibri"/>
                <a:cs typeface="Arial"/>
              </a:rPr>
              <a:t>Urospuolisen sian nimitys on karju, naaraspuolisen emakko ja nuoren sian porsas.</a:t>
            </a:r>
          </a:p>
          <a:p>
            <a:pPr marL="45720" indent="0">
              <a:lnSpc>
                <a:spcPct val="115000"/>
              </a:lnSpc>
              <a:spcAft>
                <a:spcPts val="1000"/>
              </a:spcAft>
              <a:buNone/>
            </a:pPr>
            <a:r>
              <a:rPr lang="fi-FI" sz="2400" dirty="0">
                <a:latin typeface="Calibri"/>
                <a:ea typeface="Calibri"/>
                <a:cs typeface="Arial"/>
              </a:rPr>
              <a:t>Sikatalouden parantamiseen ryhdyttiin vasta 1800-luvulla.</a:t>
            </a:r>
          </a:p>
          <a:p>
            <a:pPr marL="45720" indent="0">
              <a:buNone/>
            </a:pPr>
            <a:endParaRPr lang="fi-FI" dirty="0"/>
          </a:p>
        </p:txBody>
      </p:sp>
      <p:sp>
        <p:nvSpPr>
          <p:cNvPr id="4" name="Sisällön paikkamerkki 3"/>
          <p:cNvSpPr>
            <a:spLocks noGrp="1"/>
          </p:cNvSpPr>
          <p:nvPr>
            <p:ph sz="quarter" idx="14"/>
          </p:nvPr>
        </p:nvSpPr>
        <p:spPr>
          <a:xfrm>
            <a:off x="4499992" y="1484784"/>
            <a:ext cx="4644008" cy="5373216"/>
          </a:xfrm>
        </p:spPr>
        <p:txBody>
          <a:bodyPr>
            <a:normAutofit fontScale="62500" lnSpcReduction="20000"/>
          </a:bodyPr>
          <a:lstStyle/>
          <a:p>
            <a:pPr marL="45720" indent="0" algn="ctr">
              <a:lnSpc>
                <a:spcPct val="115000"/>
              </a:lnSpc>
              <a:spcAft>
                <a:spcPts val="1000"/>
              </a:spcAft>
              <a:buNone/>
            </a:pPr>
            <a:r>
              <a:rPr lang="fi-FI" sz="2400" dirty="0">
                <a:latin typeface="Calibri"/>
                <a:ea typeface="Calibri"/>
                <a:cs typeface="Arial"/>
              </a:rPr>
              <a:t>Siipikarja</a:t>
            </a:r>
          </a:p>
          <a:p>
            <a:pPr marL="45720" indent="0">
              <a:lnSpc>
                <a:spcPct val="115000"/>
              </a:lnSpc>
              <a:spcAft>
                <a:spcPts val="1000"/>
              </a:spcAft>
              <a:buNone/>
            </a:pPr>
            <a:r>
              <a:rPr lang="fi-FI" sz="2400" dirty="0">
                <a:latin typeface="Calibri"/>
                <a:ea typeface="Calibri"/>
                <a:cs typeface="Arial"/>
              </a:rPr>
              <a:t>Siipikarjaa pidettiin parhaastaan maan lounaisosissa ja ruokittiin kauranjyvillä Niillä ei ollut suurempaa kokonaistaloudellista merkitystä perinteisen maatalouden kaudella, sillä muninta oli hyvin vähäistä nykyiseen tuottoon verrattuna. Maatiaiskanarotumme on onnistuttu säilyttämään. Maatiaiskana on luonteeltaan ystävällinen, fysiikaltaan pitkäikäinen, kylmää kestävä ja sairauksille vastustuskykyinen.</a:t>
            </a:r>
          </a:p>
          <a:p>
            <a:pPr marL="45720" indent="0" algn="ctr">
              <a:lnSpc>
                <a:spcPct val="115000"/>
              </a:lnSpc>
              <a:spcAft>
                <a:spcPts val="1000"/>
              </a:spcAft>
              <a:buNone/>
            </a:pPr>
            <a:r>
              <a:rPr lang="fi-FI" sz="2400" dirty="0">
                <a:latin typeface="Calibri"/>
                <a:ea typeface="Calibri"/>
                <a:cs typeface="Arial"/>
              </a:rPr>
              <a:t>Koira ja Kissa</a:t>
            </a:r>
          </a:p>
          <a:p>
            <a:pPr marL="45720" indent="0">
              <a:lnSpc>
                <a:spcPct val="115000"/>
              </a:lnSpc>
              <a:spcAft>
                <a:spcPts val="1000"/>
              </a:spcAft>
              <a:buNone/>
            </a:pPr>
            <a:r>
              <a:rPr lang="fi-FI" sz="2400" dirty="0">
                <a:solidFill>
                  <a:srgbClr val="000000"/>
                </a:solidFill>
                <a:latin typeface="Arial"/>
                <a:ea typeface="Calibri"/>
                <a:cs typeface="Arial"/>
              </a:rPr>
              <a:t>Koiran tehtävä on raskain pälven ja hangen aikana elikoiden pyrkiessä kilvan isolta mättäältä toiselle, samoin syksyllä mikäli on sieniä, joita hakevia poroja on vaikea pitää kurissa. Koiran sanotaan tekevän tokan kassa työtä kymmenkertaisesti isäntäänsä verrattuna. </a:t>
            </a:r>
            <a:endParaRPr lang="fi-FI" sz="2400" dirty="0">
              <a:latin typeface="Calibri"/>
              <a:ea typeface="Calibri"/>
              <a:cs typeface="Arial"/>
            </a:endParaRPr>
          </a:p>
          <a:p>
            <a:pPr marL="45720" indent="0">
              <a:buNone/>
            </a:pPr>
            <a:r>
              <a:rPr lang="fi-FI" sz="2400" dirty="0">
                <a:solidFill>
                  <a:srgbClr val="000000"/>
                </a:solidFill>
                <a:latin typeface="Arial"/>
                <a:ea typeface="Calibri"/>
              </a:rPr>
              <a:t>Kissan tehtävä oli pitää hiiret ja rotat kurissa yhtä hyvin asunnoissa, aitoissa kuin karjasuojissakin</a:t>
            </a:r>
            <a:endParaRPr lang="fi-FI" dirty="0"/>
          </a:p>
        </p:txBody>
      </p:sp>
    </p:spTree>
    <p:extLst>
      <p:ext uri="{BB962C8B-B14F-4D97-AF65-F5344CB8AC3E}">
        <p14:creationId xmlns:p14="http://schemas.microsoft.com/office/powerpoint/2010/main" val="7355825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80">
                                          <p:stCondLst>
                                            <p:cond delay="0"/>
                                          </p:stCondLst>
                                        </p:cTn>
                                        <p:tgtEl>
                                          <p:spTgt spid="3">
                                            <p:txEl>
                                              <p:pRg st="6" end="6"/>
                                            </p:txEl>
                                          </p:spTgt>
                                        </p:tgtEl>
                                      </p:cBhvr>
                                    </p:animEffect>
                                    <p:anim calcmode="lin" valueType="num">
                                      <p:cBhvr>
                                        <p:cTn id="3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6" end="6"/>
                                            </p:txEl>
                                          </p:spTgt>
                                        </p:tgtEl>
                                      </p:cBhvr>
                                      <p:to x="100000" y="60000"/>
                                    </p:animScale>
                                    <p:animScale>
                                      <p:cBhvr>
                                        <p:cTn id="40" dur="166" decel="50000">
                                          <p:stCondLst>
                                            <p:cond delay="676"/>
                                          </p:stCondLst>
                                        </p:cTn>
                                        <p:tgtEl>
                                          <p:spTgt spid="3">
                                            <p:txEl>
                                              <p:pRg st="6" end="6"/>
                                            </p:txEl>
                                          </p:spTgt>
                                        </p:tgtEl>
                                      </p:cBhvr>
                                      <p:to x="100000" y="100000"/>
                                    </p:animScale>
                                    <p:animScale>
                                      <p:cBhvr>
                                        <p:cTn id="41" dur="26">
                                          <p:stCondLst>
                                            <p:cond delay="1312"/>
                                          </p:stCondLst>
                                        </p:cTn>
                                        <p:tgtEl>
                                          <p:spTgt spid="3">
                                            <p:txEl>
                                              <p:pRg st="6" end="6"/>
                                            </p:txEl>
                                          </p:spTgt>
                                        </p:tgtEl>
                                      </p:cBhvr>
                                      <p:to x="100000" y="80000"/>
                                    </p:animScale>
                                    <p:animScale>
                                      <p:cBhvr>
                                        <p:cTn id="42" dur="166" decel="50000">
                                          <p:stCondLst>
                                            <p:cond delay="1338"/>
                                          </p:stCondLst>
                                        </p:cTn>
                                        <p:tgtEl>
                                          <p:spTgt spid="3">
                                            <p:txEl>
                                              <p:pRg st="6" end="6"/>
                                            </p:txEl>
                                          </p:spTgt>
                                        </p:tgtEl>
                                      </p:cBhvr>
                                      <p:to x="100000" y="100000"/>
                                    </p:animScale>
                                    <p:animScale>
                                      <p:cBhvr>
                                        <p:cTn id="43" dur="26">
                                          <p:stCondLst>
                                            <p:cond delay="1642"/>
                                          </p:stCondLst>
                                        </p:cTn>
                                        <p:tgtEl>
                                          <p:spTgt spid="3">
                                            <p:txEl>
                                              <p:pRg st="6" end="6"/>
                                            </p:txEl>
                                          </p:spTgt>
                                        </p:tgtEl>
                                      </p:cBhvr>
                                      <p:to x="100000" y="90000"/>
                                    </p:animScale>
                                    <p:animScale>
                                      <p:cBhvr>
                                        <p:cTn id="44" dur="166" decel="50000">
                                          <p:stCondLst>
                                            <p:cond delay="1668"/>
                                          </p:stCondLst>
                                        </p:cTn>
                                        <p:tgtEl>
                                          <p:spTgt spid="3">
                                            <p:txEl>
                                              <p:pRg st="6" end="6"/>
                                            </p:txEl>
                                          </p:spTgt>
                                        </p:tgtEl>
                                      </p:cBhvr>
                                      <p:to x="100000" y="100000"/>
                                    </p:animScale>
                                    <p:animScale>
                                      <p:cBhvr>
                                        <p:cTn id="45" dur="26">
                                          <p:stCondLst>
                                            <p:cond delay="1808"/>
                                          </p:stCondLst>
                                        </p:cTn>
                                        <p:tgtEl>
                                          <p:spTgt spid="3">
                                            <p:txEl>
                                              <p:pRg st="6" end="6"/>
                                            </p:txEl>
                                          </p:spTgt>
                                        </p:tgtEl>
                                      </p:cBhvr>
                                      <p:to x="100000" y="95000"/>
                                    </p:animScale>
                                    <p:animScale>
                                      <p:cBhvr>
                                        <p:cTn id="46" dur="166" decel="50000">
                                          <p:stCondLst>
                                            <p:cond delay="1834"/>
                                          </p:stCondLst>
                                        </p:cTn>
                                        <p:tgtEl>
                                          <p:spTgt spid="3">
                                            <p:txEl>
                                              <p:pRg st="6" end="6"/>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80">
                                          <p:stCondLst>
                                            <p:cond delay="0"/>
                                          </p:stCondLst>
                                        </p:cTn>
                                        <p:tgtEl>
                                          <p:spTgt spid="3">
                                            <p:txEl>
                                              <p:pRg st="7" end="7"/>
                                            </p:txEl>
                                          </p:spTgt>
                                        </p:tgtEl>
                                      </p:cBhvr>
                                    </p:animEffect>
                                    <p:anim calcmode="lin" valueType="num">
                                      <p:cBhvr>
                                        <p:cTn id="5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7" end="7"/>
                                            </p:txEl>
                                          </p:spTgt>
                                        </p:tgtEl>
                                      </p:cBhvr>
                                      <p:to x="100000" y="60000"/>
                                    </p:animScale>
                                    <p:animScale>
                                      <p:cBhvr>
                                        <p:cTn id="56" dur="166" decel="50000">
                                          <p:stCondLst>
                                            <p:cond delay="676"/>
                                          </p:stCondLst>
                                        </p:cTn>
                                        <p:tgtEl>
                                          <p:spTgt spid="3">
                                            <p:txEl>
                                              <p:pRg st="7" end="7"/>
                                            </p:txEl>
                                          </p:spTgt>
                                        </p:tgtEl>
                                      </p:cBhvr>
                                      <p:to x="100000" y="100000"/>
                                    </p:animScale>
                                    <p:animScale>
                                      <p:cBhvr>
                                        <p:cTn id="57" dur="26">
                                          <p:stCondLst>
                                            <p:cond delay="1312"/>
                                          </p:stCondLst>
                                        </p:cTn>
                                        <p:tgtEl>
                                          <p:spTgt spid="3">
                                            <p:txEl>
                                              <p:pRg st="7" end="7"/>
                                            </p:txEl>
                                          </p:spTgt>
                                        </p:tgtEl>
                                      </p:cBhvr>
                                      <p:to x="100000" y="80000"/>
                                    </p:animScale>
                                    <p:animScale>
                                      <p:cBhvr>
                                        <p:cTn id="58" dur="166" decel="50000">
                                          <p:stCondLst>
                                            <p:cond delay="1338"/>
                                          </p:stCondLst>
                                        </p:cTn>
                                        <p:tgtEl>
                                          <p:spTgt spid="3">
                                            <p:txEl>
                                              <p:pRg st="7" end="7"/>
                                            </p:txEl>
                                          </p:spTgt>
                                        </p:tgtEl>
                                      </p:cBhvr>
                                      <p:to x="100000" y="100000"/>
                                    </p:animScale>
                                    <p:animScale>
                                      <p:cBhvr>
                                        <p:cTn id="59" dur="26">
                                          <p:stCondLst>
                                            <p:cond delay="1642"/>
                                          </p:stCondLst>
                                        </p:cTn>
                                        <p:tgtEl>
                                          <p:spTgt spid="3">
                                            <p:txEl>
                                              <p:pRg st="7" end="7"/>
                                            </p:txEl>
                                          </p:spTgt>
                                        </p:tgtEl>
                                      </p:cBhvr>
                                      <p:to x="100000" y="90000"/>
                                    </p:animScale>
                                    <p:animScale>
                                      <p:cBhvr>
                                        <p:cTn id="60" dur="166" decel="50000">
                                          <p:stCondLst>
                                            <p:cond delay="1668"/>
                                          </p:stCondLst>
                                        </p:cTn>
                                        <p:tgtEl>
                                          <p:spTgt spid="3">
                                            <p:txEl>
                                              <p:pRg st="7" end="7"/>
                                            </p:txEl>
                                          </p:spTgt>
                                        </p:tgtEl>
                                      </p:cBhvr>
                                      <p:to x="100000" y="100000"/>
                                    </p:animScale>
                                    <p:animScale>
                                      <p:cBhvr>
                                        <p:cTn id="61" dur="26">
                                          <p:stCondLst>
                                            <p:cond delay="1808"/>
                                          </p:stCondLst>
                                        </p:cTn>
                                        <p:tgtEl>
                                          <p:spTgt spid="3">
                                            <p:txEl>
                                              <p:pRg st="7" end="7"/>
                                            </p:txEl>
                                          </p:spTgt>
                                        </p:tgtEl>
                                      </p:cBhvr>
                                      <p:to x="100000" y="95000"/>
                                    </p:animScale>
                                    <p:animScale>
                                      <p:cBhvr>
                                        <p:cTn id="62" dur="166" decel="50000">
                                          <p:stCondLst>
                                            <p:cond delay="1834"/>
                                          </p:stCondLst>
                                        </p:cTn>
                                        <p:tgtEl>
                                          <p:spTgt spid="3">
                                            <p:txEl>
                                              <p:pRg st="7" end="7"/>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wipe(down)">
                                      <p:cBhvr>
                                        <p:cTn id="65" dur="580">
                                          <p:stCondLst>
                                            <p:cond delay="0"/>
                                          </p:stCondLst>
                                        </p:cTn>
                                        <p:tgtEl>
                                          <p:spTgt spid="3">
                                            <p:txEl>
                                              <p:pRg st="8" end="8"/>
                                            </p:txEl>
                                          </p:spTgt>
                                        </p:tgtEl>
                                      </p:cBhvr>
                                    </p:animEffect>
                                    <p:anim calcmode="lin" valueType="num">
                                      <p:cBhvr>
                                        <p:cTn id="6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8" end="8"/>
                                            </p:txEl>
                                          </p:spTgt>
                                        </p:tgtEl>
                                      </p:cBhvr>
                                      <p:to x="100000" y="60000"/>
                                    </p:animScale>
                                    <p:animScale>
                                      <p:cBhvr>
                                        <p:cTn id="72" dur="166" decel="50000">
                                          <p:stCondLst>
                                            <p:cond delay="676"/>
                                          </p:stCondLst>
                                        </p:cTn>
                                        <p:tgtEl>
                                          <p:spTgt spid="3">
                                            <p:txEl>
                                              <p:pRg st="8" end="8"/>
                                            </p:txEl>
                                          </p:spTgt>
                                        </p:tgtEl>
                                      </p:cBhvr>
                                      <p:to x="100000" y="100000"/>
                                    </p:animScale>
                                    <p:animScale>
                                      <p:cBhvr>
                                        <p:cTn id="73" dur="26">
                                          <p:stCondLst>
                                            <p:cond delay="1312"/>
                                          </p:stCondLst>
                                        </p:cTn>
                                        <p:tgtEl>
                                          <p:spTgt spid="3">
                                            <p:txEl>
                                              <p:pRg st="8" end="8"/>
                                            </p:txEl>
                                          </p:spTgt>
                                        </p:tgtEl>
                                      </p:cBhvr>
                                      <p:to x="100000" y="80000"/>
                                    </p:animScale>
                                    <p:animScale>
                                      <p:cBhvr>
                                        <p:cTn id="74" dur="166" decel="50000">
                                          <p:stCondLst>
                                            <p:cond delay="1338"/>
                                          </p:stCondLst>
                                        </p:cTn>
                                        <p:tgtEl>
                                          <p:spTgt spid="3">
                                            <p:txEl>
                                              <p:pRg st="8" end="8"/>
                                            </p:txEl>
                                          </p:spTgt>
                                        </p:tgtEl>
                                      </p:cBhvr>
                                      <p:to x="100000" y="100000"/>
                                    </p:animScale>
                                    <p:animScale>
                                      <p:cBhvr>
                                        <p:cTn id="75" dur="26">
                                          <p:stCondLst>
                                            <p:cond delay="1642"/>
                                          </p:stCondLst>
                                        </p:cTn>
                                        <p:tgtEl>
                                          <p:spTgt spid="3">
                                            <p:txEl>
                                              <p:pRg st="8" end="8"/>
                                            </p:txEl>
                                          </p:spTgt>
                                        </p:tgtEl>
                                      </p:cBhvr>
                                      <p:to x="100000" y="90000"/>
                                    </p:animScale>
                                    <p:animScale>
                                      <p:cBhvr>
                                        <p:cTn id="76" dur="166" decel="50000">
                                          <p:stCondLst>
                                            <p:cond delay="1668"/>
                                          </p:stCondLst>
                                        </p:cTn>
                                        <p:tgtEl>
                                          <p:spTgt spid="3">
                                            <p:txEl>
                                              <p:pRg st="8" end="8"/>
                                            </p:txEl>
                                          </p:spTgt>
                                        </p:tgtEl>
                                      </p:cBhvr>
                                      <p:to x="100000" y="100000"/>
                                    </p:animScale>
                                    <p:animScale>
                                      <p:cBhvr>
                                        <p:cTn id="77" dur="26">
                                          <p:stCondLst>
                                            <p:cond delay="1808"/>
                                          </p:stCondLst>
                                        </p:cTn>
                                        <p:tgtEl>
                                          <p:spTgt spid="3">
                                            <p:txEl>
                                              <p:pRg st="8" end="8"/>
                                            </p:txEl>
                                          </p:spTgt>
                                        </p:tgtEl>
                                      </p:cBhvr>
                                      <p:to x="100000" y="95000"/>
                                    </p:animScale>
                                    <p:animScale>
                                      <p:cBhvr>
                                        <p:cTn id="78" dur="166" decel="50000">
                                          <p:stCondLst>
                                            <p:cond delay="1834"/>
                                          </p:stCondLst>
                                        </p:cTn>
                                        <p:tgtEl>
                                          <p:spTgt spid="3">
                                            <p:txEl>
                                              <p:pRg st="8" end="8"/>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4">
                                            <p:txEl>
                                              <p:pRg st="0" end="0"/>
                                            </p:txEl>
                                          </p:spTgt>
                                        </p:tgtEl>
                                        <p:attrNameLst>
                                          <p:attrName>style.visibility</p:attrName>
                                        </p:attrNameLst>
                                      </p:cBhvr>
                                      <p:to>
                                        <p:strVal val="visible"/>
                                      </p:to>
                                    </p:set>
                                    <p:animEffect transition="in" filter="wheel(1)">
                                      <p:cBhvr>
                                        <p:cTn id="83" dur="2000"/>
                                        <p:tgtEl>
                                          <p:spTgt spid="4">
                                            <p:txEl>
                                              <p:pRg st="0" end="0"/>
                                            </p:txEl>
                                          </p:spTgt>
                                        </p:tgtEl>
                                      </p:cBhvr>
                                    </p:animEffect>
                                  </p:childTnLst>
                                </p:cTn>
                              </p:par>
                              <p:par>
                                <p:cTn id="84" presetID="21" presetClass="entr" presetSubtype="1" fill="hold" nodeType="withEffect">
                                  <p:stCondLst>
                                    <p:cond delay="0"/>
                                  </p:stCondLst>
                                  <p:childTnLst>
                                    <p:set>
                                      <p:cBhvr>
                                        <p:cTn id="85" dur="1" fill="hold">
                                          <p:stCondLst>
                                            <p:cond delay="0"/>
                                          </p:stCondLst>
                                        </p:cTn>
                                        <p:tgtEl>
                                          <p:spTgt spid="4">
                                            <p:txEl>
                                              <p:pRg st="1" end="1"/>
                                            </p:txEl>
                                          </p:spTgt>
                                        </p:tgtEl>
                                        <p:attrNameLst>
                                          <p:attrName>style.visibility</p:attrName>
                                        </p:attrNameLst>
                                      </p:cBhvr>
                                      <p:to>
                                        <p:strVal val="visible"/>
                                      </p:to>
                                    </p:set>
                                    <p:animEffect transition="in" filter="wheel(1)">
                                      <p:cBhvr>
                                        <p:cTn id="86" dur="2000"/>
                                        <p:tgtEl>
                                          <p:spTgt spid="4">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4">
                                            <p:txEl>
                                              <p:pRg st="2" end="2"/>
                                            </p:txEl>
                                          </p:spTgt>
                                        </p:tgtEl>
                                        <p:attrNameLst>
                                          <p:attrName>style.visibility</p:attrName>
                                        </p:attrNameLst>
                                      </p:cBhvr>
                                      <p:to>
                                        <p:strVal val="visible"/>
                                      </p:to>
                                    </p:set>
                                    <p:animEffect transition="in" filter="circle(in)">
                                      <p:cBhvr>
                                        <p:cTn id="91" dur="2000"/>
                                        <p:tgtEl>
                                          <p:spTgt spid="4">
                                            <p:txEl>
                                              <p:pRg st="2" end="2"/>
                                            </p:txEl>
                                          </p:spTgt>
                                        </p:tgtEl>
                                      </p:cBhvr>
                                    </p:animEffect>
                                  </p:childTnLst>
                                </p:cTn>
                              </p:par>
                              <p:par>
                                <p:cTn id="92" presetID="6" presetClass="entr" presetSubtype="16" fill="hold" nodeType="withEffect">
                                  <p:stCondLst>
                                    <p:cond delay="0"/>
                                  </p:stCondLst>
                                  <p:childTnLst>
                                    <p:set>
                                      <p:cBhvr>
                                        <p:cTn id="93" dur="1" fill="hold">
                                          <p:stCondLst>
                                            <p:cond delay="0"/>
                                          </p:stCondLst>
                                        </p:cTn>
                                        <p:tgtEl>
                                          <p:spTgt spid="4">
                                            <p:txEl>
                                              <p:pRg st="3" end="3"/>
                                            </p:txEl>
                                          </p:spTgt>
                                        </p:tgtEl>
                                        <p:attrNameLst>
                                          <p:attrName>style.visibility</p:attrName>
                                        </p:attrNameLst>
                                      </p:cBhvr>
                                      <p:to>
                                        <p:strVal val="visible"/>
                                      </p:to>
                                    </p:set>
                                    <p:animEffect transition="in" filter="circle(in)">
                                      <p:cBhvr>
                                        <p:cTn id="94" dur="2000"/>
                                        <p:tgtEl>
                                          <p:spTgt spid="4">
                                            <p:txEl>
                                              <p:pRg st="3" end="3"/>
                                            </p:txEl>
                                          </p:spTgt>
                                        </p:tgtEl>
                                      </p:cBhvr>
                                    </p:animEffect>
                                  </p:childTnLst>
                                </p:cTn>
                              </p:par>
                              <p:par>
                                <p:cTn id="95" presetID="6" presetClass="entr" presetSubtype="16" fill="hold" nodeType="with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Effect transition="in" filter="circle(in)">
                                      <p:cBhvr>
                                        <p:cTn id="9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51720" y="0"/>
            <a:ext cx="5288375" cy="1143000"/>
          </a:xfrm>
        </p:spPr>
        <p:txBody>
          <a:bodyPr/>
          <a:lstStyle/>
          <a:p>
            <a:pPr marL="0" indent="0" algn="ctr">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MAATILAN ELÄIMIÄ</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4098" name="Picture 2" descr="Kuvahaun tulos haulle lEHM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2" y="1484784"/>
            <a:ext cx="3419872" cy="26793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uvahaun tulos haulle Kis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93097"/>
            <a:ext cx="3419871" cy="25649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uvahaun tulos haulle Berninpaimenkoi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293097"/>
            <a:ext cx="3635896" cy="25649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uvahaun tulos haulle poss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807" y="2144658"/>
            <a:ext cx="3635896" cy="201946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Kuvahaun tulos haulle tip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8110" y="5157192"/>
            <a:ext cx="2075889" cy="167422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uvahaun tulos haulle lamm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768" y="2699573"/>
            <a:ext cx="2088232" cy="245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744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wheel(1)">
                                      <p:cBhvr>
                                        <p:cTn id="25" dur="2000"/>
                                        <p:tgtEl>
                                          <p:spTgt spid="410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8"/>
                                        </p:tgtEl>
                                        <p:attrNameLst>
                                          <p:attrName>style.visibility</p:attrName>
                                        </p:attrNameLst>
                                      </p:cBhvr>
                                      <p:to>
                                        <p:strVal val="visible"/>
                                      </p:to>
                                    </p:set>
                                    <p:anim calcmode="lin" valueType="num">
                                      <p:cBhvr additive="base">
                                        <p:cTn id="30" dur="500" fill="hold"/>
                                        <p:tgtEl>
                                          <p:spTgt spid="4108"/>
                                        </p:tgtEl>
                                        <p:attrNameLst>
                                          <p:attrName>ppt_x</p:attrName>
                                        </p:attrNameLst>
                                      </p:cBhvr>
                                      <p:tavLst>
                                        <p:tav tm="0">
                                          <p:val>
                                            <p:strVal val="#ppt_x"/>
                                          </p:val>
                                        </p:tav>
                                        <p:tav tm="100000">
                                          <p:val>
                                            <p:strVal val="#ppt_x"/>
                                          </p:val>
                                        </p:tav>
                                      </p:tavLst>
                                    </p:anim>
                                    <p:anim calcmode="lin" valueType="num">
                                      <p:cBhvr additive="base">
                                        <p:cTn id="31"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100"/>
                                        </p:tgtEl>
                                        <p:attrNameLst>
                                          <p:attrName>style.visibility</p:attrName>
                                        </p:attrNameLst>
                                      </p:cBhvr>
                                      <p:to>
                                        <p:strVal val="visible"/>
                                      </p:to>
                                    </p:set>
                                    <p:anim calcmode="lin" valueType="num">
                                      <p:cBhvr>
                                        <p:cTn id="36" dur="1000" fill="hold"/>
                                        <p:tgtEl>
                                          <p:spTgt spid="4100"/>
                                        </p:tgtEl>
                                        <p:attrNameLst>
                                          <p:attrName>ppt_w</p:attrName>
                                        </p:attrNameLst>
                                      </p:cBhvr>
                                      <p:tavLst>
                                        <p:tav tm="0">
                                          <p:val>
                                            <p:fltVal val="0"/>
                                          </p:val>
                                        </p:tav>
                                        <p:tav tm="100000">
                                          <p:val>
                                            <p:strVal val="#ppt_w"/>
                                          </p:val>
                                        </p:tav>
                                      </p:tavLst>
                                    </p:anim>
                                    <p:anim calcmode="lin" valueType="num">
                                      <p:cBhvr>
                                        <p:cTn id="37" dur="1000" fill="hold"/>
                                        <p:tgtEl>
                                          <p:spTgt spid="4100"/>
                                        </p:tgtEl>
                                        <p:attrNameLst>
                                          <p:attrName>ppt_h</p:attrName>
                                        </p:attrNameLst>
                                      </p:cBhvr>
                                      <p:tavLst>
                                        <p:tav tm="0">
                                          <p:val>
                                            <p:fltVal val="0"/>
                                          </p:val>
                                        </p:tav>
                                        <p:tav tm="100000">
                                          <p:val>
                                            <p:strVal val="#ppt_h"/>
                                          </p:val>
                                        </p:tav>
                                      </p:tavLst>
                                    </p:anim>
                                    <p:anim calcmode="lin" valueType="num">
                                      <p:cBhvr>
                                        <p:cTn id="38" dur="1000" fill="hold"/>
                                        <p:tgtEl>
                                          <p:spTgt spid="4100"/>
                                        </p:tgtEl>
                                        <p:attrNameLst>
                                          <p:attrName>style.rotation</p:attrName>
                                        </p:attrNameLst>
                                      </p:cBhvr>
                                      <p:tavLst>
                                        <p:tav tm="0">
                                          <p:val>
                                            <p:fltVal val="90"/>
                                          </p:val>
                                        </p:tav>
                                        <p:tav tm="100000">
                                          <p:val>
                                            <p:fltVal val="0"/>
                                          </p:val>
                                        </p:tav>
                                      </p:tavLst>
                                    </p:anim>
                                    <p:animEffect transition="in" filter="fade">
                                      <p:cBhvr>
                                        <p:cTn id="39" dur="1000"/>
                                        <p:tgtEl>
                                          <p:spTgt spid="410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circle(in)">
                                      <p:cBhvr>
                                        <p:cTn id="44" dur="2000"/>
                                        <p:tgtEl>
                                          <p:spTgt spid="410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106"/>
                                        </p:tgtEl>
                                        <p:attrNameLst>
                                          <p:attrName>style.visibility</p:attrName>
                                        </p:attrNameLst>
                                      </p:cBhvr>
                                      <p:to>
                                        <p:strVal val="visible"/>
                                      </p:to>
                                    </p:set>
                                    <p:anim calcmode="lin" valueType="num">
                                      <p:cBhvr>
                                        <p:cTn id="49" dur="500" fill="hold"/>
                                        <p:tgtEl>
                                          <p:spTgt spid="4106"/>
                                        </p:tgtEl>
                                        <p:attrNameLst>
                                          <p:attrName>ppt_w</p:attrName>
                                        </p:attrNameLst>
                                      </p:cBhvr>
                                      <p:tavLst>
                                        <p:tav tm="0">
                                          <p:val>
                                            <p:fltVal val="0"/>
                                          </p:val>
                                        </p:tav>
                                        <p:tav tm="100000">
                                          <p:val>
                                            <p:strVal val="#ppt_w"/>
                                          </p:val>
                                        </p:tav>
                                      </p:tavLst>
                                    </p:anim>
                                    <p:anim calcmode="lin" valueType="num">
                                      <p:cBhvr>
                                        <p:cTn id="50" dur="500" fill="hold"/>
                                        <p:tgtEl>
                                          <p:spTgt spid="4106"/>
                                        </p:tgtEl>
                                        <p:attrNameLst>
                                          <p:attrName>ppt_h</p:attrName>
                                        </p:attrNameLst>
                                      </p:cBhvr>
                                      <p:tavLst>
                                        <p:tav tm="0">
                                          <p:val>
                                            <p:fltVal val="0"/>
                                          </p:val>
                                        </p:tav>
                                        <p:tav tm="100000">
                                          <p:val>
                                            <p:strVal val="#ppt_h"/>
                                          </p:val>
                                        </p:tav>
                                      </p:tavLst>
                                    </p:anim>
                                    <p:animEffect transition="in" filter="fade">
                                      <p:cBhvr>
                                        <p:cTn id="51"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a:xfrm>
            <a:off x="0" y="1412776"/>
            <a:ext cx="4932040" cy="5445224"/>
          </a:xfrm>
        </p:spPr>
        <p:txBody>
          <a:bodyPr/>
          <a:lstStyle/>
          <a:p>
            <a:pPr>
              <a:spcAft>
                <a:spcPts val="0"/>
              </a:spcAft>
            </a:pPr>
            <a:r>
              <a:rPr lang="fi-FI" sz="2400" kern="150" dirty="0">
                <a:latin typeface="Times New Roman"/>
                <a:ea typeface="SimSun"/>
                <a:cs typeface="Mangal"/>
              </a:rPr>
              <a:t>Talolla oli yleensä kolmenlaista peltomaata. Suurin osa maasta oli rintapeltoa. Sitä lannoitettiin ja siitä saatiin suurin syysrukiinen pääsato. Lisäksi olivat ulkopellot, jotka oli raivattu metsään. Niissä viljeltiin kauraa rehuksi. Kolmantena viljeltiin pihapeltoja (= umpiaitaa). Niissä kasvatettiin pieniä määriä tarvittavia kasveja, kuten kaalia, lanttua, pellavaa, hamppua, hernettä ja perunaa. Suomen ensimmäiset viljellyt kasvit olivat tattari (5300 </a:t>
            </a:r>
            <a:r>
              <a:rPr lang="fi-FI" sz="2400" kern="150" dirty="0" err="1">
                <a:latin typeface="Times New Roman"/>
                <a:ea typeface="SimSun"/>
                <a:cs typeface="Mangal"/>
              </a:rPr>
              <a:t>eaa</a:t>
            </a:r>
            <a:r>
              <a:rPr lang="fi-FI" sz="2400" kern="150" dirty="0">
                <a:latin typeface="Times New Roman"/>
                <a:ea typeface="SimSun"/>
                <a:cs typeface="Mangal"/>
              </a:rPr>
              <a:t>), hamppu (4800 </a:t>
            </a:r>
            <a:r>
              <a:rPr lang="fi-FI" sz="2400" kern="150" dirty="0" err="1">
                <a:latin typeface="Times New Roman"/>
                <a:ea typeface="SimSun"/>
                <a:cs typeface="Mangal"/>
              </a:rPr>
              <a:t>eaa</a:t>
            </a:r>
            <a:r>
              <a:rPr lang="fi-FI" sz="2400" kern="150" dirty="0">
                <a:latin typeface="Times New Roman"/>
                <a:ea typeface="SimSun"/>
                <a:cs typeface="Mangal"/>
              </a:rPr>
              <a:t>) ja ohra (4300 </a:t>
            </a:r>
            <a:r>
              <a:rPr lang="fi-FI" sz="2400" kern="150" dirty="0" err="1">
                <a:latin typeface="Times New Roman"/>
                <a:ea typeface="SimSun"/>
                <a:cs typeface="Mangal"/>
              </a:rPr>
              <a:t>eaa</a:t>
            </a:r>
            <a:r>
              <a:rPr lang="fi-FI" sz="2400" kern="150" dirty="0">
                <a:latin typeface="Times New Roman"/>
                <a:ea typeface="SimSun"/>
                <a:cs typeface="Mangal"/>
              </a:rPr>
              <a:t>).</a:t>
            </a:r>
            <a:endParaRPr lang="fi-FI" sz="1600" kern="150" dirty="0">
              <a:effectLst/>
              <a:latin typeface="Times New Roman"/>
              <a:ea typeface="SimSun"/>
              <a:cs typeface="Mangal"/>
            </a:endParaRPr>
          </a:p>
        </p:txBody>
      </p:sp>
      <p:sp>
        <p:nvSpPr>
          <p:cNvPr id="3" name="Otsikko 2"/>
          <p:cNvSpPr>
            <a:spLocks noGrp="1"/>
          </p:cNvSpPr>
          <p:nvPr>
            <p:ph type="ctrTitle"/>
          </p:nvPr>
        </p:nvSpPr>
        <p:spPr>
          <a:xfrm>
            <a:off x="2483768" y="0"/>
            <a:ext cx="4464496" cy="821081"/>
          </a:xfrm>
        </p:spPr>
        <p:txBody>
          <a:bodyPr/>
          <a:lstStyle/>
          <a:p>
            <a:pPr marL="18288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VILJELYKSET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5122" name="Picture 2" descr="F:\IMG_13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916832"/>
            <a:ext cx="410445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216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randombar(horizontal)">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03848" y="188640"/>
            <a:ext cx="2160240" cy="1152128"/>
          </a:xfrm>
        </p:spPr>
        <p:txBody>
          <a:bodyPr/>
          <a:lstStyle/>
          <a:p>
            <a:pPr marL="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LANTA</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Sisällön paikkamerkki 2"/>
          <p:cNvSpPr>
            <a:spLocks noGrp="1"/>
          </p:cNvSpPr>
          <p:nvPr>
            <p:ph sz="quarter" idx="13"/>
          </p:nvPr>
        </p:nvSpPr>
        <p:spPr>
          <a:xfrm>
            <a:off x="1187624" y="1700808"/>
            <a:ext cx="6400800" cy="3474720"/>
          </a:xfrm>
        </p:spPr>
        <p:txBody>
          <a:bodyPr/>
          <a:lstStyle/>
          <a:p>
            <a:pPr marL="45720" indent="0">
              <a:buNone/>
            </a:pPr>
            <a:r>
              <a:rPr lang="fi-FI" dirty="0"/>
              <a:t>Tärkein niistä on </a:t>
            </a:r>
            <a:r>
              <a:rPr lang="fi-FI" dirty="0" smtClean="0"/>
              <a:t>karja-lanta. Sitä </a:t>
            </a:r>
            <a:r>
              <a:rPr lang="fi-FI" dirty="0"/>
              <a:t>varastoidaan ja levitetään pelloille joko sellaisenaan tai kompostoituna. Eloperäiset lannoitteet sisältävät ravinteita. Lisäksi on muita eloperäisiä lannoitteita kuten: kasvin jätteet, oljet ja viherlannoitus. Lannoitteitta käytetään sekä teollisia ja maatilalla syntyviä eloperäisiä lannoitteita. Karjalanta oli eniten käytetty lanta maatiloilla.</a:t>
            </a:r>
          </a:p>
          <a:p>
            <a:pPr marL="45720" indent="0">
              <a:buNone/>
            </a:pPr>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29341"/>
            <a:ext cx="3384376"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114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a:xfrm>
            <a:off x="179512" y="1556792"/>
            <a:ext cx="4608512" cy="4536504"/>
          </a:xfrm>
        </p:spPr>
        <p:txBody>
          <a:bodyPr/>
          <a:lstStyle/>
          <a:p>
            <a:pPr>
              <a:lnSpc>
                <a:spcPct val="115000"/>
              </a:lnSpc>
              <a:spcAft>
                <a:spcPts val="1000"/>
              </a:spcAft>
            </a:pPr>
            <a:r>
              <a:rPr lang="fi-FI" sz="2400" dirty="0">
                <a:solidFill>
                  <a:schemeClr val="tx1"/>
                </a:solidFill>
                <a:latin typeface="Calibri"/>
                <a:ea typeface="Calibri"/>
                <a:cs typeface="Times New Roman"/>
              </a:rPr>
              <a:t>- Maanviljelijät kylvää pellon ja lypsää lehmät.</a:t>
            </a:r>
            <a:endParaRPr lang="fi-FI" sz="1800" dirty="0">
              <a:solidFill>
                <a:schemeClr val="tx1"/>
              </a:solidFill>
              <a:latin typeface="Calibri"/>
              <a:ea typeface="Calibri"/>
              <a:cs typeface="Times New Roman"/>
            </a:endParaRPr>
          </a:p>
          <a:p>
            <a:pPr>
              <a:lnSpc>
                <a:spcPct val="115000"/>
              </a:lnSpc>
              <a:spcAft>
                <a:spcPts val="1000"/>
              </a:spcAft>
            </a:pPr>
            <a:r>
              <a:rPr lang="fi-FI" sz="2400" dirty="0">
                <a:solidFill>
                  <a:schemeClr val="tx1"/>
                </a:solidFill>
                <a:latin typeface="Calibri"/>
                <a:ea typeface="Calibri"/>
                <a:cs typeface="Times New Roman"/>
              </a:rPr>
              <a:t>- Tuotteita: maito, juusto, leipä, vehnäjauhot, ruis-, naudanlihaa, porsaankyljys.</a:t>
            </a:r>
            <a:endParaRPr lang="fi-FI" sz="1800" dirty="0">
              <a:solidFill>
                <a:schemeClr val="tx1"/>
              </a:solidFill>
              <a:latin typeface="Calibri"/>
              <a:ea typeface="Calibri"/>
              <a:cs typeface="Times New Roman"/>
            </a:endParaRPr>
          </a:p>
          <a:p>
            <a:pPr>
              <a:lnSpc>
                <a:spcPct val="115000"/>
              </a:lnSpc>
              <a:spcAft>
                <a:spcPts val="1000"/>
              </a:spcAft>
            </a:pPr>
            <a:r>
              <a:rPr lang="fi-FI" sz="2400" dirty="0">
                <a:solidFill>
                  <a:schemeClr val="tx1"/>
                </a:solidFill>
                <a:latin typeface="Calibri"/>
                <a:ea typeface="Calibri"/>
                <a:cs typeface="Times New Roman"/>
              </a:rPr>
              <a:t>- Asukkaat: </a:t>
            </a:r>
            <a:r>
              <a:rPr lang="fi-FI" sz="2400" dirty="0" smtClean="0">
                <a:solidFill>
                  <a:schemeClr val="tx1"/>
                </a:solidFill>
                <a:latin typeface="Calibri"/>
                <a:ea typeface="Calibri"/>
                <a:cs typeface="Times New Roman"/>
              </a:rPr>
              <a:t>Isäntä perhe, Isovanhemmat, Piiat ja Rengit</a:t>
            </a:r>
            <a:r>
              <a:rPr lang="fi-FI" sz="2400" dirty="0">
                <a:solidFill>
                  <a:schemeClr val="tx1"/>
                </a:solidFill>
                <a:latin typeface="Calibri"/>
                <a:ea typeface="Calibri"/>
                <a:cs typeface="Times New Roman"/>
              </a:rPr>
              <a:t>.</a:t>
            </a:r>
            <a:endParaRPr lang="fi-FI" sz="1800" dirty="0">
              <a:solidFill>
                <a:schemeClr val="tx1"/>
              </a:solidFill>
              <a:latin typeface="Calibri"/>
              <a:ea typeface="Calibri"/>
              <a:cs typeface="Times New Roman"/>
            </a:endParaRPr>
          </a:p>
          <a:p>
            <a:endParaRPr lang="fi-FI" dirty="0"/>
          </a:p>
        </p:txBody>
      </p:sp>
      <p:sp>
        <p:nvSpPr>
          <p:cNvPr id="3" name="Otsikko 2"/>
          <p:cNvSpPr>
            <a:spLocks noGrp="1"/>
          </p:cNvSpPr>
          <p:nvPr>
            <p:ph type="ctrTitle"/>
          </p:nvPr>
        </p:nvSpPr>
        <p:spPr>
          <a:xfrm>
            <a:off x="2699792" y="116632"/>
            <a:ext cx="3960439" cy="1224136"/>
          </a:xfrm>
        </p:spPr>
        <p:txBody>
          <a:bodyPr/>
          <a:lstStyle/>
          <a:p>
            <a:pPr marL="18288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IHMISET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12776"/>
            <a:ext cx="442402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7944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additive="base">
                                        <p:cTn id="22" dur="500" fill="hold"/>
                                        <p:tgtEl>
                                          <p:spTgt spid="6146"/>
                                        </p:tgtEl>
                                        <p:attrNameLst>
                                          <p:attrName>ppt_x</p:attrName>
                                        </p:attrNameLst>
                                      </p:cBhvr>
                                      <p:tavLst>
                                        <p:tav tm="0">
                                          <p:val>
                                            <p:strVal val="#ppt_x"/>
                                          </p:val>
                                        </p:tav>
                                        <p:tav tm="100000">
                                          <p:val>
                                            <p:strVal val="#ppt_x"/>
                                          </p:val>
                                        </p:tav>
                                      </p:tavLst>
                                    </p:anim>
                                    <p:anim calcmode="lin" valueType="num">
                                      <p:cBhvr additive="base">
                                        <p:cTn id="2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a:xfrm>
            <a:off x="251520" y="1844824"/>
            <a:ext cx="4536504" cy="4608512"/>
          </a:xfrm>
        </p:spPr>
        <p:txBody>
          <a:bodyPr>
            <a:normAutofit fontScale="62500" lnSpcReduction="20000"/>
          </a:bodyPr>
          <a:lstStyle/>
          <a:p>
            <a:pPr>
              <a:lnSpc>
                <a:spcPct val="115000"/>
              </a:lnSpc>
              <a:spcAft>
                <a:spcPts val="1000"/>
              </a:spcAft>
            </a:pPr>
            <a:r>
              <a:rPr lang="fi-FI" sz="2900" dirty="0">
                <a:solidFill>
                  <a:schemeClr val="tx1"/>
                </a:solidFill>
                <a:latin typeface="Calibri"/>
                <a:ea typeface="Calibri"/>
                <a:cs typeface="Times New Roman"/>
              </a:rPr>
              <a:t>- Suomessa oli maatiloja ja puutarhayrityksiä 52 775 kappaletta vuonna 2014.</a:t>
            </a:r>
          </a:p>
          <a:p>
            <a:pPr>
              <a:lnSpc>
                <a:spcPct val="115000"/>
              </a:lnSpc>
              <a:spcAft>
                <a:spcPts val="1000"/>
              </a:spcAft>
            </a:pPr>
            <a:r>
              <a:rPr lang="fi-FI" sz="2900" dirty="0">
                <a:solidFill>
                  <a:schemeClr val="tx1"/>
                </a:solidFill>
                <a:latin typeface="Calibri"/>
                <a:ea typeface="Calibri"/>
                <a:cs typeface="Times New Roman"/>
              </a:rPr>
              <a:t>- 8% taloudesta on luomutuotantoa.</a:t>
            </a:r>
          </a:p>
          <a:p>
            <a:pPr>
              <a:lnSpc>
                <a:spcPct val="115000"/>
              </a:lnSpc>
              <a:spcAft>
                <a:spcPts val="1000"/>
              </a:spcAft>
            </a:pPr>
            <a:r>
              <a:rPr lang="fi-FI" sz="2900" dirty="0">
                <a:solidFill>
                  <a:schemeClr val="tx1"/>
                </a:solidFill>
                <a:latin typeface="Calibri"/>
                <a:ea typeface="Calibri"/>
                <a:cs typeface="Times New Roman"/>
              </a:rPr>
              <a:t>- Karjataloudessa on eniten maitoa</a:t>
            </a:r>
          </a:p>
          <a:p>
            <a:pPr>
              <a:lnSpc>
                <a:spcPct val="115000"/>
              </a:lnSpc>
              <a:spcAft>
                <a:spcPts val="1000"/>
              </a:spcAft>
            </a:pPr>
            <a:r>
              <a:rPr lang="fi-FI" sz="2900" dirty="0">
                <a:solidFill>
                  <a:schemeClr val="tx1"/>
                </a:solidFill>
                <a:latin typeface="Calibri"/>
                <a:ea typeface="Calibri"/>
                <a:cs typeface="Times New Roman"/>
              </a:rPr>
              <a:t>- Suomesta on 2,3 miljoonaa hehtaaria peltoa.</a:t>
            </a:r>
          </a:p>
          <a:p>
            <a:pPr>
              <a:lnSpc>
                <a:spcPct val="115000"/>
              </a:lnSpc>
              <a:spcAft>
                <a:spcPts val="1000"/>
              </a:spcAft>
            </a:pPr>
            <a:r>
              <a:rPr lang="fi-FI" sz="2900" dirty="0">
                <a:solidFill>
                  <a:schemeClr val="tx1"/>
                </a:solidFill>
                <a:latin typeface="Calibri"/>
                <a:ea typeface="Calibri"/>
                <a:cs typeface="Times New Roman"/>
              </a:rPr>
              <a:t>- Yritykset vähentynyt 13 516 yrityksellä (16,5%). </a:t>
            </a:r>
          </a:p>
          <a:p>
            <a:pPr>
              <a:lnSpc>
                <a:spcPct val="115000"/>
              </a:lnSpc>
              <a:spcAft>
                <a:spcPts val="1000"/>
              </a:spcAft>
            </a:pPr>
            <a:r>
              <a:rPr lang="fi-FI" sz="2900" dirty="0">
                <a:solidFill>
                  <a:schemeClr val="tx1"/>
                </a:solidFill>
                <a:latin typeface="Calibri"/>
                <a:ea typeface="Calibri"/>
                <a:cs typeface="Times New Roman"/>
              </a:rPr>
              <a:t>- Viimeisen vuosikymmenen aikana tilojen määrä on vähentynyt.</a:t>
            </a:r>
          </a:p>
          <a:p>
            <a:pPr>
              <a:lnSpc>
                <a:spcPct val="115000"/>
              </a:lnSpc>
              <a:spcAft>
                <a:spcPts val="1000"/>
              </a:spcAft>
            </a:pPr>
            <a:r>
              <a:rPr lang="fi-FI" sz="2900" dirty="0">
                <a:solidFill>
                  <a:schemeClr val="tx1"/>
                </a:solidFill>
                <a:latin typeface="Calibri"/>
                <a:ea typeface="Calibri"/>
                <a:cs typeface="Times New Roman"/>
              </a:rPr>
              <a:t>- Rakennukset: Päätalo, Piharakennus, Hevostalli, Navetta, Autotalli, Kuivuri.</a:t>
            </a:r>
          </a:p>
          <a:p>
            <a:endParaRPr lang="fi-FI" dirty="0"/>
          </a:p>
        </p:txBody>
      </p:sp>
      <p:sp>
        <p:nvSpPr>
          <p:cNvPr id="3" name="Otsikko 2"/>
          <p:cNvSpPr>
            <a:spLocks noGrp="1"/>
          </p:cNvSpPr>
          <p:nvPr>
            <p:ph type="ctrTitle"/>
          </p:nvPr>
        </p:nvSpPr>
        <p:spPr>
          <a:xfrm>
            <a:off x="1619672" y="116632"/>
            <a:ext cx="5616624" cy="1296144"/>
          </a:xfrm>
        </p:spPr>
        <p:txBody>
          <a:bodyPr/>
          <a:lstStyle/>
          <a:p>
            <a:pPr marL="182880" indent="0">
              <a:buNone/>
            </a:pPr>
            <a:r>
              <a:rPr lang="fi-FI" u="sng" dirty="0" smtClean="0">
                <a:effectLst>
                  <a:outerShdw blurRad="38100" dist="38100" dir="2700000" algn="tl">
                    <a:srgbClr val="000000">
                      <a:alpha val="43137"/>
                    </a:srgbClr>
                  </a:outerShdw>
                  <a:reflection blurRad="6350" stA="55000" endA="300" endPos="45500" dir="5400000" sy="-100000" algn="bl" rotWithShape="0"/>
                </a:effectLst>
              </a:rPr>
              <a:t>RAKENNUKSET</a:t>
            </a:r>
            <a:endParaRPr lang="fi-FI" u="sng"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AutoShape 2" descr="Kuvahaun tulos haulle MAATILARAKENN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1406"/>
            <a:ext cx="4320480" cy="241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3723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171"/>
                                        </p:tgtEl>
                                        <p:attrNameLst>
                                          <p:attrName>style.visibility</p:attrName>
                                        </p:attrNameLst>
                                      </p:cBhvr>
                                      <p:to>
                                        <p:strVal val="visible"/>
                                      </p:to>
                                    </p:set>
                                    <p:animEffect transition="in" filter="barn(inVertical)">
                                      <p:cBhvr>
                                        <p:cTn id="5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Vanavesi">
  <a:themeElements>
    <a:clrScheme name="Elementit">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Vanavesi">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navesi">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210</TotalTime>
  <Words>590</Words>
  <Application>Microsoft Office PowerPoint</Application>
  <PresentationFormat>Näytössä katseltava diaesitys (4:3)</PresentationFormat>
  <Paragraphs>52</Paragraphs>
  <Slides>11</Slides>
  <Notes>0</Notes>
  <HiddenSlides>0</HiddenSlides>
  <MMClips>1</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Vanavesi</vt:lpstr>
      <vt:lpstr>MAALAISMAISEMA</vt:lpstr>
      <vt:lpstr>TYÖKONEET</vt:lpstr>
      <vt:lpstr>HEVOSET</vt:lpstr>
      <vt:lpstr>ELÄIMET</vt:lpstr>
      <vt:lpstr>MAATILAN ELÄIMIÄ</vt:lpstr>
      <vt:lpstr>VILJELYKSET</vt:lpstr>
      <vt:lpstr>LANTA</vt:lpstr>
      <vt:lpstr>IHMISET</vt:lpstr>
      <vt:lpstr>RAKENNUKSET</vt:lpstr>
      <vt:lpstr>PowerPoint-esitys</vt:lpstr>
      <vt:lpstr>TEKIJÄT JA KIITOKSET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MAALAISMAISEMA</dc:title>
  <dc:creator>Windows-käyttäjä</dc:creator>
  <cp:lastModifiedBy>Windows-käyttäjä</cp:lastModifiedBy>
  <cp:revision>21</cp:revision>
  <dcterms:created xsi:type="dcterms:W3CDTF">2017-04-27T05:40:43Z</dcterms:created>
  <dcterms:modified xsi:type="dcterms:W3CDTF">2017-04-28T07:44:14Z</dcterms:modified>
</cp:coreProperties>
</file>