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i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orakulmi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ällön paikkamerkk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6" name="Sisällön paikkamerkk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Ellipsi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i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Otsikk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orakulmi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Suorakulmi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ällön paikkamerkk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 yhdysviiv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i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CECF372-0209-4A75-8F1D-A952B69B9C3D}" type="datetimeFigureOut">
              <a:rPr lang="fi-FI" smtClean="0"/>
              <a:t>23.10.2015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E8DC53F-F8AE-4695-A13B-A348E06340F6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Aloitusinfo</a:t>
            </a:r>
          </a:p>
          <a:p>
            <a:r>
              <a:rPr lang="fi-FI" dirty="0" smtClean="0"/>
              <a:t>26.10.15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sz="1400" dirty="0" smtClean="0"/>
              <a:t>PROJEKTIKOORDINAATTORI </a:t>
            </a:r>
            <a:r>
              <a:rPr lang="fi-FI" sz="1400" dirty="0" err="1" smtClean="0"/>
              <a:t>sari</a:t>
            </a:r>
            <a:r>
              <a:rPr lang="fi-FI" sz="1400" dirty="0" smtClean="0"/>
              <a:t> </a:t>
            </a:r>
            <a:r>
              <a:rPr lang="fi-FI" sz="1400" dirty="0" err="1" smtClean="0"/>
              <a:t>ågren</a:t>
            </a:r>
            <a:endParaRPr lang="fi-FI" sz="1400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Toimintakulttuurin kehittäminen</a:t>
            </a:r>
            <a:endParaRPr lang="fi-FI" dirty="0"/>
          </a:p>
        </p:txBody>
      </p:sp>
      <p:pic>
        <p:nvPicPr>
          <p:cNvPr id="1026" name="Picture 2" descr="http://cdc.ucr.edu/images/cdcslide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509119"/>
            <a:ext cx="4111030" cy="1725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6349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Ideointivaihe alkaa nyt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Laittakaa ideanne/suunnitelmanne paperille muutamalla sanalla ja tuokaa seuraavaan tapaamiseen</a:t>
            </a:r>
          </a:p>
          <a:p>
            <a:endParaRPr lang="fi-FI" dirty="0"/>
          </a:p>
          <a:p>
            <a:r>
              <a:rPr lang="fi-FI" dirty="0" smtClean="0"/>
              <a:t>Materiaaleja kerätään </a:t>
            </a:r>
            <a:r>
              <a:rPr lang="fi-FI" dirty="0" err="1" smtClean="0"/>
              <a:t>Pedanettiin</a:t>
            </a:r>
            <a:r>
              <a:rPr lang="fi-FI" dirty="0" smtClean="0"/>
              <a:t> sivustolle ”Esi- ja perusopetuksen toimintakulttuurin kehittäminen”</a:t>
            </a:r>
          </a:p>
          <a:p>
            <a:endParaRPr lang="fi-FI" dirty="0"/>
          </a:p>
          <a:p>
            <a:r>
              <a:rPr lang="fi-FI" dirty="0" smtClean="0"/>
              <a:t>Seuraava tapaaminen ja tapaamiset jatkossa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097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Kehittämistyön taustaa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Rahoituksena Opetus- ja kulttuuriministeriöltä saatu valtion erityisavustus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Rahoitus kokonaisuudessaan 134800€, josta esiopetukselle kohdistettu 45000€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Lisäksi oma rahoitusosuus 30%</a:t>
            </a:r>
          </a:p>
          <a:p>
            <a:endParaRPr lang="fi-FI" dirty="0" smtClean="0"/>
          </a:p>
          <a:p>
            <a:r>
              <a:rPr lang="fi-FI" dirty="0" smtClean="0"/>
              <a:t>Suurin kuluerä on koordinaattorin ja kehittämistyötä tekevien opettajien palkat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210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Erityisavustus on tarkoitettu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Perusopetuksen kehittämiseen vastaamaan tulevaisuuden vaatimuksiin</a:t>
            </a:r>
          </a:p>
          <a:p>
            <a:r>
              <a:rPr lang="fi-FI" dirty="0" smtClean="0"/>
              <a:t>Oppimaan oppimisen vahvistamiseen, oppimismotivaation kasvattamiseen ja </a:t>
            </a:r>
            <a:r>
              <a:rPr lang="fi-FI" dirty="0" err="1" smtClean="0"/>
              <a:t>koulupudokkuuden</a:t>
            </a:r>
            <a:r>
              <a:rPr lang="fi-FI" dirty="0" smtClean="0"/>
              <a:t> ehkäisemiseen</a:t>
            </a:r>
          </a:p>
          <a:p>
            <a:r>
              <a:rPr lang="fi-FI" dirty="0" smtClean="0"/>
              <a:t>Koulun toimintakulttuurin vahvistamiseen edistämällä oppilaiden osallisuutta ja tukemalla oppilaskuntien toimintaa, kodin ja koulun välistä yhteistyötä sekä työrauhaa ja kouluyhteisön hyvinvointia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915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Avustusta voidaan käyttää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Eheyttävien ja motivoivien oppimiskokonaisuuksien  suunnitteluun ja järjestämiseen, joissa korostuu oppimaan oppiminen</a:t>
            </a:r>
          </a:p>
          <a:p>
            <a:r>
              <a:rPr lang="fi-FI" dirty="0" smtClean="0"/>
              <a:t>Ohjauksen vahvistamiseen </a:t>
            </a:r>
            <a:r>
              <a:rPr lang="fi-FI" dirty="0" err="1" smtClean="0"/>
              <a:t>koulupudokkuuden</a:t>
            </a:r>
            <a:r>
              <a:rPr lang="fi-FI" dirty="0" smtClean="0"/>
              <a:t> ehkäisemiseksi</a:t>
            </a:r>
          </a:p>
          <a:p>
            <a:r>
              <a:rPr lang="fi-FI" dirty="0" smtClean="0"/>
              <a:t>Koulun, oppilaiden ja huoltajien kanssa yhteistyössä järjestettävien oppimiskokonaisuuksien suunnitteluun</a:t>
            </a:r>
          </a:p>
          <a:p>
            <a:r>
              <a:rPr lang="fi-FI" dirty="0" smtClean="0"/>
              <a:t>Koulun ja kodin välisen yhteistyötä hyödyntävien toimien tukemiseen kouluyhteisön hyvinvoinnin edistämiseksi</a:t>
            </a:r>
          </a:p>
          <a:p>
            <a:r>
              <a:rPr lang="fi-FI" dirty="0" smtClean="0"/>
              <a:t>Kouluviihtyvyyttä lisäävien oppilasprojektien hankintoihin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736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Avustusta ei voi käyttää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Olemassa olevan toiminnan rahoittamiseen</a:t>
            </a:r>
          </a:p>
          <a:p>
            <a:r>
              <a:rPr lang="fi-FI" dirty="0" smtClean="0"/>
              <a:t>Sijaiskustannuksiin (vain sellaisten henkilöiden palkkakustannuksiin, jotka osallistuvat suoraan hankkeen toteuttamiseen.</a:t>
            </a:r>
          </a:p>
          <a:p>
            <a:r>
              <a:rPr lang="fi-FI" dirty="0" smtClean="0"/>
              <a:t>Tietoteknisten laitteiden hankintaan tai tuotekehitykseen, verkkoyhteyksien parantamiseen/pystyttämiseen, oppimateriaalien tuotteistamiseen, voittoa tuottaviin toimiin, samanaikaisopetukseen, tutkintoihin tai pääsykoematkoihin, ulkomaanmatkoihin, päivärahoihin,  S2-opetustunteihin tai kerhotoimintaan.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16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Avustusta on haettu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Uuden </a:t>
            </a:r>
            <a:r>
              <a:rPr lang="fi-FI" dirty="0" err="1" smtClean="0"/>
              <a:t>OPSin</a:t>
            </a:r>
            <a:r>
              <a:rPr lang="fi-FI" dirty="0" smtClean="0"/>
              <a:t> uusien mallien käytäntöön tuomiseen</a:t>
            </a:r>
          </a:p>
          <a:p>
            <a:r>
              <a:rPr lang="fi-FI" dirty="0" smtClean="0"/>
              <a:t>Oppilaiden osallistumisen mahdollistamiseksi opetuksen sisällölliseen suunnitteluun </a:t>
            </a:r>
          </a:p>
          <a:p>
            <a:r>
              <a:rPr lang="fi-FI" dirty="0" smtClean="0"/>
              <a:t>Opettajajohtoisen pedagogiikan muuttamiseksi kohti laaja-alaisen osaamisen mallia</a:t>
            </a:r>
          </a:p>
          <a:p>
            <a:r>
              <a:rPr lang="fi-FI" dirty="0" smtClean="0"/>
              <a:t>Vaikuttamisen ja mielipiteen ilmaisemisen oppilasprojektiin</a:t>
            </a:r>
          </a:p>
          <a:p>
            <a:r>
              <a:rPr lang="fi-FI" dirty="0" smtClean="0"/>
              <a:t>Tutkimusten hyödyntämiseen ja palautteen keräämiseen osana koulujen hyvinvointityötä</a:t>
            </a:r>
          </a:p>
          <a:p>
            <a:r>
              <a:rPr lang="fi-FI" dirty="0" smtClean="0"/>
              <a:t>Oppimisen fyysisen ympäristön kehittämiseen ja uudelleenjärjestämiseen</a:t>
            </a:r>
          </a:p>
          <a:p>
            <a:r>
              <a:rPr lang="fi-FI" dirty="0" smtClean="0"/>
              <a:t>Esi- ja alkuopetuksen yhteistyön kehittämiseen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185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Kehittäjäopettajien tehtävänä on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Ideoida raamiin sopivaa kehittämistyötä, suunnitella ja toteuttaa sitä omalla koulullaan sekä toimia kollegoiden innostajana uusien toimintamallien </a:t>
            </a:r>
            <a:r>
              <a:rPr lang="fi-FI" dirty="0" smtClean="0"/>
              <a:t>toteuttamisessa</a:t>
            </a:r>
            <a:endParaRPr lang="fi-FI" dirty="0" smtClean="0"/>
          </a:p>
          <a:p>
            <a:r>
              <a:rPr lang="fi-FI" dirty="0" smtClean="0"/>
              <a:t>Laatia yksin tai pienessä ryhmässä kehittämissuunnitelma</a:t>
            </a:r>
          </a:p>
          <a:p>
            <a:r>
              <a:rPr lang="fi-FI" dirty="0" smtClean="0"/>
              <a:t>Osallistua kuukausittaisiin kokoontumisiin virastolla (alkuun mahd. hieman useammin)</a:t>
            </a:r>
          </a:p>
          <a:p>
            <a:r>
              <a:rPr lang="fi-FI" dirty="0" smtClean="0"/>
              <a:t>Osallistua projektikoordinaattorin osoittamiin kehittämistehtäviin </a:t>
            </a:r>
          </a:p>
          <a:p>
            <a:r>
              <a:rPr lang="fi-FI" dirty="0" smtClean="0"/>
              <a:t>Dokumentoida tekemäänsä kehittämistyötä (</a:t>
            </a:r>
            <a:r>
              <a:rPr lang="fi-FI" dirty="0" err="1" smtClean="0"/>
              <a:t>Pedanet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651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Palkkio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200€/</a:t>
            </a:r>
            <a:r>
              <a:rPr lang="fi-FI" dirty="0" smtClean="0"/>
              <a:t>kk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Maksetaan marraskuun 2015 alusta toukokuun 2016 loppuun. (toisin kuin alun perin ilmoitettiin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Mahdollisuus kehittämistoiminnan edellyttämään koulutuksiin ja/tai vierailuihin siten kuin se omalle koululle </a:t>
            </a:r>
            <a:r>
              <a:rPr lang="fi-FI" dirty="0" smtClean="0"/>
              <a:t>sopii</a:t>
            </a:r>
          </a:p>
          <a:p>
            <a:endParaRPr lang="fi-FI" dirty="0" smtClean="0"/>
          </a:p>
          <a:p>
            <a:r>
              <a:rPr lang="fi-FI" dirty="0" smtClean="0"/>
              <a:t>Mahdollisuus idean toteuttamisen kannalta välttämättömiin hankintoihin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8161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Monilukutaito käytäntöön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2.12.2015 </a:t>
            </a:r>
            <a:r>
              <a:rPr lang="fi-FI" dirty="0" smtClean="0"/>
              <a:t>Helsinki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Matkat ja koulutusmaksu kustannetaan </a:t>
            </a:r>
            <a:r>
              <a:rPr lang="fi-FI" dirty="0" smtClean="0"/>
              <a:t>avustuksesta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Päivärahaa ei </a:t>
            </a:r>
            <a:r>
              <a:rPr lang="fi-FI" dirty="0" smtClean="0"/>
              <a:t>makseta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Sijaisjärjestelyistä sovittava oman koulun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7940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hteiskunnallinen">
  <a:themeElements>
    <a:clrScheme name="Yhteiskunnallinen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Yhteiskunnallinen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124</TotalTime>
  <Words>350</Words>
  <Application>Microsoft Office PowerPoint</Application>
  <PresentationFormat>Näytössä katseltava diaesitys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Yhteiskunnallinen</vt:lpstr>
      <vt:lpstr>Toimintakulttuurin kehittäminen</vt:lpstr>
      <vt:lpstr>Kehittämistyön taustaa</vt:lpstr>
      <vt:lpstr>Erityisavustus on tarkoitettu</vt:lpstr>
      <vt:lpstr>Avustusta voidaan käyttää</vt:lpstr>
      <vt:lpstr>Avustusta ei voi käyttää</vt:lpstr>
      <vt:lpstr>Avustusta on haettu</vt:lpstr>
      <vt:lpstr>Kehittäjäopettajien tehtävänä on </vt:lpstr>
      <vt:lpstr>Palkkio</vt:lpstr>
      <vt:lpstr>Monilukutaito käytäntöön</vt:lpstr>
      <vt:lpstr>Ideointivaihe alkaa nyt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Toimintakulttuurin kehittäminen</dc:title>
  <dc:creator>Ågren Sari</dc:creator>
  <cp:lastModifiedBy>Ågren Sari</cp:lastModifiedBy>
  <cp:revision>8</cp:revision>
  <dcterms:created xsi:type="dcterms:W3CDTF">2015-10-22T10:41:19Z</dcterms:created>
  <dcterms:modified xsi:type="dcterms:W3CDTF">2015-10-23T10:00:45Z</dcterms:modified>
</cp:coreProperties>
</file>