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1" r:id="rId2"/>
    <p:sldId id="322" r:id="rId3"/>
    <p:sldId id="283" r:id="rId4"/>
    <p:sldId id="282" r:id="rId5"/>
    <p:sldId id="260" r:id="rId6"/>
    <p:sldId id="262" r:id="rId7"/>
    <p:sldId id="263" r:id="rId8"/>
    <p:sldId id="264" r:id="rId9"/>
    <p:sldId id="265" r:id="rId10"/>
    <p:sldId id="266" r:id="rId11"/>
    <p:sldId id="319" r:id="rId12"/>
    <p:sldId id="320" r:id="rId13"/>
    <p:sldId id="312" r:id="rId14"/>
    <p:sldId id="308" r:id="rId15"/>
    <p:sldId id="309" r:id="rId16"/>
    <p:sldId id="310" r:id="rId17"/>
    <p:sldId id="311" r:id="rId18"/>
    <p:sldId id="323" r:id="rId19"/>
    <p:sldId id="313" r:id="rId20"/>
    <p:sldId id="314" r:id="rId21"/>
    <p:sldId id="315" r:id="rId22"/>
    <p:sldId id="316" r:id="rId23"/>
    <p:sldId id="287" r:id="rId24"/>
    <p:sldId id="325" r:id="rId25"/>
    <p:sldId id="326" r:id="rId26"/>
    <p:sldId id="327" r:id="rId27"/>
    <p:sldId id="328" r:id="rId28"/>
    <p:sldId id="290" r:id="rId29"/>
    <p:sldId id="324" r:id="rId30"/>
    <p:sldId id="291" r:id="rId31"/>
    <p:sldId id="275" r:id="rId32"/>
    <p:sldId id="317" r:id="rId33"/>
    <p:sldId id="318" r:id="rId34"/>
    <p:sldId id="303" r:id="rId35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-9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C052A-8488-4DDA-B3B7-DD024904467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FB58BD2-33B1-4E5E-B28C-F1A40F206673}">
      <dgm:prSet phldrT="[Teksti]"/>
      <dgm:spPr/>
      <dgm:t>
        <a:bodyPr/>
        <a:lstStyle/>
        <a:p>
          <a:r>
            <a:rPr lang="fi-FI" dirty="0" smtClean="0"/>
            <a:t>Opettaminen</a:t>
          </a:r>
          <a:endParaRPr lang="fi-FI" dirty="0"/>
        </a:p>
      </dgm:t>
    </dgm:pt>
    <dgm:pt modelId="{F632F311-DDBD-41B1-A670-2427A290BDE7}" type="parTrans" cxnId="{C2F86828-23FA-4E2E-A827-6D300EEF6080}">
      <dgm:prSet/>
      <dgm:spPr/>
      <dgm:t>
        <a:bodyPr/>
        <a:lstStyle/>
        <a:p>
          <a:endParaRPr lang="fi-FI"/>
        </a:p>
      </dgm:t>
    </dgm:pt>
    <dgm:pt modelId="{A1436C6D-6D94-4938-BBD3-706EFB8EBEA8}" type="sibTrans" cxnId="{C2F86828-23FA-4E2E-A827-6D300EEF6080}">
      <dgm:prSet/>
      <dgm:spPr/>
      <dgm:t>
        <a:bodyPr/>
        <a:lstStyle/>
        <a:p>
          <a:endParaRPr lang="fi-FI"/>
        </a:p>
      </dgm:t>
    </dgm:pt>
    <dgm:pt modelId="{AF32DF09-5930-46C8-95CA-16C75C31F6DC}">
      <dgm:prSet phldrT="[Teksti]"/>
      <dgm:spPr/>
      <dgm:t>
        <a:bodyPr/>
        <a:lstStyle/>
        <a:p>
          <a:r>
            <a:rPr lang="fi-FI" dirty="0" smtClean="0"/>
            <a:t>Arviointi</a:t>
          </a:r>
          <a:endParaRPr lang="fi-FI" dirty="0"/>
        </a:p>
      </dgm:t>
    </dgm:pt>
    <dgm:pt modelId="{22174E75-14AB-4B01-BDA8-275050503B64}" type="parTrans" cxnId="{76B6DB44-EB2C-4F7E-A147-A50F9CA5D884}">
      <dgm:prSet/>
      <dgm:spPr/>
      <dgm:t>
        <a:bodyPr/>
        <a:lstStyle/>
        <a:p>
          <a:endParaRPr lang="fi-FI"/>
        </a:p>
      </dgm:t>
    </dgm:pt>
    <dgm:pt modelId="{1624C55D-F49E-45C7-BC76-DDB55872F707}" type="sibTrans" cxnId="{76B6DB44-EB2C-4F7E-A147-A50F9CA5D884}">
      <dgm:prSet/>
      <dgm:spPr/>
      <dgm:t>
        <a:bodyPr/>
        <a:lstStyle/>
        <a:p>
          <a:endParaRPr lang="fi-FI"/>
        </a:p>
      </dgm:t>
    </dgm:pt>
    <dgm:pt modelId="{5087B1CC-98D3-4DDD-9679-1CC86C289274}">
      <dgm:prSet phldrT="[Teksti]"/>
      <dgm:spPr/>
      <dgm:t>
        <a:bodyPr/>
        <a:lstStyle/>
        <a:p>
          <a:r>
            <a:rPr lang="fi-FI" dirty="0" smtClean="0"/>
            <a:t>Oppiminen ja osaaminen</a:t>
          </a:r>
          <a:endParaRPr lang="fi-FI" dirty="0"/>
        </a:p>
      </dgm:t>
    </dgm:pt>
    <dgm:pt modelId="{7A57DB2B-DC4E-4A79-B0A2-72ABC9F7B412}" type="parTrans" cxnId="{1B903879-46BF-4358-9B26-9CC19824352E}">
      <dgm:prSet/>
      <dgm:spPr/>
      <dgm:t>
        <a:bodyPr/>
        <a:lstStyle/>
        <a:p>
          <a:endParaRPr lang="fi-FI"/>
        </a:p>
      </dgm:t>
    </dgm:pt>
    <dgm:pt modelId="{6FBF3F20-0BFB-474E-83A7-7CBE5232F576}" type="sibTrans" cxnId="{1B903879-46BF-4358-9B26-9CC19824352E}">
      <dgm:prSet/>
      <dgm:spPr/>
      <dgm:t>
        <a:bodyPr/>
        <a:lstStyle/>
        <a:p>
          <a:endParaRPr lang="fi-FI"/>
        </a:p>
      </dgm:t>
    </dgm:pt>
    <dgm:pt modelId="{2DA7B4DB-67A5-4A92-8AE1-96F4A3292AC6}" type="pres">
      <dgm:prSet presAssocID="{3B6C052A-8488-4DDA-B3B7-DD0249044673}" presName="compositeShape" presStyleCnt="0">
        <dgm:presLayoutVars>
          <dgm:chMax val="7"/>
          <dgm:dir/>
          <dgm:resizeHandles val="exact"/>
        </dgm:presLayoutVars>
      </dgm:prSet>
      <dgm:spPr/>
    </dgm:pt>
    <dgm:pt modelId="{60C93EEA-CFD4-478D-9ECE-4DF4197B1579}" type="pres">
      <dgm:prSet presAssocID="{3B6C052A-8488-4DDA-B3B7-DD0249044673}" presName="wedge1" presStyleLbl="node1" presStyleIdx="0" presStyleCnt="3" custLinFactNeighborY="-1120"/>
      <dgm:spPr/>
      <dgm:t>
        <a:bodyPr/>
        <a:lstStyle/>
        <a:p>
          <a:endParaRPr lang="fi-FI"/>
        </a:p>
      </dgm:t>
    </dgm:pt>
    <dgm:pt modelId="{7AF4FF0D-4616-4271-8CA7-84B4EEEB48D2}" type="pres">
      <dgm:prSet presAssocID="{3B6C052A-8488-4DDA-B3B7-DD0249044673}" presName="dummy1a" presStyleCnt="0"/>
      <dgm:spPr/>
    </dgm:pt>
    <dgm:pt modelId="{87329097-F635-4DA6-956D-047025F573CC}" type="pres">
      <dgm:prSet presAssocID="{3B6C052A-8488-4DDA-B3B7-DD0249044673}" presName="dummy1b" presStyleCnt="0"/>
      <dgm:spPr/>
    </dgm:pt>
    <dgm:pt modelId="{203631CB-4A71-499F-BF0A-12C61AC6459C}" type="pres">
      <dgm:prSet presAssocID="{3B6C052A-8488-4DDA-B3B7-DD024904467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D823B76-42AE-4665-A800-6B17EE99D760}" type="pres">
      <dgm:prSet presAssocID="{3B6C052A-8488-4DDA-B3B7-DD0249044673}" presName="wedge2" presStyleLbl="node1" presStyleIdx="1" presStyleCnt="3"/>
      <dgm:spPr/>
      <dgm:t>
        <a:bodyPr/>
        <a:lstStyle/>
        <a:p>
          <a:endParaRPr lang="fi-FI"/>
        </a:p>
      </dgm:t>
    </dgm:pt>
    <dgm:pt modelId="{A50F31AB-A230-479B-A917-81F659E7CF77}" type="pres">
      <dgm:prSet presAssocID="{3B6C052A-8488-4DDA-B3B7-DD0249044673}" presName="dummy2a" presStyleCnt="0"/>
      <dgm:spPr/>
    </dgm:pt>
    <dgm:pt modelId="{DCD57103-4E0D-42D1-A13F-F1524DA42D81}" type="pres">
      <dgm:prSet presAssocID="{3B6C052A-8488-4DDA-B3B7-DD0249044673}" presName="dummy2b" presStyleCnt="0"/>
      <dgm:spPr/>
    </dgm:pt>
    <dgm:pt modelId="{C313D728-2299-4E59-9A16-1CAAFD09F230}" type="pres">
      <dgm:prSet presAssocID="{3B6C052A-8488-4DDA-B3B7-DD024904467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5E0AC3-86D8-4FDA-9C58-86407A531566}" type="pres">
      <dgm:prSet presAssocID="{3B6C052A-8488-4DDA-B3B7-DD0249044673}" presName="wedge3" presStyleLbl="node1" presStyleIdx="2" presStyleCnt="3"/>
      <dgm:spPr/>
      <dgm:t>
        <a:bodyPr/>
        <a:lstStyle/>
        <a:p>
          <a:endParaRPr lang="fi-FI"/>
        </a:p>
      </dgm:t>
    </dgm:pt>
    <dgm:pt modelId="{60F19991-62FA-45D0-85C1-CBF629FB6E4C}" type="pres">
      <dgm:prSet presAssocID="{3B6C052A-8488-4DDA-B3B7-DD0249044673}" presName="dummy3a" presStyleCnt="0"/>
      <dgm:spPr/>
    </dgm:pt>
    <dgm:pt modelId="{6E0903D9-9C9D-4632-BF74-C5B5559C8186}" type="pres">
      <dgm:prSet presAssocID="{3B6C052A-8488-4DDA-B3B7-DD0249044673}" presName="dummy3b" presStyleCnt="0"/>
      <dgm:spPr/>
    </dgm:pt>
    <dgm:pt modelId="{3D63803F-8A33-43CE-B130-64F40038FD54}" type="pres">
      <dgm:prSet presAssocID="{3B6C052A-8488-4DDA-B3B7-DD024904467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BBF54B-5771-40DC-974A-A3B473420C1B}" type="pres">
      <dgm:prSet presAssocID="{A1436C6D-6D94-4938-BBD3-706EFB8EBEA8}" presName="arrowWedge1" presStyleLbl="fgSibTrans2D1" presStyleIdx="0" presStyleCnt="3"/>
      <dgm:spPr/>
    </dgm:pt>
    <dgm:pt modelId="{35F07A73-4909-4038-91B7-08C8E311C3AA}" type="pres">
      <dgm:prSet presAssocID="{1624C55D-F49E-45C7-BC76-DDB55872F707}" presName="arrowWedge2" presStyleLbl="fgSibTrans2D1" presStyleIdx="1" presStyleCnt="3"/>
      <dgm:spPr/>
    </dgm:pt>
    <dgm:pt modelId="{C780425D-6559-4296-A21F-676F51DC3BFD}" type="pres">
      <dgm:prSet presAssocID="{6FBF3F20-0BFB-474E-83A7-7CBE5232F576}" presName="arrowWedge3" presStyleLbl="fgSibTrans2D1" presStyleIdx="2" presStyleCnt="3"/>
      <dgm:spPr/>
    </dgm:pt>
  </dgm:ptLst>
  <dgm:cxnLst>
    <dgm:cxn modelId="{80E50A47-49DD-43D8-99A8-B5773E47198C}" type="presOf" srcId="{AF32DF09-5930-46C8-95CA-16C75C31F6DC}" destId="{1D823B76-42AE-4665-A800-6B17EE99D760}" srcOrd="0" destOrd="0" presId="urn:microsoft.com/office/officeart/2005/8/layout/cycle8"/>
    <dgm:cxn modelId="{76B6DB44-EB2C-4F7E-A147-A50F9CA5D884}" srcId="{3B6C052A-8488-4DDA-B3B7-DD0249044673}" destId="{AF32DF09-5930-46C8-95CA-16C75C31F6DC}" srcOrd="1" destOrd="0" parTransId="{22174E75-14AB-4B01-BDA8-275050503B64}" sibTransId="{1624C55D-F49E-45C7-BC76-DDB55872F707}"/>
    <dgm:cxn modelId="{76B3C9A1-8D6A-4234-8E37-447E80986161}" type="presOf" srcId="{DFB58BD2-33B1-4E5E-B28C-F1A40F206673}" destId="{60C93EEA-CFD4-478D-9ECE-4DF4197B1579}" srcOrd="0" destOrd="0" presId="urn:microsoft.com/office/officeart/2005/8/layout/cycle8"/>
    <dgm:cxn modelId="{E05BC848-28B0-4115-A72E-56CF21694668}" type="presOf" srcId="{5087B1CC-98D3-4DDD-9679-1CC86C289274}" destId="{3D63803F-8A33-43CE-B130-64F40038FD54}" srcOrd="1" destOrd="0" presId="urn:microsoft.com/office/officeart/2005/8/layout/cycle8"/>
    <dgm:cxn modelId="{DC6F7EAD-77B4-4A82-9404-EF798EF66112}" type="presOf" srcId="{DFB58BD2-33B1-4E5E-B28C-F1A40F206673}" destId="{203631CB-4A71-499F-BF0A-12C61AC6459C}" srcOrd="1" destOrd="0" presId="urn:microsoft.com/office/officeart/2005/8/layout/cycle8"/>
    <dgm:cxn modelId="{1B903879-46BF-4358-9B26-9CC19824352E}" srcId="{3B6C052A-8488-4DDA-B3B7-DD0249044673}" destId="{5087B1CC-98D3-4DDD-9679-1CC86C289274}" srcOrd="2" destOrd="0" parTransId="{7A57DB2B-DC4E-4A79-B0A2-72ABC9F7B412}" sibTransId="{6FBF3F20-0BFB-474E-83A7-7CBE5232F576}"/>
    <dgm:cxn modelId="{204124EF-B5FD-46F9-9F2B-896C7E4B2905}" type="presOf" srcId="{3B6C052A-8488-4DDA-B3B7-DD0249044673}" destId="{2DA7B4DB-67A5-4A92-8AE1-96F4A3292AC6}" srcOrd="0" destOrd="0" presId="urn:microsoft.com/office/officeart/2005/8/layout/cycle8"/>
    <dgm:cxn modelId="{06C96E23-E55A-4589-B9F4-FAD7D32F7278}" type="presOf" srcId="{5087B1CC-98D3-4DDD-9679-1CC86C289274}" destId="{B25E0AC3-86D8-4FDA-9C58-86407A531566}" srcOrd="0" destOrd="0" presId="urn:microsoft.com/office/officeart/2005/8/layout/cycle8"/>
    <dgm:cxn modelId="{C2F86828-23FA-4E2E-A827-6D300EEF6080}" srcId="{3B6C052A-8488-4DDA-B3B7-DD0249044673}" destId="{DFB58BD2-33B1-4E5E-B28C-F1A40F206673}" srcOrd="0" destOrd="0" parTransId="{F632F311-DDBD-41B1-A670-2427A290BDE7}" sibTransId="{A1436C6D-6D94-4938-BBD3-706EFB8EBEA8}"/>
    <dgm:cxn modelId="{D5430B08-47E4-4EFF-A0D2-74A4AD25F8F1}" type="presOf" srcId="{AF32DF09-5930-46C8-95CA-16C75C31F6DC}" destId="{C313D728-2299-4E59-9A16-1CAAFD09F230}" srcOrd="1" destOrd="0" presId="urn:microsoft.com/office/officeart/2005/8/layout/cycle8"/>
    <dgm:cxn modelId="{5D191B59-2225-4B54-95ED-67AD4D2C0749}" type="presParOf" srcId="{2DA7B4DB-67A5-4A92-8AE1-96F4A3292AC6}" destId="{60C93EEA-CFD4-478D-9ECE-4DF4197B1579}" srcOrd="0" destOrd="0" presId="urn:microsoft.com/office/officeart/2005/8/layout/cycle8"/>
    <dgm:cxn modelId="{0C967A8D-DF24-4B66-A6EF-AE523F695E86}" type="presParOf" srcId="{2DA7B4DB-67A5-4A92-8AE1-96F4A3292AC6}" destId="{7AF4FF0D-4616-4271-8CA7-84B4EEEB48D2}" srcOrd="1" destOrd="0" presId="urn:microsoft.com/office/officeart/2005/8/layout/cycle8"/>
    <dgm:cxn modelId="{EF344E3E-71E3-4517-9642-2D1B4BF02FE9}" type="presParOf" srcId="{2DA7B4DB-67A5-4A92-8AE1-96F4A3292AC6}" destId="{87329097-F635-4DA6-956D-047025F573CC}" srcOrd="2" destOrd="0" presId="urn:microsoft.com/office/officeart/2005/8/layout/cycle8"/>
    <dgm:cxn modelId="{E3D99267-918A-4803-B318-6D421567EAEB}" type="presParOf" srcId="{2DA7B4DB-67A5-4A92-8AE1-96F4A3292AC6}" destId="{203631CB-4A71-499F-BF0A-12C61AC6459C}" srcOrd="3" destOrd="0" presId="urn:microsoft.com/office/officeart/2005/8/layout/cycle8"/>
    <dgm:cxn modelId="{626F8607-BAB2-4CDB-998B-B55B644D6B78}" type="presParOf" srcId="{2DA7B4DB-67A5-4A92-8AE1-96F4A3292AC6}" destId="{1D823B76-42AE-4665-A800-6B17EE99D760}" srcOrd="4" destOrd="0" presId="urn:microsoft.com/office/officeart/2005/8/layout/cycle8"/>
    <dgm:cxn modelId="{3427CD20-1E49-4831-8FF8-383B8838548B}" type="presParOf" srcId="{2DA7B4DB-67A5-4A92-8AE1-96F4A3292AC6}" destId="{A50F31AB-A230-479B-A917-81F659E7CF77}" srcOrd="5" destOrd="0" presId="urn:microsoft.com/office/officeart/2005/8/layout/cycle8"/>
    <dgm:cxn modelId="{F50B49AC-857C-4562-AC6A-6199495515DD}" type="presParOf" srcId="{2DA7B4DB-67A5-4A92-8AE1-96F4A3292AC6}" destId="{DCD57103-4E0D-42D1-A13F-F1524DA42D81}" srcOrd="6" destOrd="0" presId="urn:microsoft.com/office/officeart/2005/8/layout/cycle8"/>
    <dgm:cxn modelId="{0C6238C7-CE99-4582-8FDA-F96CC4BB3CB4}" type="presParOf" srcId="{2DA7B4DB-67A5-4A92-8AE1-96F4A3292AC6}" destId="{C313D728-2299-4E59-9A16-1CAAFD09F230}" srcOrd="7" destOrd="0" presId="urn:microsoft.com/office/officeart/2005/8/layout/cycle8"/>
    <dgm:cxn modelId="{2CE42AF1-2E50-4A13-B97D-C964C43A4C5F}" type="presParOf" srcId="{2DA7B4DB-67A5-4A92-8AE1-96F4A3292AC6}" destId="{B25E0AC3-86D8-4FDA-9C58-86407A531566}" srcOrd="8" destOrd="0" presId="urn:microsoft.com/office/officeart/2005/8/layout/cycle8"/>
    <dgm:cxn modelId="{1C908E35-4037-4112-984C-3D8E85830A6D}" type="presParOf" srcId="{2DA7B4DB-67A5-4A92-8AE1-96F4A3292AC6}" destId="{60F19991-62FA-45D0-85C1-CBF629FB6E4C}" srcOrd="9" destOrd="0" presId="urn:microsoft.com/office/officeart/2005/8/layout/cycle8"/>
    <dgm:cxn modelId="{8747B8C4-589B-4E89-8163-A947D738EDBE}" type="presParOf" srcId="{2DA7B4DB-67A5-4A92-8AE1-96F4A3292AC6}" destId="{6E0903D9-9C9D-4632-BF74-C5B5559C8186}" srcOrd="10" destOrd="0" presId="urn:microsoft.com/office/officeart/2005/8/layout/cycle8"/>
    <dgm:cxn modelId="{883910CE-CFBE-41A1-BEE3-A8216009D280}" type="presParOf" srcId="{2DA7B4DB-67A5-4A92-8AE1-96F4A3292AC6}" destId="{3D63803F-8A33-43CE-B130-64F40038FD54}" srcOrd="11" destOrd="0" presId="urn:microsoft.com/office/officeart/2005/8/layout/cycle8"/>
    <dgm:cxn modelId="{8DB30662-A0A5-4CDE-AD0B-54B5BCD41E94}" type="presParOf" srcId="{2DA7B4DB-67A5-4A92-8AE1-96F4A3292AC6}" destId="{14BBF54B-5771-40DC-974A-A3B473420C1B}" srcOrd="12" destOrd="0" presId="urn:microsoft.com/office/officeart/2005/8/layout/cycle8"/>
    <dgm:cxn modelId="{BC68EF74-A9D6-46A1-9B67-E8A20EE8B6BB}" type="presParOf" srcId="{2DA7B4DB-67A5-4A92-8AE1-96F4A3292AC6}" destId="{35F07A73-4909-4038-91B7-08C8E311C3AA}" srcOrd="13" destOrd="0" presId="urn:microsoft.com/office/officeart/2005/8/layout/cycle8"/>
    <dgm:cxn modelId="{68C740B6-7EE8-4B37-8157-694E63A06480}" type="presParOf" srcId="{2DA7B4DB-67A5-4A92-8AE1-96F4A3292AC6}" destId="{C780425D-6559-4296-A21F-676F51DC3BF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0BC4D-9557-4441-8D64-B01B56E14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F4DF8BD-33E2-472A-93EB-A8B83E5E7969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Arviointia ei voi erottaa oppimiskäsityksestä </a:t>
          </a:r>
        </a:p>
        <a:p>
          <a:r>
            <a:rPr lang="fi-FI" dirty="0" smtClean="0">
              <a:solidFill>
                <a:schemeClr val="tx1"/>
              </a:solidFill>
            </a:rPr>
            <a:t>(Jakku-Sihvonen 2001; </a:t>
          </a:r>
          <a:r>
            <a:rPr lang="fi-FI" dirty="0" err="1" smtClean="0">
              <a:solidFill>
                <a:schemeClr val="tx1"/>
              </a:solidFill>
            </a:rPr>
            <a:t>Atjonen</a:t>
          </a:r>
          <a:r>
            <a:rPr lang="fi-FI" dirty="0" smtClean="0">
              <a:solidFill>
                <a:schemeClr val="tx1"/>
              </a:solidFill>
            </a:rPr>
            <a:t> 2007)</a:t>
          </a:r>
          <a:endParaRPr lang="fi-FI" dirty="0">
            <a:solidFill>
              <a:schemeClr val="tx1"/>
            </a:solidFill>
          </a:endParaRPr>
        </a:p>
      </dgm:t>
    </dgm:pt>
    <dgm:pt modelId="{AE5D2089-804B-4490-B3A3-BF56276AD0B4}" type="parTrans" cxnId="{21340E5C-AE0B-48CD-AACD-33119C9EC8A3}">
      <dgm:prSet/>
      <dgm:spPr/>
      <dgm:t>
        <a:bodyPr/>
        <a:lstStyle/>
        <a:p>
          <a:endParaRPr lang="fi-FI"/>
        </a:p>
      </dgm:t>
    </dgm:pt>
    <dgm:pt modelId="{0A870A8D-B7DA-489B-8B7D-E0E7129B8F39}" type="sibTrans" cxnId="{21340E5C-AE0B-48CD-AACD-33119C9EC8A3}">
      <dgm:prSet/>
      <dgm:spPr/>
      <dgm:t>
        <a:bodyPr/>
        <a:lstStyle/>
        <a:p>
          <a:endParaRPr lang="fi-FI"/>
        </a:p>
      </dgm:t>
    </dgm:pt>
    <dgm:pt modelId="{500DFD29-C16A-448E-99E6-F3B318E8A1D2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Arviointia  ja oppimista ei voi erottaa toisistaan</a:t>
          </a:r>
          <a:endParaRPr lang="fi-FI" dirty="0">
            <a:solidFill>
              <a:schemeClr val="tx1"/>
            </a:solidFill>
          </a:endParaRPr>
        </a:p>
      </dgm:t>
    </dgm:pt>
    <dgm:pt modelId="{7BFF5842-6043-4B0C-ACDE-5A2B560D1845}" type="parTrans" cxnId="{446BE55F-3AD5-4ED2-81D2-598B8ACA80C9}">
      <dgm:prSet/>
      <dgm:spPr/>
      <dgm:t>
        <a:bodyPr/>
        <a:lstStyle/>
        <a:p>
          <a:endParaRPr lang="fi-FI"/>
        </a:p>
      </dgm:t>
    </dgm:pt>
    <dgm:pt modelId="{693639C9-6FA5-435D-838C-BBB7C71C84EF}" type="sibTrans" cxnId="{446BE55F-3AD5-4ED2-81D2-598B8ACA80C9}">
      <dgm:prSet/>
      <dgm:spPr/>
      <dgm:t>
        <a:bodyPr/>
        <a:lstStyle/>
        <a:p>
          <a:endParaRPr lang="fi-FI"/>
        </a:p>
      </dgm:t>
    </dgm:pt>
    <dgm:pt modelId="{DA6BDED2-3099-47A8-A01F-C41FCACF2600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Arviointi on aina kontekstisidonnaista </a:t>
          </a:r>
          <a:endParaRPr lang="fi-FI" dirty="0">
            <a:solidFill>
              <a:schemeClr val="tx1"/>
            </a:solidFill>
          </a:endParaRPr>
        </a:p>
      </dgm:t>
    </dgm:pt>
    <dgm:pt modelId="{54B7CBF4-913A-4887-808F-7CEA799F91B3}" type="parTrans" cxnId="{483234D7-E8FA-4B86-BD67-A11CD67509B3}">
      <dgm:prSet/>
      <dgm:spPr/>
    </dgm:pt>
    <dgm:pt modelId="{F8D05E65-8B70-44DC-8989-99E65C1BDE30}" type="sibTrans" cxnId="{483234D7-E8FA-4B86-BD67-A11CD67509B3}">
      <dgm:prSet/>
      <dgm:spPr/>
    </dgm:pt>
    <dgm:pt modelId="{E8193031-30D7-47E2-891E-F0DF516D2851}" type="pres">
      <dgm:prSet presAssocID="{9A30BC4D-9557-4441-8D64-B01B56E14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BAA6C1E-80B6-4110-AC9E-5116A069DE88}" type="pres">
      <dgm:prSet presAssocID="{9F4DF8BD-33E2-472A-93EB-A8B83E5E7969}" presName="parentText" presStyleLbl="node1" presStyleIdx="0" presStyleCnt="1" custLinFactNeighborX="-12272" custLinFactNeighborY="-530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8B0C339-E1A5-4CF6-842B-FD8A1536731A}" type="pres">
      <dgm:prSet presAssocID="{9F4DF8BD-33E2-472A-93EB-A8B83E5E7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83234D7-E8FA-4B86-BD67-A11CD67509B3}" srcId="{9F4DF8BD-33E2-472A-93EB-A8B83E5E7969}" destId="{DA6BDED2-3099-47A8-A01F-C41FCACF2600}" srcOrd="1" destOrd="0" parTransId="{54B7CBF4-913A-4887-808F-7CEA799F91B3}" sibTransId="{F8D05E65-8B70-44DC-8989-99E65C1BDE30}"/>
    <dgm:cxn modelId="{50AEA4E1-A4AC-45F5-8ED9-94A0A88790C0}" type="presOf" srcId="{9A30BC4D-9557-4441-8D64-B01B56E1441D}" destId="{E8193031-30D7-47E2-891E-F0DF516D2851}" srcOrd="0" destOrd="0" presId="urn:microsoft.com/office/officeart/2005/8/layout/vList2"/>
    <dgm:cxn modelId="{ADEBE1BB-479E-4619-887C-184FAB097344}" type="presOf" srcId="{9F4DF8BD-33E2-472A-93EB-A8B83E5E7969}" destId="{4BAA6C1E-80B6-4110-AC9E-5116A069DE88}" srcOrd="0" destOrd="0" presId="urn:microsoft.com/office/officeart/2005/8/layout/vList2"/>
    <dgm:cxn modelId="{C372D117-CC51-46E3-8896-5B09A87CF697}" type="presOf" srcId="{DA6BDED2-3099-47A8-A01F-C41FCACF2600}" destId="{68B0C339-E1A5-4CF6-842B-FD8A1536731A}" srcOrd="0" destOrd="1" presId="urn:microsoft.com/office/officeart/2005/8/layout/vList2"/>
    <dgm:cxn modelId="{D4DAE3B1-2CB1-4D6F-9F19-46197FDC7012}" type="presOf" srcId="{500DFD29-C16A-448E-99E6-F3B318E8A1D2}" destId="{68B0C339-E1A5-4CF6-842B-FD8A1536731A}" srcOrd="0" destOrd="0" presId="urn:microsoft.com/office/officeart/2005/8/layout/vList2"/>
    <dgm:cxn modelId="{21340E5C-AE0B-48CD-AACD-33119C9EC8A3}" srcId="{9A30BC4D-9557-4441-8D64-B01B56E1441D}" destId="{9F4DF8BD-33E2-472A-93EB-A8B83E5E7969}" srcOrd="0" destOrd="0" parTransId="{AE5D2089-804B-4490-B3A3-BF56276AD0B4}" sibTransId="{0A870A8D-B7DA-489B-8B7D-E0E7129B8F39}"/>
    <dgm:cxn modelId="{446BE55F-3AD5-4ED2-81D2-598B8ACA80C9}" srcId="{9F4DF8BD-33E2-472A-93EB-A8B83E5E7969}" destId="{500DFD29-C16A-448E-99E6-F3B318E8A1D2}" srcOrd="0" destOrd="0" parTransId="{7BFF5842-6043-4B0C-ACDE-5A2B560D1845}" sibTransId="{693639C9-6FA5-435D-838C-BBB7C71C84EF}"/>
    <dgm:cxn modelId="{88CC9B18-1D9B-4C2A-A9AA-2402151AF3F4}" type="presParOf" srcId="{E8193031-30D7-47E2-891E-F0DF516D2851}" destId="{4BAA6C1E-80B6-4110-AC9E-5116A069DE88}" srcOrd="0" destOrd="0" presId="urn:microsoft.com/office/officeart/2005/8/layout/vList2"/>
    <dgm:cxn modelId="{786FE52A-8127-4BAB-96EA-6279874AF2AF}" type="presParOf" srcId="{E8193031-30D7-47E2-891E-F0DF516D2851}" destId="{68B0C339-E1A5-4CF6-842B-FD8A153673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1D81C-411C-402B-9026-ADA8E0F0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E05D60D-E260-4DDB-A6F9-C0CF1656D0F2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Arviointi on asetettujen tavoitteiden ja saavutettujen tulosten välistä vertailua </a:t>
          </a:r>
        </a:p>
        <a:p>
          <a:r>
            <a:rPr lang="fi-FI" dirty="0" smtClean="0">
              <a:solidFill>
                <a:schemeClr val="tx1"/>
              </a:solidFill>
            </a:rPr>
            <a:t>(</a:t>
          </a:r>
          <a:r>
            <a:rPr lang="fi-FI" dirty="0" err="1" smtClean="0">
              <a:solidFill>
                <a:schemeClr val="tx1"/>
              </a:solidFill>
            </a:rPr>
            <a:t>Guba</a:t>
          </a:r>
          <a:r>
            <a:rPr lang="fi-FI" dirty="0" smtClean="0">
              <a:solidFill>
                <a:schemeClr val="tx1"/>
              </a:solidFill>
            </a:rPr>
            <a:t>  &amp; Lincoln 1989, 22-26; </a:t>
          </a:r>
          <a:r>
            <a:rPr lang="fi-FI" dirty="0" err="1" smtClean="0">
              <a:solidFill>
                <a:schemeClr val="tx1"/>
              </a:solidFill>
            </a:rPr>
            <a:t>Raivola</a:t>
          </a:r>
          <a:r>
            <a:rPr lang="fi-FI" dirty="0" smtClean="0">
              <a:solidFill>
                <a:schemeClr val="tx1"/>
              </a:solidFill>
            </a:rPr>
            <a:t> 1995, 22-30)</a:t>
          </a:r>
          <a:endParaRPr lang="fi-FI" dirty="0">
            <a:solidFill>
              <a:schemeClr val="tx1"/>
            </a:solidFill>
          </a:endParaRPr>
        </a:p>
      </dgm:t>
    </dgm:pt>
    <dgm:pt modelId="{73DDB90D-B056-411F-8F6F-2EEA94DA5524}" type="parTrans" cxnId="{D82E17ED-9134-40AD-940F-8E173C86831C}">
      <dgm:prSet/>
      <dgm:spPr/>
      <dgm:t>
        <a:bodyPr/>
        <a:lstStyle/>
        <a:p>
          <a:endParaRPr lang="fi-FI"/>
        </a:p>
      </dgm:t>
    </dgm:pt>
    <dgm:pt modelId="{04323183-4FC3-4B18-A504-8454B55A16CD}" type="sibTrans" cxnId="{D82E17ED-9134-40AD-940F-8E173C86831C}">
      <dgm:prSet/>
      <dgm:spPr/>
      <dgm:t>
        <a:bodyPr/>
        <a:lstStyle/>
        <a:p>
          <a:endParaRPr lang="fi-FI"/>
        </a:p>
      </dgm:t>
    </dgm:pt>
    <dgm:pt modelId="{84268347-AED6-4A8C-97C0-875D28CBE45E}">
      <dgm:prSet phldrT="[Teksti]" custT="1"/>
      <dgm:spPr/>
      <dgm:t>
        <a:bodyPr/>
        <a:lstStyle/>
        <a:p>
          <a:r>
            <a:rPr lang="fi-FI" sz="2400" dirty="0" smtClean="0">
              <a:solidFill>
                <a:schemeClr val="tx1"/>
              </a:solidFill>
            </a:rPr>
            <a:t>Vain asetettuja tavoitteita voidaan arvioida.</a:t>
          </a:r>
          <a:endParaRPr lang="fi-FI" sz="2400" dirty="0">
            <a:solidFill>
              <a:schemeClr val="tx1"/>
            </a:solidFill>
          </a:endParaRPr>
        </a:p>
      </dgm:t>
    </dgm:pt>
    <dgm:pt modelId="{F8DF5CAF-D7BA-4345-940C-52980A0E9C32}" type="parTrans" cxnId="{ED791052-7113-42CE-9AC5-8F9889AAD450}">
      <dgm:prSet/>
      <dgm:spPr/>
      <dgm:t>
        <a:bodyPr/>
        <a:lstStyle/>
        <a:p>
          <a:endParaRPr lang="fi-FI"/>
        </a:p>
      </dgm:t>
    </dgm:pt>
    <dgm:pt modelId="{B1585D4F-6599-4157-9BCA-F735239B1CB1}" type="sibTrans" cxnId="{ED791052-7113-42CE-9AC5-8F9889AAD450}">
      <dgm:prSet/>
      <dgm:spPr/>
      <dgm:t>
        <a:bodyPr/>
        <a:lstStyle/>
        <a:p>
          <a:endParaRPr lang="fi-FI"/>
        </a:p>
      </dgm:t>
    </dgm:pt>
    <dgm:pt modelId="{AA0B780D-01C4-43B1-8B56-14D13B309CF9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Kriteeri = ”Mittatikku”, jolla  arviointia  suoritetaan</a:t>
          </a:r>
          <a:endParaRPr lang="fi-FI" dirty="0">
            <a:solidFill>
              <a:schemeClr val="tx1"/>
            </a:solidFill>
          </a:endParaRPr>
        </a:p>
      </dgm:t>
    </dgm:pt>
    <dgm:pt modelId="{F06A314E-9E9B-4956-8984-A5313989DEB3}" type="parTrans" cxnId="{10F1C7A7-A49A-4CBE-9E48-E2A78F8A5FA5}">
      <dgm:prSet/>
      <dgm:spPr/>
      <dgm:t>
        <a:bodyPr/>
        <a:lstStyle/>
        <a:p>
          <a:endParaRPr lang="fi-FI"/>
        </a:p>
      </dgm:t>
    </dgm:pt>
    <dgm:pt modelId="{70DEB355-5DC3-467F-A1ED-746E8418129E}" type="sibTrans" cxnId="{10F1C7A7-A49A-4CBE-9E48-E2A78F8A5FA5}">
      <dgm:prSet/>
      <dgm:spPr/>
      <dgm:t>
        <a:bodyPr/>
        <a:lstStyle/>
        <a:p>
          <a:endParaRPr lang="fi-FI"/>
        </a:p>
      </dgm:t>
    </dgm:pt>
    <dgm:pt modelId="{5663F870-22A7-4C11-9700-373F344488ED}">
      <dgm:prSet phldrT="[Teksti]" phldr="1"/>
      <dgm:spPr/>
      <dgm:t>
        <a:bodyPr/>
        <a:lstStyle/>
        <a:p>
          <a:endParaRPr lang="fi-FI" dirty="0"/>
        </a:p>
      </dgm:t>
    </dgm:pt>
    <dgm:pt modelId="{3FB8FC79-B8E3-44B1-9E6B-1BB76E312D7E}" type="parTrans" cxnId="{1274FF65-920F-4537-B0D3-121BCCB6572F}">
      <dgm:prSet/>
      <dgm:spPr/>
      <dgm:t>
        <a:bodyPr/>
        <a:lstStyle/>
        <a:p>
          <a:endParaRPr lang="fi-FI"/>
        </a:p>
      </dgm:t>
    </dgm:pt>
    <dgm:pt modelId="{9EB2290C-F359-4FAC-A2C9-00BAB2031CE3}" type="sibTrans" cxnId="{1274FF65-920F-4537-B0D3-121BCCB6572F}">
      <dgm:prSet/>
      <dgm:spPr/>
      <dgm:t>
        <a:bodyPr/>
        <a:lstStyle/>
        <a:p>
          <a:endParaRPr lang="fi-FI"/>
        </a:p>
      </dgm:t>
    </dgm:pt>
    <dgm:pt modelId="{F4ABC5FF-7970-41D3-B2B3-D3F006C64C08}">
      <dgm:prSet phldrT="[Teksti]" custT="1"/>
      <dgm:spPr/>
      <dgm:t>
        <a:bodyPr/>
        <a:lstStyle/>
        <a:p>
          <a:r>
            <a:rPr lang="fi-FI" sz="2400" dirty="0" smtClean="0">
              <a:solidFill>
                <a:schemeClr val="tx1"/>
              </a:solidFill>
            </a:rPr>
            <a:t> Arvioinnin kiinnittäminen tavoitteisiin tekee arvioinnista läpinäkyvämpää ja konkreettisempaa.</a:t>
          </a:r>
          <a:endParaRPr lang="fi-FI" sz="2400" dirty="0">
            <a:solidFill>
              <a:schemeClr val="tx1"/>
            </a:solidFill>
          </a:endParaRPr>
        </a:p>
      </dgm:t>
    </dgm:pt>
    <dgm:pt modelId="{16648A45-25A2-4CFE-8FC7-34973B2BC161}" type="parTrans" cxnId="{8B9BB189-750A-44DD-B402-8B2801318949}">
      <dgm:prSet/>
      <dgm:spPr/>
      <dgm:t>
        <a:bodyPr/>
        <a:lstStyle/>
        <a:p>
          <a:endParaRPr lang="fi-FI"/>
        </a:p>
      </dgm:t>
    </dgm:pt>
    <dgm:pt modelId="{45866F47-A6D4-4203-BD31-7042C6067517}" type="sibTrans" cxnId="{8B9BB189-750A-44DD-B402-8B2801318949}">
      <dgm:prSet/>
      <dgm:spPr/>
      <dgm:t>
        <a:bodyPr/>
        <a:lstStyle/>
        <a:p>
          <a:endParaRPr lang="fi-FI"/>
        </a:p>
      </dgm:t>
    </dgm:pt>
    <dgm:pt modelId="{6A73F963-EC76-4F6D-9195-5313D7E8119B}">
      <dgm:prSet phldrT="[Teksti]" custT="1"/>
      <dgm:spPr/>
      <dgm:t>
        <a:bodyPr/>
        <a:lstStyle/>
        <a:p>
          <a:r>
            <a:rPr lang="fi-FI" sz="2400" dirty="0" smtClean="0">
              <a:solidFill>
                <a:schemeClr val="tx1"/>
              </a:solidFill>
            </a:rPr>
            <a:t>Tavoitteiden saavuttamista arvioidaan yhdessä ennalta sovituin kriteerein.</a:t>
          </a:r>
          <a:endParaRPr lang="fi-FI" sz="2400" dirty="0">
            <a:solidFill>
              <a:schemeClr val="tx1"/>
            </a:solidFill>
          </a:endParaRPr>
        </a:p>
      </dgm:t>
    </dgm:pt>
    <dgm:pt modelId="{49AA8A4E-F98E-4AE3-9775-39DD6762CEE2}" type="parTrans" cxnId="{0350B1F3-E092-4CEA-B7E6-70A773DC3D49}">
      <dgm:prSet/>
      <dgm:spPr/>
      <dgm:t>
        <a:bodyPr/>
        <a:lstStyle/>
        <a:p>
          <a:endParaRPr lang="fi-FI"/>
        </a:p>
      </dgm:t>
    </dgm:pt>
    <dgm:pt modelId="{0594E013-A812-428A-8E98-B241F4C72A47}" type="sibTrans" cxnId="{0350B1F3-E092-4CEA-B7E6-70A773DC3D49}">
      <dgm:prSet/>
      <dgm:spPr/>
      <dgm:t>
        <a:bodyPr/>
        <a:lstStyle/>
        <a:p>
          <a:endParaRPr lang="fi-FI"/>
        </a:p>
      </dgm:t>
    </dgm:pt>
    <dgm:pt modelId="{7953EEAC-3FBD-4493-B069-F1324CD5EA27}" type="pres">
      <dgm:prSet presAssocID="{F8F1D81C-411C-402B-9026-ADA8E0F0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84CBFF4-C9D6-4B86-87EB-6BE42596D53C}" type="pres">
      <dgm:prSet presAssocID="{6E05D60D-E260-4DDB-A6F9-C0CF1656D0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C5F1C9-0A76-42DF-AA3D-93B4686FBD98}" type="pres">
      <dgm:prSet presAssocID="{6E05D60D-E260-4DDB-A6F9-C0CF1656D0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F97E20E-FD6C-4615-8A7B-D4B0D956665F}" type="pres">
      <dgm:prSet presAssocID="{AA0B780D-01C4-43B1-8B56-14D13B309CF9}" presName="parentText" presStyleLbl="node1" presStyleIdx="1" presStyleCnt="2" custLinFactNeighborX="-1658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E2A93E-E16D-4BDE-B3C7-3940C703B76F}" type="pres">
      <dgm:prSet presAssocID="{AA0B780D-01C4-43B1-8B56-14D13B309CF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82EBCE2-4EB8-4A7F-8551-15787A439F63}" type="presOf" srcId="{84268347-AED6-4A8C-97C0-875D28CBE45E}" destId="{DAC5F1C9-0A76-42DF-AA3D-93B4686FBD98}" srcOrd="0" destOrd="0" presId="urn:microsoft.com/office/officeart/2005/8/layout/vList2"/>
    <dgm:cxn modelId="{6522D1B1-EFAC-48AC-A0EB-6D0E0F3CCDCF}" type="presOf" srcId="{F8F1D81C-411C-402B-9026-ADA8E0F0D2FF}" destId="{7953EEAC-3FBD-4493-B069-F1324CD5EA27}" srcOrd="0" destOrd="0" presId="urn:microsoft.com/office/officeart/2005/8/layout/vList2"/>
    <dgm:cxn modelId="{709509E8-7C76-43CF-A233-B0AF0C9A3B6A}" type="presOf" srcId="{5663F870-22A7-4C11-9700-373F344488ED}" destId="{E7E2A93E-E16D-4BDE-B3C7-3940C703B76F}" srcOrd="0" destOrd="0" presId="urn:microsoft.com/office/officeart/2005/8/layout/vList2"/>
    <dgm:cxn modelId="{1BE8E34D-ECE6-4DAB-9907-267AB6E24AB0}" type="presOf" srcId="{6E05D60D-E260-4DDB-A6F9-C0CF1656D0F2}" destId="{584CBFF4-C9D6-4B86-87EB-6BE42596D53C}" srcOrd="0" destOrd="0" presId="urn:microsoft.com/office/officeart/2005/8/layout/vList2"/>
    <dgm:cxn modelId="{10F1C7A7-A49A-4CBE-9E48-E2A78F8A5FA5}" srcId="{F8F1D81C-411C-402B-9026-ADA8E0F0D2FF}" destId="{AA0B780D-01C4-43B1-8B56-14D13B309CF9}" srcOrd="1" destOrd="0" parTransId="{F06A314E-9E9B-4956-8984-A5313989DEB3}" sibTransId="{70DEB355-5DC3-467F-A1ED-746E8418129E}"/>
    <dgm:cxn modelId="{6DDA366D-C8E6-4615-AEF7-9586CC0EA0DF}" type="presOf" srcId="{F4ABC5FF-7970-41D3-B2B3-D3F006C64C08}" destId="{DAC5F1C9-0A76-42DF-AA3D-93B4686FBD98}" srcOrd="0" destOrd="1" presId="urn:microsoft.com/office/officeart/2005/8/layout/vList2"/>
    <dgm:cxn modelId="{D8D6108E-60FC-440F-80BD-CB2054FC765C}" type="presOf" srcId="{6A73F963-EC76-4F6D-9195-5313D7E8119B}" destId="{DAC5F1C9-0A76-42DF-AA3D-93B4686FBD98}" srcOrd="0" destOrd="2" presId="urn:microsoft.com/office/officeart/2005/8/layout/vList2"/>
    <dgm:cxn modelId="{8B9BB189-750A-44DD-B402-8B2801318949}" srcId="{6E05D60D-E260-4DDB-A6F9-C0CF1656D0F2}" destId="{F4ABC5FF-7970-41D3-B2B3-D3F006C64C08}" srcOrd="1" destOrd="0" parTransId="{16648A45-25A2-4CFE-8FC7-34973B2BC161}" sibTransId="{45866F47-A6D4-4203-BD31-7042C6067517}"/>
    <dgm:cxn modelId="{FF55773D-99CE-46D2-ABB0-E08E6F727D93}" type="presOf" srcId="{AA0B780D-01C4-43B1-8B56-14D13B309CF9}" destId="{0F97E20E-FD6C-4615-8A7B-D4B0D956665F}" srcOrd="0" destOrd="0" presId="urn:microsoft.com/office/officeart/2005/8/layout/vList2"/>
    <dgm:cxn modelId="{D82E17ED-9134-40AD-940F-8E173C86831C}" srcId="{F8F1D81C-411C-402B-9026-ADA8E0F0D2FF}" destId="{6E05D60D-E260-4DDB-A6F9-C0CF1656D0F2}" srcOrd="0" destOrd="0" parTransId="{73DDB90D-B056-411F-8F6F-2EEA94DA5524}" sibTransId="{04323183-4FC3-4B18-A504-8454B55A16CD}"/>
    <dgm:cxn modelId="{ED791052-7113-42CE-9AC5-8F9889AAD450}" srcId="{6E05D60D-E260-4DDB-A6F9-C0CF1656D0F2}" destId="{84268347-AED6-4A8C-97C0-875D28CBE45E}" srcOrd="0" destOrd="0" parTransId="{F8DF5CAF-D7BA-4345-940C-52980A0E9C32}" sibTransId="{B1585D4F-6599-4157-9BCA-F735239B1CB1}"/>
    <dgm:cxn modelId="{0350B1F3-E092-4CEA-B7E6-70A773DC3D49}" srcId="{6E05D60D-E260-4DDB-A6F9-C0CF1656D0F2}" destId="{6A73F963-EC76-4F6D-9195-5313D7E8119B}" srcOrd="2" destOrd="0" parTransId="{49AA8A4E-F98E-4AE3-9775-39DD6762CEE2}" sibTransId="{0594E013-A812-428A-8E98-B241F4C72A47}"/>
    <dgm:cxn modelId="{1274FF65-920F-4537-B0D3-121BCCB6572F}" srcId="{AA0B780D-01C4-43B1-8B56-14D13B309CF9}" destId="{5663F870-22A7-4C11-9700-373F344488ED}" srcOrd="0" destOrd="0" parTransId="{3FB8FC79-B8E3-44B1-9E6B-1BB76E312D7E}" sibTransId="{9EB2290C-F359-4FAC-A2C9-00BAB2031CE3}"/>
    <dgm:cxn modelId="{E6FE46D8-FA2F-4A8E-BDDB-22EB8A7155B3}" type="presParOf" srcId="{7953EEAC-3FBD-4493-B069-F1324CD5EA27}" destId="{584CBFF4-C9D6-4B86-87EB-6BE42596D53C}" srcOrd="0" destOrd="0" presId="urn:microsoft.com/office/officeart/2005/8/layout/vList2"/>
    <dgm:cxn modelId="{E1485795-2788-4B54-A967-35937B4F3A97}" type="presParOf" srcId="{7953EEAC-3FBD-4493-B069-F1324CD5EA27}" destId="{DAC5F1C9-0A76-42DF-AA3D-93B4686FBD98}" srcOrd="1" destOrd="0" presId="urn:microsoft.com/office/officeart/2005/8/layout/vList2"/>
    <dgm:cxn modelId="{DA717CBE-59C5-449C-9A43-ED1625F49B84}" type="presParOf" srcId="{7953EEAC-3FBD-4493-B069-F1324CD5EA27}" destId="{0F97E20E-FD6C-4615-8A7B-D4B0D956665F}" srcOrd="2" destOrd="0" presId="urn:microsoft.com/office/officeart/2005/8/layout/vList2"/>
    <dgm:cxn modelId="{7179558E-2EF5-4A74-882B-C3D0510A857E}" type="presParOf" srcId="{7953EEAC-3FBD-4493-B069-F1324CD5EA27}" destId="{E7E2A93E-E16D-4BDE-B3C7-3940C703B7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005B1-EA67-48B6-B814-737F5E37E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4DDA769-3178-400A-8CAC-69052A8EF544}">
      <dgm:prSet phldrT="[Teksti]" phldr="1"/>
      <dgm:spPr/>
      <dgm:t>
        <a:bodyPr/>
        <a:lstStyle/>
        <a:p>
          <a:endParaRPr lang="fi-FI" dirty="0"/>
        </a:p>
      </dgm:t>
    </dgm:pt>
    <dgm:pt modelId="{96575DAF-7C5F-49D1-9E2C-D4111F5D01C4}" type="parTrans" cxnId="{30C57DB3-5289-41E2-9BBE-698FBE4C1BD5}">
      <dgm:prSet/>
      <dgm:spPr/>
      <dgm:t>
        <a:bodyPr/>
        <a:lstStyle/>
        <a:p>
          <a:endParaRPr lang="fi-FI"/>
        </a:p>
      </dgm:t>
    </dgm:pt>
    <dgm:pt modelId="{5F49031B-FD32-444A-BB16-71A550CFBF94}" type="sibTrans" cxnId="{30C57DB3-5289-41E2-9BBE-698FBE4C1BD5}">
      <dgm:prSet/>
      <dgm:spPr/>
      <dgm:t>
        <a:bodyPr/>
        <a:lstStyle/>
        <a:p>
          <a:endParaRPr lang="fi-FI"/>
        </a:p>
      </dgm:t>
    </dgm:pt>
    <dgm:pt modelId="{34B334F6-791D-4A2F-A9B4-962D24785D5D}">
      <dgm:prSet phldrT="[Teksti]" custT="1"/>
      <dgm:spPr/>
      <dgm:t>
        <a:bodyPr/>
        <a:lstStyle/>
        <a:p>
          <a:r>
            <a:rPr lang="fi-FI" sz="1600" b="1" dirty="0" smtClean="0">
              <a:solidFill>
                <a:schemeClr val="tx1"/>
              </a:solidFill>
            </a:rPr>
            <a:t>a) FORMATIIVINEN ARVIOINTI = ARVIOINTI OPINTOJEN AIKANA </a:t>
          </a:r>
        </a:p>
        <a:p>
          <a:r>
            <a:rPr lang="fi-FI" sz="1600" dirty="0" smtClean="0">
              <a:solidFill>
                <a:schemeClr val="tx1"/>
              </a:solidFill>
            </a:rPr>
            <a:t>-&gt; Oppimisen </a:t>
          </a:r>
          <a:r>
            <a:rPr lang="fi-FI" sz="1600" b="1" dirty="0" smtClean="0">
              <a:solidFill>
                <a:srgbClr val="FF0000"/>
              </a:solidFill>
            </a:rPr>
            <a:t>edistymisen</a:t>
          </a:r>
          <a:r>
            <a:rPr lang="fi-FI" sz="1600" dirty="0" smtClean="0"/>
            <a:t> </a:t>
          </a:r>
          <a:r>
            <a:rPr lang="fi-FI" sz="1600" dirty="0" smtClean="0">
              <a:solidFill>
                <a:schemeClr val="tx1"/>
              </a:solidFill>
            </a:rPr>
            <a:t>arviointi, laadullista, kuvailevaa ja solmukohtia analysoivaa</a:t>
          </a:r>
        </a:p>
        <a:p>
          <a:r>
            <a:rPr lang="fi-FI" sz="1600" dirty="0" smtClean="0">
              <a:solidFill>
                <a:schemeClr val="tx1"/>
              </a:solidFill>
            </a:rPr>
            <a:t>Tehtävänä antaa oppilaalle  monenlaista kannustavaa ja opiskelua </a:t>
          </a:r>
          <a:r>
            <a:rPr lang="fi-FI" sz="1600" b="1" dirty="0" smtClean="0">
              <a:solidFill>
                <a:srgbClr val="FF0000"/>
              </a:solidFill>
            </a:rPr>
            <a:t>ohjaavaa</a:t>
          </a:r>
          <a:r>
            <a:rPr lang="fi-FI" sz="1600" dirty="0" smtClean="0">
              <a:solidFill>
                <a:schemeClr val="tx1"/>
              </a:solidFill>
            </a:rPr>
            <a:t> palautetta </a:t>
          </a:r>
          <a:r>
            <a:rPr lang="fi-FI" sz="1600" b="1" dirty="0" smtClean="0">
              <a:solidFill>
                <a:srgbClr val="FF0000"/>
              </a:solidFill>
            </a:rPr>
            <a:t>opiskelulle asetettujen tavoitteiden </a:t>
          </a:r>
          <a:r>
            <a:rPr lang="fi-FI" sz="1600" dirty="0" smtClean="0">
              <a:solidFill>
                <a:schemeClr val="tx1"/>
              </a:solidFill>
            </a:rPr>
            <a:t>saavuttamisessa. </a:t>
          </a:r>
        </a:p>
        <a:p>
          <a:r>
            <a:rPr lang="fi-FI" sz="1600" dirty="0" err="1" smtClean="0">
              <a:solidFill>
                <a:schemeClr val="tx1"/>
              </a:solidFill>
            </a:rPr>
            <a:t>Huom</a:t>
          </a:r>
          <a:r>
            <a:rPr lang="fi-FI" sz="1600" dirty="0" smtClean="0">
              <a:solidFill>
                <a:schemeClr val="tx1"/>
              </a:solidFill>
            </a:rPr>
            <a:t>! Kannustava arviointi ei ole sama kuin kannustava arvosanan antaminen</a:t>
          </a:r>
          <a:endParaRPr lang="fi-FI" sz="1600" dirty="0">
            <a:solidFill>
              <a:schemeClr val="tx1"/>
            </a:solidFill>
          </a:endParaRPr>
        </a:p>
      </dgm:t>
    </dgm:pt>
    <dgm:pt modelId="{FF88B72A-6161-4A88-9FCB-BDE6030E8579}" type="parTrans" cxnId="{1CFA3478-F25A-4CC0-AF73-17B6228B239C}">
      <dgm:prSet/>
      <dgm:spPr/>
      <dgm:t>
        <a:bodyPr/>
        <a:lstStyle/>
        <a:p>
          <a:endParaRPr lang="fi-FI"/>
        </a:p>
      </dgm:t>
    </dgm:pt>
    <dgm:pt modelId="{072B6BC9-2D2D-49A8-9FAE-D2094ABD90AD}" type="sibTrans" cxnId="{1CFA3478-F25A-4CC0-AF73-17B6228B239C}">
      <dgm:prSet/>
      <dgm:spPr/>
      <dgm:t>
        <a:bodyPr/>
        <a:lstStyle/>
        <a:p>
          <a:endParaRPr lang="fi-FI"/>
        </a:p>
      </dgm:t>
    </dgm:pt>
    <dgm:pt modelId="{13D3B0C5-1F01-4D23-998C-599DF7441DDB}">
      <dgm:prSet custT="1"/>
      <dgm:spPr/>
      <dgm:t>
        <a:bodyPr/>
        <a:lstStyle/>
        <a:p>
          <a:endParaRPr lang="fi-FI" sz="1600" b="1" dirty="0" smtClean="0">
            <a:solidFill>
              <a:schemeClr val="tx1"/>
            </a:solidFill>
          </a:endParaRPr>
        </a:p>
        <a:p>
          <a:r>
            <a:rPr lang="fi-FI" sz="1600" b="1" dirty="0" smtClean="0">
              <a:solidFill>
                <a:schemeClr val="tx1"/>
              </a:solidFill>
            </a:rPr>
            <a:t>b) SUMMATIIVINEN ARVIOINTI =  Osaamisen arviointi. Arvosanan antaminen perusopetuksen nivel-ja päättövaiheessa (numero tai kirjain). </a:t>
          </a:r>
        </a:p>
        <a:p>
          <a:r>
            <a:rPr lang="fi-FI" sz="1600" b="0" dirty="0" smtClean="0">
              <a:solidFill>
                <a:schemeClr val="tx1"/>
              </a:solidFill>
            </a:rPr>
            <a:t>Tehtävänä kertoa suoritustasosta: </a:t>
          </a:r>
          <a:r>
            <a:rPr lang="fi-FI" sz="1600" b="1" dirty="0" smtClean="0">
              <a:solidFill>
                <a:srgbClr val="FF0000"/>
              </a:solidFill>
            </a:rPr>
            <a:t>kvalifioiva ja </a:t>
          </a:r>
          <a:r>
            <a:rPr lang="fi-FI" sz="1600" b="1" dirty="0" err="1" smtClean="0">
              <a:solidFill>
                <a:srgbClr val="FF0000"/>
              </a:solidFill>
            </a:rPr>
            <a:t>selektoiva</a:t>
          </a:r>
          <a:r>
            <a:rPr lang="fi-FI" sz="1600" b="1" dirty="0" smtClean="0">
              <a:solidFill>
                <a:srgbClr val="FF0000"/>
              </a:solidFill>
            </a:rPr>
            <a:t>  tehtävä</a:t>
          </a:r>
          <a:endParaRPr lang="fi-FI" sz="1600" dirty="0" smtClean="0"/>
        </a:p>
        <a:p>
          <a:r>
            <a:rPr lang="fi-FI" sz="1600" dirty="0" err="1" smtClean="0">
              <a:solidFill>
                <a:schemeClr val="tx1"/>
              </a:solidFill>
            </a:rPr>
            <a:t>Huom</a:t>
          </a:r>
          <a:r>
            <a:rPr lang="fi-FI" sz="1600" dirty="0" smtClean="0">
              <a:solidFill>
                <a:schemeClr val="tx1"/>
              </a:solidFill>
            </a:rPr>
            <a:t>! Arvioinnin tulee olla tasa-arvioista ja yhdenvertaista = valtakunnallisesti vertailtavaa.</a:t>
          </a:r>
        </a:p>
        <a:p>
          <a:endParaRPr lang="fi-FI" sz="1300" dirty="0" smtClean="0">
            <a:solidFill>
              <a:schemeClr val="tx1"/>
            </a:solidFill>
          </a:endParaRPr>
        </a:p>
      </dgm:t>
    </dgm:pt>
    <dgm:pt modelId="{227CECA6-7B40-4556-9BA9-BD145763BB79}" type="parTrans" cxnId="{CAA191FB-16FE-4999-AE0D-E65DCC06524A}">
      <dgm:prSet/>
      <dgm:spPr/>
      <dgm:t>
        <a:bodyPr/>
        <a:lstStyle/>
        <a:p>
          <a:endParaRPr lang="fi-FI"/>
        </a:p>
      </dgm:t>
    </dgm:pt>
    <dgm:pt modelId="{5F355D21-CC21-4B89-BCAE-E0280D70D097}" type="sibTrans" cxnId="{CAA191FB-16FE-4999-AE0D-E65DCC06524A}">
      <dgm:prSet/>
      <dgm:spPr/>
      <dgm:t>
        <a:bodyPr/>
        <a:lstStyle/>
        <a:p>
          <a:endParaRPr lang="fi-FI"/>
        </a:p>
      </dgm:t>
    </dgm:pt>
    <dgm:pt modelId="{6D024B7E-ABB8-4CA1-88E4-F25EC89EB315}">
      <dgm:prSet phldrT="[Teksti]" custT="1"/>
      <dgm:spPr/>
      <dgm:t>
        <a:bodyPr/>
        <a:lstStyle/>
        <a:p>
          <a:r>
            <a:rPr lang="fi-FI" sz="1800" b="1" dirty="0" smtClean="0">
              <a:solidFill>
                <a:schemeClr val="tx1"/>
              </a:solidFill>
            </a:rPr>
            <a:t>Arvioinnilla on monia erilaisia tehtäviä  esimerkiksi a) opintojen aikana  tai b) nivel-ja päättövaiheessa</a:t>
          </a:r>
        </a:p>
      </dgm:t>
    </dgm:pt>
    <dgm:pt modelId="{BA563639-2ADF-4999-913B-877DBC8CAABF}" type="sibTrans" cxnId="{4C54F3BB-F0B8-426D-9AB7-B2952ED6CF78}">
      <dgm:prSet/>
      <dgm:spPr/>
      <dgm:t>
        <a:bodyPr/>
        <a:lstStyle/>
        <a:p>
          <a:endParaRPr lang="fi-FI"/>
        </a:p>
      </dgm:t>
    </dgm:pt>
    <dgm:pt modelId="{89C555BB-BB3F-4D3A-AB91-B63AD4027FBE}" type="parTrans" cxnId="{4C54F3BB-F0B8-426D-9AB7-B2952ED6CF78}">
      <dgm:prSet/>
      <dgm:spPr/>
      <dgm:t>
        <a:bodyPr/>
        <a:lstStyle/>
        <a:p>
          <a:endParaRPr lang="fi-FI"/>
        </a:p>
      </dgm:t>
    </dgm:pt>
    <dgm:pt modelId="{9DCB46CF-1D10-4367-AAE2-9808F2C29179}" type="pres">
      <dgm:prSet presAssocID="{760005B1-EA67-48B6-B814-737F5E37E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63F2E18-5393-4A76-BD2C-0DBE99A3B568}" type="pres">
      <dgm:prSet presAssocID="{6D024B7E-ABB8-4CA1-88E4-F25EC89EB315}" presName="parentText" presStyleLbl="node1" presStyleIdx="0" presStyleCnt="3" custLinFactY="-25318" custLinFactNeighborX="1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BA505E-3427-481F-9617-277367B88BC2}" type="pres">
      <dgm:prSet presAssocID="{6D024B7E-ABB8-4CA1-88E4-F25EC89EB3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E9DDA92-DBDA-48BA-A186-B9419BCBE569}" type="pres">
      <dgm:prSet presAssocID="{34B334F6-791D-4A2F-A9B4-962D24785D5D}" presName="parentText" presStyleLbl="node1" presStyleIdx="1" presStyleCnt="3" custLinFactNeighborY="-9579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D8D038-D989-49F4-9C87-0F2BD9CF7821}" type="pres">
      <dgm:prSet presAssocID="{072B6BC9-2D2D-49A8-9FAE-D2094ABD90AD}" presName="spacer" presStyleCnt="0"/>
      <dgm:spPr/>
    </dgm:pt>
    <dgm:pt modelId="{F958194D-ABEA-4FD9-A1D0-191016B55D22}" type="pres">
      <dgm:prSet presAssocID="{13D3B0C5-1F01-4D23-998C-599DF7441D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CFA3478-F25A-4CC0-AF73-17B6228B239C}" srcId="{760005B1-EA67-48B6-B814-737F5E37EAFB}" destId="{34B334F6-791D-4A2F-A9B4-962D24785D5D}" srcOrd="1" destOrd="0" parTransId="{FF88B72A-6161-4A88-9FCB-BDE6030E8579}" sibTransId="{072B6BC9-2D2D-49A8-9FAE-D2094ABD90AD}"/>
    <dgm:cxn modelId="{4C54F3BB-F0B8-426D-9AB7-B2952ED6CF78}" srcId="{760005B1-EA67-48B6-B814-737F5E37EAFB}" destId="{6D024B7E-ABB8-4CA1-88E4-F25EC89EB315}" srcOrd="0" destOrd="0" parTransId="{89C555BB-BB3F-4D3A-AB91-B63AD4027FBE}" sibTransId="{BA563639-2ADF-4999-913B-877DBC8CAABF}"/>
    <dgm:cxn modelId="{AD6125A9-7476-4824-9A9E-319294E2359B}" type="presOf" srcId="{760005B1-EA67-48B6-B814-737F5E37EAFB}" destId="{9DCB46CF-1D10-4367-AAE2-9808F2C29179}" srcOrd="0" destOrd="0" presId="urn:microsoft.com/office/officeart/2005/8/layout/vList2"/>
    <dgm:cxn modelId="{15C4CE2C-316C-43BE-9B30-704D44EC63E3}" type="presOf" srcId="{6D024B7E-ABB8-4CA1-88E4-F25EC89EB315}" destId="{363F2E18-5393-4A76-BD2C-0DBE99A3B568}" srcOrd="0" destOrd="0" presId="urn:microsoft.com/office/officeart/2005/8/layout/vList2"/>
    <dgm:cxn modelId="{30C57DB3-5289-41E2-9BBE-698FBE4C1BD5}" srcId="{6D024B7E-ABB8-4CA1-88E4-F25EC89EB315}" destId="{94DDA769-3178-400A-8CAC-69052A8EF544}" srcOrd="0" destOrd="0" parTransId="{96575DAF-7C5F-49D1-9E2C-D4111F5D01C4}" sibTransId="{5F49031B-FD32-444A-BB16-71A550CFBF94}"/>
    <dgm:cxn modelId="{8FD097E0-AC4A-456B-873F-3A61CFA39D2A}" type="presOf" srcId="{34B334F6-791D-4A2F-A9B4-962D24785D5D}" destId="{CE9DDA92-DBDA-48BA-A186-B9419BCBE569}" srcOrd="0" destOrd="0" presId="urn:microsoft.com/office/officeart/2005/8/layout/vList2"/>
    <dgm:cxn modelId="{CAA191FB-16FE-4999-AE0D-E65DCC06524A}" srcId="{760005B1-EA67-48B6-B814-737F5E37EAFB}" destId="{13D3B0C5-1F01-4D23-998C-599DF7441DDB}" srcOrd="2" destOrd="0" parTransId="{227CECA6-7B40-4556-9BA9-BD145763BB79}" sibTransId="{5F355D21-CC21-4B89-BCAE-E0280D70D097}"/>
    <dgm:cxn modelId="{3F768756-98E4-4A19-9CD3-139A06DBA4DA}" type="presOf" srcId="{94DDA769-3178-400A-8CAC-69052A8EF544}" destId="{11BA505E-3427-481F-9617-277367B88BC2}" srcOrd="0" destOrd="0" presId="urn:microsoft.com/office/officeart/2005/8/layout/vList2"/>
    <dgm:cxn modelId="{D0DB4895-0638-47FB-BA9D-879BE014FCC0}" type="presOf" srcId="{13D3B0C5-1F01-4D23-998C-599DF7441DDB}" destId="{F958194D-ABEA-4FD9-A1D0-191016B55D22}" srcOrd="0" destOrd="0" presId="urn:microsoft.com/office/officeart/2005/8/layout/vList2"/>
    <dgm:cxn modelId="{6D4E6DEE-0972-4D0F-8DFB-699ED61A16C7}" type="presParOf" srcId="{9DCB46CF-1D10-4367-AAE2-9808F2C29179}" destId="{363F2E18-5393-4A76-BD2C-0DBE99A3B568}" srcOrd="0" destOrd="0" presId="urn:microsoft.com/office/officeart/2005/8/layout/vList2"/>
    <dgm:cxn modelId="{AF6B52B2-A6F5-4E20-8372-4F61C8BE5E68}" type="presParOf" srcId="{9DCB46CF-1D10-4367-AAE2-9808F2C29179}" destId="{11BA505E-3427-481F-9617-277367B88BC2}" srcOrd="1" destOrd="0" presId="urn:microsoft.com/office/officeart/2005/8/layout/vList2"/>
    <dgm:cxn modelId="{103B082A-F641-425D-8212-63DAFCD26601}" type="presParOf" srcId="{9DCB46CF-1D10-4367-AAE2-9808F2C29179}" destId="{CE9DDA92-DBDA-48BA-A186-B9419BCBE569}" srcOrd="2" destOrd="0" presId="urn:microsoft.com/office/officeart/2005/8/layout/vList2"/>
    <dgm:cxn modelId="{EA9C196E-C819-4B6E-89C5-DE81FD82A231}" type="presParOf" srcId="{9DCB46CF-1D10-4367-AAE2-9808F2C29179}" destId="{8CD8D038-D989-49F4-9C87-0F2BD9CF7821}" srcOrd="3" destOrd="0" presId="urn:microsoft.com/office/officeart/2005/8/layout/vList2"/>
    <dgm:cxn modelId="{19B4E1C1-EE27-4B0C-BED7-4D158854EC07}" type="presParOf" srcId="{9DCB46CF-1D10-4367-AAE2-9808F2C29179}" destId="{F958194D-ABEA-4FD9-A1D0-191016B55D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C7E169-4622-4011-B9D7-1E87E5E30C8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1275625-BE7F-4283-BE55-600D6D7DAF30}">
      <dgm:prSet phldrT="[Teksti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Tavoitteet</a:t>
          </a:r>
          <a:endParaRPr lang="en-US" dirty="0">
            <a:solidFill>
              <a:srgbClr val="FFFF00"/>
            </a:solidFill>
          </a:endParaRPr>
        </a:p>
      </dgm:t>
    </dgm:pt>
    <dgm:pt modelId="{D0EBC594-F1FF-440D-8076-E4A366E65707}" type="parTrans" cxnId="{90C9E8FE-8AF7-41BD-8120-C4FB70868278}">
      <dgm:prSet/>
      <dgm:spPr/>
      <dgm:t>
        <a:bodyPr/>
        <a:lstStyle/>
        <a:p>
          <a:endParaRPr lang="en-US"/>
        </a:p>
      </dgm:t>
    </dgm:pt>
    <dgm:pt modelId="{8E7FBAE1-AE13-4948-B142-2194789DBF82}" type="sibTrans" cxnId="{90C9E8FE-8AF7-41BD-8120-C4FB70868278}">
      <dgm:prSet/>
      <dgm:spPr/>
      <dgm:t>
        <a:bodyPr/>
        <a:lstStyle/>
        <a:p>
          <a:endParaRPr lang="en-US"/>
        </a:p>
      </dgm:t>
    </dgm:pt>
    <dgm:pt modelId="{6077F391-BE30-4626-915C-6AE0BAC18A70}">
      <dgm:prSet phldrT="[Teksti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Toteutus</a:t>
          </a:r>
          <a:endParaRPr lang="en-US" dirty="0">
            <a:solidFill>
              <a:srgbClr val="FFFF00"/>
            </a:solidFill>
          </a:endParaRPr>
        </a:p>
      </dgm:t>
    </dgm:pt>
    <dgm:pt modelId="{88F1183D-E62D-4F8C-AB21-72C49183441A}" type="parTrans" cxnId="{9537042A-9C70-43A8-A861-17792F63281C}">
      <dgm:prSet/>
      <dgm:spPr/>
      <dgm:t>
        <a:bodyPr/>
        <a:lstStyle/>
        <a:p>
          <a:endParaRPr lang="en-US"/>
        </a:p>
      </dgm:t>
    </dgm:pt>
    <dgm:pt modelId="{EAEE7FE6-7CB7-445D-AD1B-B68655CD313E}" type="sibTrans" cxnId="{9537042A-9C70-43A8-A861-17792F63281C}">
      <dgm:prSet/>
      <dgm:spPr/>
      <dgm:t>
        <a:bodyPr/>
        <a:lstStyle/>
        <a:p>
          <a:endParaRPr lang="en-US"/>
        </a:p>
      </dgm:t>
    </dgm:pt>
    <dgm:pt modelId="{65EEA7FD-0D7F-4452-9DC7-92E92ADD7E8E}">
      <dgm:prSet phldrT="[Teksti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Arviointi</a:t>
          </a:r>
          <a:endParaRPr lang="en-US" dirty="0">
            <a:solidFill>
              <a:srgbClr val="FFFF00"/>
            </a:solidFill>
          </a:endParaRPr>
        </a:p>
      </dgm:t>
    </dgm:pt>
    <dgm:pt modelId="{9EA40A34-B71D-46E5-B625-E8B5DE02EB2D}" type="parTrans" cxnId="{5CCD74C1-D0C5-47D2-B494-0B13FEA93773}">
      <dgm:prSet/>
      <dgm:spPr/>
      <dgm:t>
        <a:bodyPr/>
        <a:lstStyle/>
        <a:p>
          <a:endParaRPr lang="en-US"/>
        </a:p>
      </dgm:t>
    </dgm:pt>
    <dgm:pt modelId="{5BF668E4-F730-41AD-A1CD-99FC4F26F512}" type="sibTrans" cxnId="{5CCD74C1-D0C5-47D2-B494-0B13FEA93773}">
      <dgm:prSet/>
      <dgm:spPr/>
      <dgm:t>
        <a:bodyPr/>
        <a:lstStyle/>
        <a:p>
          <a:endParaRPr lang="en-US"/>
        </a:p>
      </dgm:t>
    </dgm:pt>
    <dgm:pt modelId="{27FB8AA3-5334-4DA0-BA91-8A1CAA7D290F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Mitkä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ovat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oppimiselle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asteteut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tavoitteet</a:t>
          </a:r>
          <a:r>
            <a:rPr lang="en-US" b="1" dirty="0" smtClean="0">
              <a:solidFill>
                <a:schemeClr val="tx1"/>
              </a:solidFill>
            </a:rPr>
            <a:t> (</a:t>
          </a:r>
          <a:r>
            <a:rPr lang="en-US" b="1" dirty="0" err="1" smtClean="0">
              <a:solidFill>
                <a:schemeClr val="tx1"/>
              </a:solidFill>
            </a:rPr>
            <a:t>tiedot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taidot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asenteet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soveltaminen</a:t>
          </a:r>
          <a:r>
            <a:rPr lang="en-US" b="1" dirty="0" smtClean="0">
              <a:solidFill>
                <a:schemeClr val="tx1"/>
              </a:solidFill>
            </a:rPr>
            <a:t>)?</a:t>
          </a:r>
          <a:endParaRPr lang="en-US" b="1" dirty="0">
            <a:solidFill>
              <a:schemeClr val="tx1"/>
            </a:solidFill>
          </a:endParaRPr>
        </a:p>
      </dgm:t>
    </dgm:pt>
    <dgm:pt modelId="{3D3A2D11-40F2-4662-9B34-374584051D51}" type="parTrans" cxnId="{AF4C0434-AA5A-4414-9BD6-3835ACE949C4}">
      <dgm:prSet/>
      <dgm:spPr/>
      <dgm:t>
        <a:bodyPr/>
        <a:lstStyle/>
        <a:p>
          <a:endParaRPr lang="en-US"/>
        </a:p>
      </dgm:t>
    </dgm:pt>
    <dgm:pt modelId="{4AA921F3-6CE9-4CBC-9638-672AE9F7E6B8}" type="sibTrans" cxnId="{AF4C0434-AA5A-4414-9BD6-3835ACE949C4}">
      <dgm:prSet/>
      <dgm:spPr/>
      <dgm:t>
        <a:bodyPr/>
        <a:lstStyle/>
        <a:p>
          <a:endParaRPr lang="en-US"/>
        </a:p>
      </dgm:t>
    </dgm:pt>
    <dgm:pt modelId="{EF6A4CA7-AB5C-4DB5-9396-F79BA9BC7E5E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Miten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oppimiselle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astetut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tavoitteet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parhaiten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tulee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saavutettua</a:t>
          </a:r>
          <a:r>
            <a:rPr lang="en-US" b="1" dirty="0" smtClean="0">
              <a:solidFill>
                <a:schemeClr val="tx1"/>
              </a:solidFill>
            </a:rPr>
            <a:t> (</a:t>
          </a:r>
          <a:r>
            <a:rPr lang="en-US" b="1" dirty="0" err="1" smtClean="0">
              <a:solidFill>
                <a:schemeClr val="tx1"/>
              </a:solidFill>
            </a:rPr>
            <a:t>menetelmät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työskentelytavat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sisällöt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jne</a:t>
          </a:r>
          <a:r>
            <a:rPr lang="en-US" b="1" dirty="0" smtClean="0">
              <a:solidFill>
                <a:schemeClr val="tx1"/>
              </a:solidFill>
            </a:rPr>
            <a:t>.)?</a:t>
          </a:r>
          <a:endParaRPr lang="en-US" b="1" dirty="0">
            <a:solidFill>
              <a:schemeClr val="tx1"/>
            </a:solidFill>
          </a:endParaRPr>
        </a:p>
      </dgm:t>
    </dgm:pt>
    <dgm:pt modelId="{F8F427C3-D7DC-4E58-9D4A-5DC36814C763}" type="parTrans" cxnId="{94484D2D-8DE8-4038-88F7-D2AE09B986AE}">
      <dgm:prSet/>
      <dgm:spPr/>
      <dgm:t>
        <a:bodyPr/>
        <a:lstStyle/>
        <a:p>
          <a:endParaRPr lang="en-US"/>
        </a:p>
      </dgm:t>
    </dgm:pt>
    <dgm:pt modelId="{6D30CA0B-96E1-405C-9380-0E0508C2AB30}" type="sibTrans" cxnId="{94484D2D-8DE8-4038-88F7-D2AE09B986AE}">
      <dgm:prSet/>
      <dgm:spPr/>
      <dgm:t>
        <a:bodyPr/>
        <a:lstStyle/>
        <a:p>
          <a:endParaRPr lang="en-US"/>
        </a:p>
      </dgm:t>
    </dgm:pt>
    <dgm:pt modelId="{1B5B9401-6B9A-401F-9183-BE6C5328F996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Miksi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arvioidaan</a:t>
          </a:r>
          <a:r>
            <a:rPr lang="en-US" b="1" dirty="0" smtClean="0">
              <a:solidFill>
                <a:schemeClr val="tx1"/>
              </a:solidFill>
            </a:rPr>
            <a:t>? </a:t>
          </a:r>
          <a:r>
            <a:rPr lang="en-US" b="1" dirty="0" err="1" smtClean="0">
              <a:solidFill>
                <a:schemeClr val="tx1"/>
              </a:solidFill>
            </a:rPr>
            <a:t>Mitä</a:t>
          </a:r>
          <a:r>
            <a:rPr lang="en-US" b="1" dirty="0" smtClean="0">
              <a:solidFill>
                <a:schemeClr val="tx1"/>
              </a:solidFill>
            </a:rPr>
            <a:t> ja </a:t>
          </a:r>
          <a:r>
            <a:rPr lang="en-US" b="1" dirty="0" err="1" smtClean="0">
              <a:solidFill>
                <a:schemeClr val="tx1"/>
              </a:solidFill>
            </a:rPr>
            <a:t>miten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arvioidaan</a:t>
          </a:r>
          <a:r>
            <a:rPr lang="en-US" b="1" dirty="0" smtClean="0">
              <a:solidFill>
                <a:schemeClr val="tx1"/>
              </a:solidFill>
            </a:rPr>
            <a:t>? </a:t>
          </a:r>
          <a:r>
            <a:rPr lang="en-US" b="1" dirty="0" err="1" smtClean="0">
              <a:solidFill>
                <a:schemeClr val="tx1"/>
              </a:solidFill>
            </a:rPr>
            <a:t>Miten</a:t>
          </a:r>
          <a:r>
            <a:rPr lang="en-US" b="1" dirty="0" smtClean="0">
              <a:solidFill>
                <a:schemeClr val="tx1"/>
              </a:solidFill>
            </a:rPr>
            <a:t> ja </a:t>
          </a:r>
          <a:r>
            <a:rPr lang="en-US" b="1" dirty="0" err="1" smtClean="0">
              <a:solidFill>
                <a:schemeClr val="tx1"/>
              </a:solidFill>
            </a:rPr>
            <a:t>missä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yhteydessä</a:t>
          </a:r>
          <a:r>
            <a:rPr lang="en-US" b="1" dirty="0" smtClean="0">
              <a:solidFill>
                <a:schemeClr val="tx1"/>
              </a:solidFill>
            </a:rPr>
            <a:t>  </a:t>
          </a:r>
          <a:r>
            <a:rPr lang="en-US" b="1" dirty="0" err="1" smtClean="0">
              <a:solidFill>
                <a:schemeClr val="tx1"/>
              </a:solidFill>
            </a:rPr>
            <a:t>arviointipalautetta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annetaan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jotta</a:t>
          </a:r>
          <a:r>
            <a:rPr lang="en-US" b="1" dirty="0" smtClean="0">
              <a:solidFill>
                <a:schemeClr val="tx1"/>
              </a:solidFill>
            </a:rPr>
            <a:t> se </a:t>
          </a:r>
          <a:r>
            <a:rPr lang="en-US" b="1" dirty="0" err="1" smtClean="0">
              <a:solidFill>
                <a:schemeClr val="tx1"/>
              </a:solidFill>
            </a:rPr>
            <a:t>palvelee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sekä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arvioitavaa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että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arvioitsijaa</a:t>
          </a:r>
          <a:r>
            <a:rPr lang="en-US" b="1" dirty="0" smtClean="0">
              <a:solidFill>
                <a:schemeClr val="tx1"/>
              </a:solidFill>
            </a:rPr>
            <a:t>?</a:t>
          </a:r>
          <a:endParaRPr lang="en-US" b="1" dirty="0">
            <a:solidFill>
              <a:schemeClr val="tx1"/>
            </a:solidFill>
          </a:endParaRPr>
        </a:p>
      </dgm:t>
    </dgm:pt>
    <dgm:pt modelId="{3E20C35E-F94B-4F47-9757-1AB884E4FFEB}" type="parTrans" cxnId="{EF059F83-1BD2-498D-A5D5-4FEEE5AEADC9}">
      <dgm:prSet/>
      <dgm:spPr/>
      <dgm:t>
        <a:bodyPr/>
        <a:lstStyle/>
        <a:p>
          <a:endParaRPr lang="en-US"/>
        </a:p>
      </dgm:t>
    </dgm:pt>
    <dgm:pt modelId="{33AEBEF4-F04B-496C-B59F-E52035EE58B7}" type="sibTrans" cxnId="{EF059F83-1BD2-498D-A5D5-4FEEE5AEADC9}">
      <dgm:prSet/>
      <dgm:spPr/>
      <dgm:t>
        <a:bodyPr/>
        <a:lstStyle/>
        <a:p>
          <a:endParaRPr lang="en-US"/>
        </a:p>
      </dgm:t>
    </dgm:pt>
    <dgm:pt modelId="{523E88D9-C85C-4471-AD68-8C7E3067C47B}" type="pres">
      <dgm:prSet presAssocID="{2EC7E169-4622-4011-B9D7-1E87E5E30C8E}" presName="diagram" presStyleCnt="0">
        <dgm:presLayoutVars>
          <dgm:dir/>
          <dgm:animLvl val="lvl"/>
          <dgm:resizeHandles val="exact"/>
        </dgm:presLayoutVars>
      </dgm:prSet>
      <dgm:spPr/>
    </dgm:pt>
    <dgm:pt modelId="{D9CCA4F0-DD6D-4565-8E27-CAB4466EBD92}" type="pres">
      <dgm:prSet presAssocID="{41275625-BE7F-4283-BE55-600D6D7DAF30}" presName="compNode" presStyleCnt="0"/>
      <dgm:spPr/>
    </dgm:pt>
    <dgm:pt modelId="{4292C26B-B413-4F5C-AAE6-EFF00154D63B}" type="pres">
      <dgm:prSet presAssocID="{41275625-BE7F-4283-BE55-600D6D7DAF3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54625-79FB-4D00-85ED-8A8BAD8DB71C}" type="pres">
      <dgm:prSet presAssocID="{41275625-BE7F-4283-BE55-600D6D7DAF3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EED68-6EFC-4128-8DAA-8FD03D77FC6D}" type="pres">
      <dgm:prSet presAssocID="{41275625-BE7F-4283-BE55-600D6D7DAF30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94F7B170-24C7-4448-A992-EA4E1E6BF8EE}" type="pres">
      <dgm:prSet presAssocID="{41275625-BE7F-4283-BE55-600D6D7DAF30}" presName="adorn" presStyleLbl="fgAccFollowNode1" presStyleIdx="0" presStyleCnt="3"/>
      <dgm:spPr/>
    </dgm:pt>
    <dgm:pt modelId="{793186F0-0C01-4790-833C-6B85181BACEA}" type="pres">
      <dgm:prSet presAssocID="{8E7FBAE1-AE13-4948-B142-2194789DBF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4E3002-DF70-4345-8D53-00BB7979DF1D}" type="pres">
      <dgm:prSet presAssocID="{6077F391-BE30-4626-915C-6AE0BAC18A70}" presName="compNode" presStyleCnt="0"/>
      <dgm:spPr/>
    </dgm:pt>
    <dgm:pt modelId="{8536F83F-AB55-45A6-9635-3BC6F0B35F4C}" type="pres">
      <dgm:prSet presAssocID="{6077F391-BE30-4626-915C-6AE0BAC18A70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078E3-BC20-4DF3-9DA6-35F5F1D4448A}" type="pres">
      <dgm:prSet presAssocID="{6077F391-BE30-4626-915C-6AE0BAC18A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D06B8-C3FF-4AE9-B4C0-2EE42B42E979}" type="pres">
      <dgm:prSet presAssocID="{6077F391-BE30-4626-915C-6AE0BAC18A70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06C28A9F-E530-4307-A153-C3EF017CAEB6}" type="pres">
      <dgm:prSet presAssocID="{6077F391-BE30-4626-915C-6AE0BAC18A70}" presName="adorn" presStyleLbl="fgAccFollowNode1" presStyleIdx="1" presStyleCnt="3"/>
      <dgm:spPr/>
    </dgm:pt>
    <dgm:pt modelId="{C3463FED-CD2C-40A5-BADC-113B057E0631}" type="pres">
      <dgm:prSet presAssocID="{EAEE7FE6-7CB7-445D-AD1B-B68655CD31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A4D5562-D730-4DAA-A1AC-0E65455BC932}" type="pres">
      <dgm:prSet presAssocID="{65EEA7FD-0D7F-4452-9DC7-92E92ADD7E8E}" presName="compNode" presStyleCnt="0"/>
      <dgm:spPr/>
    </dgm:pt>
    <dgm:pt modelId="{E0A733B8-5656-42C1-9AC6-41142C5107D4}" type="pres">
      <dgm:prSet presAssocID="{65EEA7FD-0D7F-4452-9DC7-92E92ADD7E8E}" presName="childRect" presStyleLbl="bgAcc1" presStyleIdx="2" presStyleCnt="3" custLinFactNeighborX="-4533" custLinFactNeighborY="2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4AE44-BA10-4D30-89A2-5F39A4EDF589}" type="pres">
      <dgm:prSet presAssocID="{65EEA7FD-0D7F-4452-9DC7-92E92ADD7E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5D7A-26F8-44DE-A7D6-F6BC26B0659C}" type="pres">
      <dgm:prSet presAssocID="{65EEA7FD-0D7F-4452-9DC7-92E92ADD7E8E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07BFF56A-CAA1-4B82-A9CD-A442B906EF47}" type="pres">
      <dgm:prSet presAssocID="{65EEA7FD-0D7F-4452-9DC7-92E92ADD7E8E}" presName="adorn" presStyleLbl="fgAccFollowNode1" presStyleIdx="2" presStyleCnt="3"/>
      <dgm:spPr/>
    </dgm:pt>
  </dgm:ptLst>
  <dgm:cxnLst>
    <dgm:cxn modelId="{90C9E8FE-8AF7-41BD-8120-C4FB70868278}" srcId="{2EC7E169-4622-4011-B9D7-1E87E5E30C8E}" destId="{41275625-BE7F-4283-BE55-600D6D7DAF30}" srcOrd="0" destOrd="0" parTransId="{D0EBC594-F1FF-440D-8076-E4A366E65707}" sibTransId="{8E7FBAE1-AE13-4948-B142-2194789DBF82}"/>
    <dgm:cxn modelId="{5CCD74C1-D0C5-47D2-B494-0B13FEA93773}" srcId="{2EC7E169-4622-4011-B9D7-1E87E5E30C8E}" destId="{65EEA7FD-0D7F-4452-9DC7-92E92ADD7E8E}" srcOrd="2" destOrd="0" parTransId="{9EA40A34-B71D-46E5-B625-E8B5DE02EB2D}" sibTransId="{5BF668E4-F730-41AD-A1CD-99FC4F26F512}"/>
    <dgm:cxn modelId="{9537042A-9C70-43A8-A861-17792F63281C}" srcId="{2EC7E169-4622-4011-B9D7-1E87E5E30C8E}" destId="{6077F391-BE30-4626-915C-6AE0BAC18A70}" srcOrd="1" destOrd="0" parTransId="{88F1183D-E62D-4F8C-AB21-72C49183441A}" sibTransId="{EAEE7FE6-7CB7-445D-AD1B-B68655CD313E}"/>
    <dgm:cxn modelId="{3D988820-8C22-48DC-881D-32490B504434}" type="presOf" srcId="{65EEA7FD-0D7F-4452-9DC7-92E92ADD7E8E}" destId="{2984AE44-BA10-4D30-89A2-5F39A4EDF589}" srcOrd="0" destOrd="0" presId="urn:microsoft.com/office/officeart/2005/8/layout/bList2"/>
    <dgm:cxn modelId="{F4C9EAA3-ED3E-453F-8AFC-D9AA3CDEB115}" type="presOf" srcId="{2EC7E169-4622-4011-B9D7-1E87E5E30C8E}" destId="{523E88D9-C85C-4471-AD68-8C7E3067C47B}" srcOrd="0" destOrd="0" presId="urn:microsoft.com/office/officeart/2005/8/layout/bList2"/>
    <dgm:cxn modelId="{598FCF8C-358C-447B-B9F1-3E513B4C9A5E}" type="presOf" srcId="{41275625-BE7F-4283-BE55-600D6D7DAF30}" destId="{3F3EED68-6EFC-4128-8DAA-8FD03D77FC6D}" srcOrd="1" destOrd="0" presId="urn:microsoft.com/office/officeart/2005/8/layout/bList2"/>
    <dgm:cxn modelId="{11278152-91DC-42B3-A0A3-D334D9660264}" type="presOf" srcId="{8E7FBAE1-AE13-4948-B142-2194789DBF82}" destId="{793186F0-0C01-4790-833C-6B85181BACEA}" srcOrd="0" destOrd="0" presId="urn:microsoft.com/office/officeart/2005/8/layout/bList2"/>
    <dgm:cxn modelId="{E3E9AD02-25FC-44EA-93D6-C8359FAC75D9}" type="presOf" srcId="{65EEA7FD-0D7F-4452-9DC7-92E92ADD7E8E}" destId="{F3CB5D7A-26F8-44DE-A7D6-F6BC26B0659C}" srcOrd="1" destOrd="0" presId="urn:microsoft.com/office/officeart/2005/8/layout/bList2"/>
    <dgm:cxn modelId="{AF4C0434-AA5A-4414-9BD6-3835ACE949C4}" srcId="{41275625-BE7F-4283-BE55-600D6D7DAF30}" destId="{27FB8AA3-5334-4DA0-BA91-8A1CAA7D290F}" srcOrd="0" destOrd="0" parTransId="{3D3A2D11-40F2-4662-9B34-374584051D51}" sibTransId="{4AA921F3-6CE9-4CBC-9638-672AE9F7E6B8}"/>
    <dgm:cxn modelId="{90F60B2D-BB9E-47DE-BBFE-DF812899FA17}" type="presOf" srcId="{6077F391-BE30-4626-915C-6AE0BAC18A70}" destId="{3F0D06B8-C3FF-4AE9-B4C0-2EE42B42E979}" srcOrd="1" destOrd="0" presId="urn:microsoft.com/office/officeart/2005/8/layout/bList2"/>
    <dgm:cxn modelId="{94484D2D-8DE8-4038-88F7-D2AE09B986AE}" srcId="{6077F391-BE30-4626-915C-6AE0BAC18A70}" destId="{EF6A4CA7-AB5C-4DB5-9396-F79BA9BC7E5E}" srcOrd="0" destOrd="0" parTransId="{F8F427C3-D7DC-4E58-9D4A-5DC36814C763}" sibTransId="{6D30CA0B-96E1-405C-9380-0E0508C2AB30}"/>
    <dgm:cxn modelId="{EF059F83-1BD2-498D-A5D5-4FEEE5AEADC9}" srcId="{65EEA7FD-0D7F-4452-9DC7-92E92ADD7E8E}" destId="{1B5B9401-6B9A-401F-9183-BE6C5328F996}" srcOrd="0" destOrd="0" parTransId="{3E20C35E-F94B-4F47-9757-1AB884E4FFEB}" sibTransId="{33AEBEF4-F04B-496C-B59F-E52035EE58B7}"/>
    <dgm:cxn modelId="{170A88BC-FA61-4EF9-BDEE-39A59F0F1197}" type="presOf" srcId="{41275625-BE7F-4283-BE55-600D6D7DAF30}" destId="{37054625-79FB-4D00-85ED-8A8BAD8DB71C}" srcOrd="0" destOrd="0" presId="urn:microsoft.com/office/officeart/2005/8/layout/bList2"/>
    <dgm:cxn modelId="{6047B5BE-2F6B-4B94-9210-9712235B24BD}" type="presOf" srcId="{EF6A4CA7-AB5C-4DB5-9396-F79BA9BC7E5E}" destId="{8536F83F-AB55-45A6-9635-3BC6F0B35F4C}" srcOrd="0" destOrd="0" presId="urn:microsoft.com/office/officeart/2005/8/layout/bList2"/>
    <dgm:cxn modelId="{745FD512-A784-4A49-9D26-B3B9793AA7AA}" type="presOf" srcId="{27FB8AA3-5334-4DA0-BA91-8A1CAA7D290F}" destId="{4292C26B-B413-4F5C-AAE6-EFF00154D63B}" srcOrd="0" destOrd="0" presId="urn:microsoft.com/office/officeart/2005/8/layout/bList2"/>
    <dgm:cxn modelId="{57665BCC-B941-4356-B5F0-C48B4A758748}" type="presOf" srcId="{6077F391-BE30-4626-915C-6AE0BAC18A70}" destId="{024078E3-BC20-4DF3-9DA6-35F5F1D4448A}" srcOrd="0" destOrd="0" presId="urn:microsoft.com/office/officeart/2005/8/layout/bList2"/>
    <dgm:cxn modelId="{F7FE4367-2726-44E6-9B9A-F2C4070B5E6F}" type="presOf" srcId="{1B5B9401-6B9A-401F-9183-BE6C5328F996}" destId="{E0A733B8-5656-42C1-9AC6-41142C5107D4}" srcOrd="0" destOrd="0" presId="urn:microsoft.com/office/officeart/2005/8/layout/bList2"/>
    <dgm:cxn modelId="{E202CF95-0E2B-4049-937A-E13BC437B385}" type="presOf" srcId="{EAEE7FE6-7CB7-445D-AD1B-B68655CD313E}" destId="{C3463FED-CD2C-40A5-BADC-113B057E0631}" srcOrd="0" destOrd="0" presId="urn:microsoft.com/office/officeart/2005/8/layout/bList2"/>
    <dgm:cxn modelId="{3BDB1761-FBCE-4475-BF6C-86CD255EE8FF}" type="presParOf" srcId="{523E88D9-C85C-4471-AD68-8C7E3067C47B}" destId="{D9CCA4F0-DD6D-4565-8E27-CAB4466EBD92}" srcOrd="0" destOrd="0" presId="urn:microsoft.com/office/officeart/2005/8/layout/bList2"/>
    <dgm:cxn modelId="{4A18F0E0-00DB-4A1C-B8D4-D88B48BFAD3C}" type="presParOf" srcId="{D9CCA4F0-DD6D-4565-8E27-CAB4466EBD92}" destId="{4292C26B-B413-4F5C-AAE6-EFF00154D63B}" srcOrd="0" destOrd="0" presId="urn:microsoft.com/office/officeart/2005/8/layout/bList2"/>
    <dgm:cxn modelId="{BE1F23B8-4D1C-45CA-8DEA-E2EC944DF57D}" type="presParOf" srcId="{D9CCA4F0-DD6D-4565-8E27-CAB4466EBD92}" destId="{37054625-79FB-4D00-85ED-8A8BAD8DB71C}" srcOrd="1" destOrd="0" presId="urn:microsoft.com/office/officeart/2005/8/layout/bList2"/>
    <dgm:cxn modelId="{9DB2616C-44F4-4DE4-AE4D-9E52FD534664}" type="presParOf" srcId="{D9CCA4F0-DD6D-4565-8E27-CAB4466EBD92}" destId="{3F3EED68-6EFC-4128-8DAA-8FD03D77FC6D}" srcOrd="2" destOrd="0" presId="urn:microsoft.com/office/officeart/2005/8/layout/bList2"/>
    <dgm:cxn modelId="{D4B6C537-9C64-4A0B-930B-C583FDFC0BC4}" type="presParOf" srcId="{D9CCA4F0-DD6D-4565-8E27-CAB4466EBD92}" destId="{94F7B170-24C7-4448-A992-EA4E1E6BF8EE}" srcOrd="3" destOrd="0" presId="urn:microsoft.com/office/officeart/2005/8/layout/bList2"/>
    <dgm:cxn modelId="{05709FBE-14D5-4B2E-AB45-4D916C2BDC74}" type="presParOf" srcId="{523E88D9-C85C-4471-AD68-8C7E3067C47B}" destId="{793186F0-0C01-4790-833C-6B85181BACEA}" srcOrd="1" destOrd="0" presId="urn:microsoft.com/office/officeart/2005/8/layout/bList2"/>
    <dgm:cxn modelId="{52D24A68-C259-4A83-AB40-B63BCF50AB89}" type="presParOf" srcId="{523E88D9-C85C-4471-AD68-8C7E3067C47B}" destId="{0E4E3002-DF70-4345-8D53-00BB7979DF1D}" srcOrd="2" destOrd="0" presId="urn:microsoft.com/office/officeart/2005/8/layout/bList2"/>
    <dgm:cxn modelId="{BE04FCD2-920F-45B8-8630-16AF8D8B07F7}" type="presParOf" srcId="{0E4E3002-DF70-4345-8D53-00BB7979DF1D}" destId="{8536F83F-AB55-45A6-9635-3BC6F0B35F4C}" srcOrd="0" destOrd="0" presId="urn:microsoft.com/office/officeart/2005/8/layout/bList2"/>
    <dgm:cxn modelId="{09623C29-0AD4-47FA-8928-C11839E09F18}" type="presParOf" srcId="{0E4E3002-DF70-4345-8D53-00BB7979DF1D}" destId="{024078E3-BC20-4DF3-9DA6-35F5F1D4448A}" srcOrd="1" destOrd="0" presId="urn:microsoft.com/office/officeart/2005/8/layout/bList2"/>
    <dgm:cxn modelId="{A9727BD7-CB49-4694-83D4-51F08366E14D}" type="presParOf" srcId="{0E4E3002-DF70-4345-8D53-00BB7979DF1D}" destId="{3F0D06B8-C3FF-4AE9-B4C0-2EE42B42E979}" srcOrd="2" destOrd="0" presId="urn:microsoft.com/office/officeart/2005/8/layout/bList2"/>
    <dgm:cxn modelId="{853205B7-C637-43C3-8C16-F38896A5DD37}" type="presParOf" srcId="{0E4E3002-DF70-4345-8D53-00BB7979DF1D}" destId="{06C28A9F-E530-4307-A153-C3EF017CAEB6}" srcOrd="3" destOrd="0" presId="urn:microsoft.com/office/officeart/2005/8/layout/bList2"/>
    <dgm:cxn modelId="{74E20477-8333-426B-A3C5-68EC84CBC097}" type="presParOf" srcId="{523E88D9-C85C-4471-AD68-8C7E3067C47B}" destId="{C3463FED-CD2C-40A5-BADC-113B057E0631}" srcOrd="3" destOrd="0" presId="urn:microsoft.com/office/officeart/2005/8/layout/bList2"/>
    <dgm:cxn modelId="{351E3DE3-4799-419A-8527-F1531E1A3EC4}" type="presParOf" srcId="{523E88D9-C85C-4471-AD68-8C7E3067C47B}" destId="{7A4D5562-D730-4DAA-A1AC-0E65455BC932}" srcOrd="4" destOrd="0" presId="urn:microsoft.com/office/officeart/2005/8/layout/bList2"/>
    <dgm:cxn modelId="{887B9A1F-BC27-4125-B60B-E8E41B16BA94}" type="presParOf" srcId="{7A4D5562-D730-4DAA-A1AC-0E65455BC932}" destId="{E0A733B8-5656-42C1-9AC6-41142C5107D4}" srcOrd="0" destOrd="0" presId="urn:microsoft.com/office/officeart/2005/8/layout/bList2"/>
    <dgm:cxn modelId="{E0B2253D-4324-4AF7-A29C-2EE3CB917E89}" type="presParOf" srcId="{7A4D5562-D730-4DAA-A1AC-0E65455BC932}" destId="{2984AE44-BA10-4D30-89A2-5F39A4EDF589}" srcOrd="1" destOrd="0" presId="urn:microsoft.com/office/officeart/2005/8/layout/bList2"/>
    <dgm:cxn modelId="{5511C765-77F0-4E66-A02B-88AD3E2ED1C3}" type="presParOf" srcId="{7A4D5562-D730-4DAA-A1AC-0E65455BC932}" destId="{F3CB5D7A-26F8-44DE-A7D6-F6BC26B0659C}" srcOrd="2" destOrd="0" presId="urn:microsoft.com/office/officeart/2005/8/layout/bList2"/>
    <dgm:cxn modelId="{8C377E16-2B38-46FF-A45F-097FC775ABE7}" type="presParOf" srcId="{7A4D5562-D730-4DAA-A1AC-0E65455BC932}" destId="{07BFF56A-CAA1-4B82-A9CD-A442B906EF4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93EEA-CFD4-478D-9ECE-4DF4197B1579}">
      <dsp:nvSpPr>
        <dsp:cNvPr id="0" name=""/>
        <dsp:cNvSpPr/>
      </dsp:nvSpPr>
      <dsp:spPr>
        <a:xfrm>
          <a:off x="838516" y="241899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Opettaminen</a:t>
          </a:r>
          <a:endParaRPr lang="fi-FI" sz="1800" kern="1200" dirty="0"/>
        </a:p>
      </dsp:txBody>
      <dsp:txXfrm>
        <a:off x="2764853" y="1016437"/>
        <a:ext cx="1305401" cy="1087834"/>
      </dsp:txXfrm>
    </dsp:sp>
    <dsp:sp modelId="{1D823B76-42AE-4665-A800-6B17EE99D760}">
      <dsp:nvSpPr>
        <dsp:cNvPr id="0" name=""/>
        <dsp:cNvSpPr/>
      </dsp:nvSpPr>
      <dsp:spPr>
        <a:xfrm>
          <a:off x="763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Arviointi</a:t>
          </a:r>
          <a:endParaRPr lang="fi-FI" sz="1800" kern="1200" dirty="0"/>
        </a:p>
      </dsp:txBody>
      <dsp:txXfrm>
        <a:off x="1633505" y="2784856"/>
        <a:ext cx="1958102" cy="957294"/>
      </dsp:txXfrm>
    </dsp:sp>
    <dsp:sp modelId="{B25E0AC3-86D8-4FDA-9C58-86407A531566}">
      <dsp:nvSpPr>
        <dsp:cNvPr id="0" name=""/>
        <dsp:cNvSpPr/>
      </dsp:nvSpPr>
      <dsp:spPr>
        <a:xfrm>
          <a:off x="687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Oppiminen ja osaaminen</a:t>
          </a:r>
          <a:endParaRPr lang="fi-FI" sz="1800" kern="1200" dirty="0"/>
        </a:p>
      </dsp:txBody>
      <dsp:txXfrm>
        <a:off x="1111345" y="1057375"/>
        <a:ext cx="1305401" cy="1087834"/>
      </dsp:txXfrm>
    </dsp:sp>
    <dsp:sp modelId="{14BBF54B-5771-40DC-974A-A3B473420C1B}">
      <dsp:nvSpPr>
        <dsp:cNvPr id="0" name=""/>
        <dsp:cNvSpPr/>
      </dsp:nvSpPr>
      <dsp:spPr>
        <a:xfrm>
          <a:off x="612548" y="15629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07A73-4909-4038-91B7-08C8E311C3AA}">
      <dsp:nvSpPr>
        <dsp:cNvPr id="0" name=""/>
        <dsp:cNvSpPr/>
      </dsp:nvSpPr>
      <dsp:spPr>
        <a:xfrm>
          <a:off x="536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0425D-6559-4296-A21F-676F51DC3BFD}">
      <dsp:nvSpPr>
        <dsp:cNvPr id="0" name=""/>
        <dsp:cNvSpPr/>
      </dsp:nvSpPr>
      <dsp:spPr>
        <a:xfrm>
          <a:off x="461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A6C1E-80B6-4110-AC9E-5116A069DE88}">
      <dsp:nvSpPr>
        <dsp:cNvPr id="0" name=""/>
        <dsp:cNvSpPr/>
      </dsp:nvSpPr>
      <dsp:spPr>
        <a:xfrm>
          <a:off x="0" y="484538"/>
          <a:ext cx="8229600" cy="2418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>
              <a:solidFill>
                <a:schemeClr val="tx1"/>
              </a:solidFill>
            </a:rPr>
            <a:t>Arviointia ei voi erottaa oppimiskäsityksestä 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900" kern="1200" dirty="0" smtClean="0">
              <a:solidFill>
                <a:schemeClr val="tx1"/>
              </a:solidFill>
            </a:rPr>
            <a:t>(Jakku-Sihvonen 2001; </a:t>
          </a:r>
          <a:r>
            <a:rPr lang="fi-FI" sz="3900" kern="1200" dirty="0" err="1" smtClean="0">
              <a:solidFill>
                <a:schemeClr val="tx1"/>
              </a:solidFill>
            </a:rPr>
            <a:t>Atjonen</a:t>
          </a:r>
          <a:r>
            <a:rPr lang="fi-FI" sz="3900" kern="1200" dirty="0" smtClean="0">
              <a:solidFill>
                <a:schemeClr val="tx1"/>
              </a:solidFill>
            </a:rPr>
            <a:t> 2007)</a:t>
          </a:r>
          <a:endParaRPr lang="fi-FI" sz="3900" kern="1200" dirty="0">
            <a:solidFill>
              <a:schemeClr val="tx1"/>
            </a:solidFill>
          </a:endParaRPr>
        </a:p>
      </dsp:txBody>
      <dsp:txXfrm>
        <a:off x="118056" y="602594"/>
        <a:ext cx="7993488" cy="2182278"/>
      </dsp:txXfrm>
    </dsp:sp>
    <dsp:sp modelId="{68B0C339-E1A5-4CF6-842B-FD8A1536731A}">
      <dsp:nvSpPr>
        <dsp:cNvPr id="0" name=""/>
        <dsp:cNvSpPr/>
      </dsp:nvSpPr>
      <dsp:spPr>
        <a:xfrm>
          <a:off x="0" y="2957522"/>
          <a:ext cx="8229600" cy="102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3000" kern="1200" dirty="0" smtClean="0">
              <a:solidFill>
                <a:schemeClr val="tx1"/>
              </a:solidFill>
            </a:rPr>
            <a:t>Arviointia  ja oppimista ei voi erottaa toisistaan</a:t>
          </a:r>
          <a:endParaRPr lang="fi-FI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3000" kern="1200" dirty="0" smtClean="0">
              <a:solidFill>
                <a:schemeClr val="tx1"/>
              </a:solidFill>
            </a:rPr>
            <a:t>Arviointi on aina kontekstisidonnaista </a:t>
          </a:r>
          <a:endParaRPr lang="fi-FI" sz="3000" kern="1200" dirty="0">
            <a:solidFill>
              <a:schemeClr val="tx1"/>
            </a:solidFill>
          </a:endParaRPr>
        </a:p>
      </dsp:txBody>
      <dsp:txXfrm>
        <a:off x="0" y="2957522"/>
        <a:ext cx="8229600" cy="1029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CBFF4-C9D6-4B86-87EB-6BE42596D53C}">
      <dsp:nvSpPr>
        <dsp:cNvPr id="0" name=""/>
        <dsp:cNvSpPr/>
      </dsp:nvSpPr>
      <dsp:spPr>
        <a:xfrm>
          <a:off x="0" y="294771"/>
          <a:ext cx="8229600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>
              <a:solidFill>
                <a:schemeClr val="tx1"/>
              </a:solidFill>
            </a:rPr>
            <a:t>Arviointi on asetettujen tavoitteiden ja saavutettujen tulosten välistä vertailua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>
              <a:solidFill>
                <a:schemeClr val="tx1"/>
              </a:solidFill>
            </a:rPr>
            <a:t>(</a:t>
          </a:r>
          <a:r>
            <a:rPr lang="fi-FI" sz="1900" kern="1200" dirty="0" err="1" smtClean="0">
              <a:solidFill>
                <a:schemeClr val="tx1"/>
              </a:solidFill>
            </a:rPr>
            <a:t>Guba</a:t>
          </a:r>
          <a:r>
            <a:rPr lang="fi-FI" sz="1900" kern="1200" dirty="0" smtClean="0">
              <a:solidFill>
                <a:schemeClr val="tx1"/>
              </a:solidFill>
            </a:rPr>
            <a:t>  &amp; Lincoln 1989, 22-26; </a:t>
          </a:r>
          <a:r>
            <a:rPr lang="fi-FI" sz="1900" kern="1200" dirty="0" err="1" smtClean="0">
              <a:solidFill>
                <a:schemeClr val="tx1"/>
              </a:solidFill>
            </a:rPr>
            <a:t>Raivola</a:t>
          </a:r>
          <a:r>
            <a:rPr lang="fi-FI" sz="1900" kern="1200" dirty="0" smtClean="0">
              <a:solidFill>
                <a:schemeClr val="tx1"/>
              </a:solidFill>
            </a:rPr>
            <a:t> 1995, 22-30)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42322" y="337093"/>
        <a:ext cx="8144956" cy="782326"/>
      </dsp:txXfrm>
    </dsp:sp>
    <dsp:sp modelId="{DAC5F1C9-0A76-42DF-AA3D-93B4686FBD98}">
      <dsp:nvSpPr>
        <dsp:cNvPr id="0" name=""/>
        <dsp:cNvSpPr/>
      </dsp:nvSpPr>
      <dsp:spPr>
        <a:xfrm>
          <a:off x="0" y="1161741"/>
          <a:ext cx="8229600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400" kern="1200" dirty="0" smtClean="0">
              <a:solidFill>
                <a:schemeClr val="tx1"/>
              </a:solidFill>
            </a:rPr>
            <a:t>Vain asetettuja tavoitteita voidaan arvioida.</a:t>
          </a:r>
          <a:endParaRPr lang="fi-F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400" kern="1200" dirty="0" smtClean="0">
              <a:solidFill>
                <a:schemeClr val="tx1"/>
              </a:solidFill>
            </a:rPr>
            <a:t> Arvioinnin kiinnittäminen tavoitteisiin tekee arvioinnista läpinäkyvämpää ja konkreettisempaa.</a:t>
          </a:r>
          <a:endParaRPr lang="fi-FI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400" kern="1200" dirty="0" smtClean="0">
              <a:solidFill>
                <a:schemeClr val="tx1"/>
              </a:solidFill>
            </a:rPr>
            <a:t>Tavoitteiden saavuttamista arvioidaan yhdessä ennalta sovituin kriteerein.</a:t>
          </a:r>
          <a:endParaRPr lang="fi-FI" sz="2400" kern="1200" dirty="0">
            <a:solidFill>
              <a:schemeClr val="tx1"/>
            </a:solidFill>
          </a:endParaRPr>
        </a:p>
      </dsp:txBody>
      <dsp:txXfrm>
        <a:off x="0" y="1161741"/>
        <a:ext cx="8229600" cy="1887840"/>
      </dsp:txXfrm>
    </dsp:sp>
    <dsp:sp modelId="{0F97E20E-FD6C-4615-8A7B-D4B0D956665F}">
      <dsp:nvSpPr>
        <dsp:cNvPr id="0" name=""/>
        <dsp:cNvSpPr/>
      </dsp:nvSpPr>
      <dsp:spPr>
        <a:xfrm>
          <a:off x="0" y="3049581"/>
          <a:ext cx="8229600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>
              <a:solidFill>
                <a:schemeClr val="tx1"/>
              </a:solidFill>
            </a:rPr>
            <a:t>Kriteeri = ”Mittatikku”, jolla  arviointia  suoritetaan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42322" y="3091903"/>
        <a:ext cx="8144956" cy="782326"/>
      </dsp:txXfrm>
    </dsp:sp>
    <dsp:sp modelId="{E7E2A93E-E16D-4BDE-B3C7-3940C703B76F}">
      <dsp:nvSpPr>
        <dsp:cNvPr id="0" name=""/>
        <dsp:cNvSpPr/>
      </dsp:nvSpPr>
      <dsp:spPr>
        <a:xfrm>
          <a:off x="0" y="3916551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i-FI" sz="1500" kern="1200" dirty="0"/>
        </a:p>
      </dsp:txBody>
      <dsp:txXfrm>
        <a:off x="0" y="3916551"/>
        <a:ext cx="8229600" cy="31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2E18-5393-4A76-BD2C-0DBE99A3B568}">
      <dsp:nvSpPr>
        <dsp:cNvPr id="0" name=""/>
        <dsp:cNvSpPr/>
      </dsp:nvSpPr>
      <dsp:spPr>
        <a:xfrm>
          <a:off x="0" y="0"/>
          <a:ext cx="8229600" cy="1606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Arvioinnilla on monia erilaisia tehtäviä  esimerkiksi a) opintojen aikana  tai b) nivel-ja päättövaiheessa</a:t>
          </a:r>
        </a:p>
      </dsp:txBody>
      <dsp:txXfrm>
        <a:off x="78406" y="78406"/>
        <a:ext cx="8072788" cy="1449337"/>
      </dsp:txXfrm>
    </dsp:sp>
    <dsp:sp modelId="{11BA505E-3427-481F-9617-277367B88BC2}">
      <dsp:nvSpPr>
        <dsp:cNvPr id="0" name=""/>
        <dsp:cNvSpPr/>
      </dsp:nvSpPr>
      <dsp:spPr>
        <a:xfrm>
          <a:off x="0" y="1610428"/>
          <a:ext cx="8229600" cy="6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i-FI" sz="400" kern="1200" dirty="0"/>
        </a:p>
      </dsp:txBody>
      <dsp:txXfrm>
        <a:off x="0" y="1610428"/>
        <a:ext cx="8229600" cy="67855"/>
      </dsp:txXfrm>
    </dsp:sp>
    <dsp:sp modelId="{CE9DDA92-DBDA-48BA-A186-B9419BCBE569}">
      <dsp:nvSpPr>
        <dsp:cNvPr id="0" name=""/>
        <dsp:cNvSpPr/>
      </dsp:nvSpPr>
      <dsp:spPr>
        <a:xfrm>
          <a:off x="0" y="1666979"/>
          <a:ext cx="8229600" cy="1606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solidFill>
                <a:schemeClr val="tx1"/>
              </a:solidFill>
            </a:rPr>
            <a:t>a) FORMATIIVINEN ARVIOINTI = ARVIOINTI OPINTOJEN AIKANA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-&gt; Oppimisen </a:t>
          </a:r>
          <a:r>
            <a:rPr lang="fi-FI" sz="1600" b="1" kern="1200" dirty="0" smtClean="0">
              <a:solidFill>
                <a:srgbClr val="FF0000"/>
              </a:solidFill>
            </a:rPr>
            <a:t>edistymisen</a:t>
          </a:r>
          <a:r>
            <a:rPr lang="fi-FI" sz="1600" kern="1200" dirty="0" smtClean="0"/>
            <a:t> </a:t>
          </a:r>
          <a:r>
            <a:rPr lang="fi-FI" sz="1600" kern="1200" dirty="0" smtClean="0">
              <a:solidFill>
                <a:schemeClr val="tx1"/>
              </a:solidFill>
            </a:rPr>
            <a:t>arviointi, laadullista, kuvailevaa ja solmukohtia analysoivaa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Tehtävänä antaa oppilaalle  monenlaista kannustavaa ja opiskelua </a:t>
          </a:r>
          <a:r>
            <a:rPr lang="fi-FI" sz="1600" b="1" kern="1200" dirty="0" smtClean="0">
              <a:solidFill>
                <a:srgbClr val="FF0000"/>
              </a:solidFill>
            </a:rPr>
            <a:t>ohjaavaa</a:t>
          </a:r>
          <a:r>
            <a:rPr lang="fi-FI" sz="1600" kern="1200" dirty="0" smtClean="0">
              <a:solidFill>
                <a:schemeClr val="tx1"/>
              </a:solidFill>
            </a:rPr>
            <a:t> palautetta </a:t>
          </a:r>
          <a:r>
            <a:rPr lang="fi-FI" sz="1600" b="1" kern="1200" dirty="0" smtClean="0">
              <a:solidFill>
                <a:srgbClr val="FF0000"/>
              </a:solidFill>
            </a:rPr>
            <a:t>opiskelulle asetettujen tavoitteiden </a:t>
          </a:r>
          <a:r>
            <a:rPr lang="fi-FI" sz="1600" kern="1200" dirty="0" smtClean="0">
              <a:solidFill>
                <a:schemeClr val="tx1"/>
              </a:solidFill>
            </a:rPr>
            <a:t>saavuttamisessa.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>
              <a:solidFill>
                <a:schemeClr val="tx1"/>
              </a:solidFill>
            </a:rPr>
            <a:t>Huom</a:t>
          </a:r>
          <a:r>
            <a:rPr lang="fi-FI" sz="1600" kern="1200" dirty="0" smtClean="0">
              <a:solidFill>
                <a:schemeClr val="tx1"/>
              </a:solidFill>
            </a:rPr>
            <a:t>! Kannustava arviointi ei ole sama kuin kannustava arvosanan antaminen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78406" y="1745385"/>
        <a:ext cx="8072788" cy="1449337"/>
      </dsp:txXfrm>
    </dsp:sp>
    <dsp:sp modelId="{F958194D-ABEA-4FD9-A1D0-191016B55D22}">
      <dsp:nvSpPr>
        <dsp:cNvPr id="0" name=""/>
        <dsp:cNvSpPr/>
      </dsp:nvSpPr>
      <dsp:spPr>
        <a:xfrm>
          <a:off x="0" y="3296235"/>
          <a:ext cx="8229600" cy="1606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solidFill>
                <a:schemeClr val="tx1"/>
              </a:solidFill>
            </a:rPr>
            <a:t>b) SUMMATIIVINEN ARVIOINTI =  Osaamisen arviointi. Arvosanan antaminen perusopetuksen nivel-ja päättövaiheessa (numero tai kirjain).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0" kern="1200" dirty="0" smtClean="0">
              <a:solidFill>
                <a:schemeClr val="tx1"/>
              </a:solidFill>
            </a:rPr>
            <a:t>Tehtävänä kertoa suoritustasosta: </a:t>
          </a:r>
          <a:r>
            <a:rPr lang="fi-FI" sz="1600" b="1" kern="1200" dirty="0" smtClean="0">
              <a:solidFill>
                <a:srgbClr val="FF0000"/>
              </a:solidFill>
            </a:rPr>
            <a:t>kvalifioiva ja </a:t>
          </a:r>
          <a:r>
            <a:rPr lang="fi-FI" sz="1600" b="1" kern="1200" dirty="0" err="1" smtClean="0">
              <a:solidFill>
                <a:srgbClr val="FF0000"/>
              </a:solidFill>
            </a:rPr>
            <a:t>selektoiva</a:t>
          </a:r>
          <a:r>
            <a:rPr lang="fi-FI" sz="1600" b="1" kern="1200" dirty="0" smtClean="0">
              <a:solidFill>
                <a:srgbClr val="FF0000"/>
              </a:solidFill>
            </a:rPr>
            <a:t>  tehtävä</a:t>
          </a:r>
          <a:endParaRPr lang="fi-FI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>
              <a:solidFill>
                <a:schemeClr val="tx1"/>
              </a:solidFill>
            </a:rPr>
            <a:t>Huom</a:t>
          </a:r>
          <a:r>
            <a:rPr lang="fi-FI" sz="1600" kern="1200" dirty="0" smtClean="0">
              <a:solidFill>
                <a:schemeClr val="tx1"/>
              </a:solidFill>
            </a:rPr>
            <a:t>! Arvioinnin tulee olla tasa-arvioista ja yhdenvertaista = valtakunnallisesti vertailtavaa.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 dirty="0" smtClean="0">
            <a:solidFill>
              <a:schemeClr val="tx1"/>
            </a:solidFill>
          </a:endParaRPr>
        </a:p>
      </dsp:txBody>
      <dsp:txXfrm>
        <a:off x="78406" y="3374641"/>
        <a:ext cx="8072788" cy="1449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2C26B-B413-4F5C-AAE6-EFF00154D63B}">
      <dsp:nvSpPr>
        <dsp:cNvPr id="0" name=""/>
        <dsp:cNvSpPr/>
      </dsp:nvSpPr>
      <dsp:spPr>
        <a:xfrm>
          <a:off x="304753" y="2946"/>
          <a:ext cx="2350316" cy="17544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 smtClean="0">
              <a:solidFill>
                <a:schemeClr val="tx1"/>
              </a:solidFill>
            </a:rPr>
            <a:t>Mitkä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ovat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oppimiselle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asteteut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tavoitteet</a:t>
          </a:r>
          <a:r>
            <a:rPr lang="en-US" sz="1500" b="1" kern="1200" dirty="0" smtClean="0">
              <a:solidFill>
                <a:schemeClr val="tx1"/>
              </a:solidFill>
            </a:rPr>
            <a:t> (</a:t>
          </a:r>
          <a:r>
            <a:rPr lang="en-US" sz="1500" b="1" kern="1200" dirty="0" err="1" smtClean="0">
              <a:solidFill>
                <a:schemeClr val="tx1"/>
              </a:solidFill>
            </a:rPr>
            <a:t>tiedot</a:t>
          </a:r>
          <a:r>
            <a:rPr lang="en-US" sz="1500" b="1" kern="1200" dirty="0" smtClean="0">
              <a:solidFill>
                <a:schemeClr val="tx1"/>
              </a:solidFill>
            </a:rPr>
            <a:t>, </a:t>
          </a:r>
          <a:r>
            <a:rPr lang="en-US" sz="1500" b="1" kern="1200" dirty="0" err="1" smtClean="0">
              <a:solidFill>
                <a:schemeClr val="tx1"/>
              </a:solidFill>
            </a:rPr>
            <a:t>taidot</a:t>
          </a:r>
          <a:r>
            <a:rPr lang="en-US" sz="1500" b="1" kern="1200" dirty="0" smtClean="0">
              <a:solidFill>
                <a:schemeClr val="tx1"/>
              </a:solidFill>
            </a:rPr>
            <a:t>, </a:t>
          </a:r>
          <a:r>
            <a:rPr lang="en-US" sz="1500" b="1" kern="1200" dirty="0" err="1" smtClean="0">
              <a:solidFill>
                <a:schemeClr val="tx1"/>
              </a:solidFill>
            </a:rPr>
            <a:t>asenteet</a:t>
          </a:r>
          <a:r>
            <a:rPr lang="en-US" sz="1500" b="1" kern="1200" dirty="0" smtClean="0">
              <a:solidFill>
                <a:schemeClr val="tx1"/>
              </a:solidFill>
            </a:rPr>
            <a:t>, </a:t>
          </a:r>
          <a:r>
            <a:rPr lang="en-US" sz="1500" b="1" kern="1200" dirty="0" err="1" smtClean="0">
              <a:solidFill>
                <a:schemeClr val="tx1"/>
              </a:solidFill>
            </a:rPr>
            <a:t>soveltaminen</a:t>
          </a:r>
          <a:r>
            <a:rPr lang="en-US" sz="1500" b="1" kern="1200" dirty="0" smtClean="0">
              <a:solidFill>
                <a:schemeClr val="tx1"/>
              </a:solidFill>
            </a:rPr>
            <a:t>)?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45862" y="44055"/>
        <a:ext cx="2268098" cy="1713352"/>
      </dsp:txXfrm>
    </dsp:sp>
    <dsp:sp modelId="{3F3EED68-6EFC-4128-8DAA-8FD03D77FC6D}">
      <dsp:nvSpPr>
        <dsp:cNvPr id="0" name=""/>
        <dsp:cNvSpPr/>
      </dsp:nvSpPr>
      <dsp:spPr>
        <a:xfrm>
          <a:off x="304753" y="1757407"/>
          <a:ext cx="2350316" cy="754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FFFF00"/>
              </a:solidFill>
            </a:rPr>
            <a:t>Tavoitteet</a:t>
          </a:r>
          <a:endParaRPr lang="en-US" sz="2900" kern="1200" dirty="0">
            <a:solidFill>
              <a:srgbClr val="FFFF00"/>
            </a:solidFill>
          </a:endParaRPr>
        </a:p>
      </dsp:txBody>
      <dsp:txXfrm>
        <a:off x="304753" y="1757407"/>
        <a:ext cx="1655152" cy="754418"/>
      </dsp:txXfrm>
    </dsp:sp>
    <dsp:sp modelId="{94F7B170-24C7-4448-A992-EA4E1E6BF8EE}">
      <dsp:nvSpPr>
        <dsp:cNvPr id="0" name=""/>
        <dsp:cNvSpPr/>
      </dsp:nvSpPr>
      <dsp:spPr>
        <a:xfrm>
          <a:off x="2026392" y="1877239"/>
          <a:ext cx="822610" cy="8226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6F83F-AB55-45A6-9635-3BC6F0B35F4C}">
      <dsp:nvSpPr>
        <dsp:cNvPr id="0" name=""/>
        <dsp:cNvSpPr/>
      </dsp:nvSpPr>
      <dsp:spPr>
        <a:xfrm>
          <a:off x="3052799" y="2946"/>
          <a:ext cx="2350316" cy="17544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 smtClean="0">
              <a:solidFill>
                <a:schemeClr val="tx1"/>
              </a:solidFill>
            </a:rPr>
            <a:t>Miten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oppimiselle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astetut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tavoitteet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parhaiten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tulee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saavutettua</a:t>
          </a:r>
          <a:r>
            <a:rPr lang="en-US" sz="1500" b="1" kern="1200" dirty="0" smtClean="0">
              <a:solidFill>
                <a:schemeClr val="tx1"/>
              </a:solidFill>
            </a:rPr>
            <a:t> (</a:t>
          </a:r>
          <a:r>
            <a:rPr lang="en-US" sz="1500" b="1" kern="1200" dirty="0" err="1" smtClean="0">
              <a:solidFill>
                <a:schemeClr val="tx1"/>
              </a:solidFill>
            </a:rPr>
            <a:t>menetelmät</a:t>
          </a:r>
          <a:r>
            <a:rPr lang="en-US" sz="1500" b="1" kern="1200" dirty="0" smtClean="0">
              <a:solidFill>
                <a:schemeClr val="tx1"/>
              </a:solidFill>
            </a:rPr>
            <a:t>, </a:t>
          </a:r>
          <a:r>
            <a:rPr lang="en-US" sz="1500" b="1" kern="1200" dirty="0" err="1" smtClean="0">
              <a:solidFill>
                <a:schemeClr val="tx1"/>
              </a:solidFill>
            </a:rPr>
            <a:t>työskentelytavat</a:t>
          </a:r>
          <a:r>
            <a:rPr lang="en-US" sz="1500" b="1" kern="1200" dirty="0" smtClean="0">
              <a:solidFill>
                <a:schemeClr val="tx1"/>
              </a:solidFill>
            </a:rPr>
            <a:t>, </a:t>
          </a:r>
          <a:r>
            <a:rPr lang="en-US" sz="1500" b="1" kern="1200" dirty="0" err="1" smtClean="0">
              <a:solidFill>
                <a:schemeClr val="tx1"/>
              </a:solidFill>
            </a:rPr>
            <a:t>sisällöt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jne</a:t>
          </a:r>
          <a:r>
            <a:rPr lang="en-US" sz="1500" b="1" kern="1200" dirty="0" smtClean="0">
              <a:solidFill>
                <a:schemeClr val="tx1"/>
              </a:solidFill>
            </a:rPr>
            <a:t>.)?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093908" y="44055"/>
        <a:ext cx="2268098" cy="1713352"/>
      </dsp:txXfrm>
    </dsp:sp>
    <dsp:sp modelId="{3F0D06B8-C3FF-4AE9-B4C0-2EE42B42E979}">
      <dsp:nvSpPr>
        <dsp:cNvPr id="0" name=""/>
        <dsp:cNvSpPr/>
      </dsp:nvSpPr>
      <dsp:spPr>
        <a:xfrm>
          <a:off x="3052799" y="1757407"/>
          <a:ext cx="2350316" cy="754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FFFF00"/>
              </a:solidFill>
            </a:rPr>
            <a:t>Toteutus</a:t>
          </a:r>
          <a:endParaRPr lang="en-US" sz="2900" kern="1200" dirty="0">
            <a:solidFill>
              <a:srgbClr val="FFFF00"/>
            </a:solidFill>
          </a:endParaRPr>
        </a:p>
      </dsp:txBody>
      <dsp:txXfrm>
        <a:off x="3052799" y="1757407"/>
        <a:ext cx="1655152" cy="754418"/>
      </dsp:txXfrm>
    </dsp:sp>
    <dsp:sp modelId="{06C28A9F-E530-4307-A153-C3EF017CAEB6}">
      <dsp:nvSpPr>
        <dsp:cNvPr id="0" name=""/>
        <dsp:cNvSpPr/>
      </dsp:nvSpPr>
      <dsp:spPr>
        <a:xfrm>
          <a:off x="4774438" y="1877239"/>
          <a:ext cx="822610" cy="8226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733B8-5656-42C1-9AC6-41142C5107D4}">
      <dsp:nvSpPr>
        <dsp:cNvPr id="0" name=""/>
        <dsp:cNvSpPr/>
      </dsp:nvSpPr>
      <dsp:spPr>
        <a:xfrm>
          <a:off x="1572236" y="3143116"/>
          <a:ext cx="2350316" cy="17544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 smtClean="0">
              <a:solidFill>
                <a:schemeClr val="tx1"/>
              </a:solidFill>
            </a:rPr>
            <a:t>Miksi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arvioidaan</a:t>
          </a:r>
          <a:r>
            <a:rPr lang="en-US" sz="1500" b="1" kern="1200" dirty="0" smtClean="0">
              <a:solidFill>
                <a:schemeClr val="tx1"/>
              </a:solidFill>
            </a:rPr>
            <a:t>? </a:t>
          </a:r>
          <a:r>
            <a:rPr lang="en-US" sz="1500" b="1" kern="1200" dirty="0" err="1" smtClean="0">
              <a:solidFill>
                <a:schemeClr val="tx1"/>
              </a:solidFill>
            </a:rPr>
            <a:t>Mitä</a:t>
          </a:r>
          <a:r>
            <a:rPr lang="en-US" sz="1500" b="1" kern="1200" dirty="0" smtClean="0">
              <a:solidFill>
                <a:schemeClr val="tx1"/>
              </a:solidFill>
            </a:rPr>
            <a:t> ja </a:t>
          </a:r>
          <a:r>
            <a:rPr lang="en-US" sz="1500" b="1" kern="1200" dirty="0" err="1" smtClean="0">
              <a:solidFill>
                <a:schemeClr val="tx1"/>
              </a:solidFill>
            </a:rPr>
            <a:t>miten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arvioidaan</a:t>
          </a:r>
          <a:r>
            <a:rPr lang="en-US" sz="1500" b="1" kern="1200" dirty="0" smtClean="0">
              <a:solidFill>
                <a:schemeClr val="tx1"/>
              </a:solidFill>
            </a:rPr>
            <a:t>? </a:t>
          </a:r>
          <a:r>
            <a:rPr lang="en-US" sz="1500" b="1" kern="1200" dirty="0" err="1" smtClean="0">
              <a:solidFill>
                <a:schemeClr val="tx1"/>
              </a:solidFill>
            </a:rPr>
            <a:t>Miten</a:t>
          </a:r>
          <a:r>
            <a:rPr lang="en-US" sz="1500" b="1" kern="1200" dirty="0" smtClean="0">
              <a:solidFill>
                <a:schemeClr val="tx1"/>
              </a:solidFill>
            </a:rPr>
            <a:t> ja </a:t>
          </a:r>
          <a:r>
            <a:rPr lang="en-US" sz="1500" b="1" kern="1200" dirty="0" err="1" smtClean="0">
              <a:solidFill>
                <a:schemeClr val="tx1"/>
              </a:solidFill>
            </a:rPr>
            <a:t>missä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yhteydessä</a:t>
          </a:r>
          <a:r>
            <a:rPr lang="en-US" sz="1500" b="1" kern="1200" dirty="0" smtClean="0">
              <a:solidFill>
                <a:schemeClr val="tx1"/>
              </a:solidFill>
            </a:rPr>
            <a:t>  </a:t>
          </a:r>
          <a:r>
            <a:rPr lang="en-US" sz="1500" b="1" kern="1200" dirty="0" err="1" smtClean="0">
              <a:solidFill>
                <a:schemeClr val="tx1"/>
              </a:solidFill>
            </a:rPr>
            <a:t>arviointipalautetta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annetaan</a:t>
          </a:r>
          <a:r>
            <a:rPr lang="en-US" sz="1500" b="1" kern="1200" dirty="0" smtClean="0">
              <a:solidFill>
                <a:schemeClr val="tx1"/>
              </a:solidFill>
            </a:rPr>
            <a:t>, </a:t>
          </a:r>
          <a:r>
            <a:rPr lang="en-US" sz="1500" b="1" kern="1200" dirty="0" err="1" smtClean="0">
              <a:solidFill>
                <a:schemeClr val="tx1"/>
              </a:solidFill>
            </a:rPr>
            <a:t>jotta</a:t>
          </a:r>
          <a:r>
            <a:rPr lang="en-US" sz="1500" b="1" kern="1200" dirty="0" smtClean="0">
              <a:solidFill>
                <a:schemeClr val="tx1"/>
              </a:solidFill>
            </a:rPr>
            <a:t> se </a:t>
          </a:r>
          <a:r>
            <a:rPr lang="en-US" sz="1500" b="1" kern="1200" dirty="0" err="1" smtClean="0">
              <a:solidFill>
                <a:schemeClr val="tx1"/>
              </a:solidFill>
            </a:rPr>
            <a:t>palvelee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sekä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arvioitavaa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että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arvioitsijaa</a:t>
          </a:r>
          <a:r>
            <a:rPr lang="en-US" sz="1500" b="1" kern="1200" dirty="0" smtClean="0">
              <a:solidFill>
                <a:schemeClr val="tx1"/>
              </a:solidFill>
            </a:rPr>
            <a:t>?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1613345" y="3184225"/>
        <a:ext cx="2268098" cy="1713352"/>
      </dsp:txXfrm>
    </dsp:sp>
    <dsp:sp modelId="{F3CB5D7A-26F8-44DE-A7D6-F6BC26B0659C}">
      <dsp:nvSpPr>
        <dsp:cNvPr id="0" name=""/>
        <dsp:cNvSpPr/>
      </dsp:nvSpPr>
      <dsp:spPr>
        <a:xfrm>
          <a:off x="1678776" y="4861733"/>
          <a:ext cx="2350316" cy="754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rgbClr val="FFFF00"/>
              </a:solidFill>
            </a:rPr>
            <a:t>Arviointi</a:t>
          </a:r>
          <a:endParaRPr lang="en-US" sz="2900" kern="1200" dirty="0">
            <a:solidFill>
              <a:srgbClr val="FFFF00"/>
            </a:solidFill>
          </a:endParaRPr>
        </a:p>
      </dsp:txBody>
      <dsp:txXfrm>
        <a:off x="1678776" y="4861733"/>
        <a:ext cx="1655152" cy="754418"/>
      </dsp:txXfrm>
    </dsp:sp>
    <dsp:sp modelId="{07BFF56A-CAA1-4B82-A9CD-A442B906EF47}">
      <dsp:nvSpPr>
        <dsp:cNvPr id="0" name=""/>
        <dsp:cNvSpPr/>
      </dsp:nvSpPr>
      <dsp:spPr>
        <a:xfrm>
          <a:off x="3400415" y="4981566"/>
          <a:ext cx="822610" cy="8226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7A3A6-BB51-435D-9828-3A35FCEBAD8D}" type="datetimeFigureOut">
              <a:rPr lang="fi-FI" smtClean="0"/>
              <a:t>1.3.2016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DFE3E-B60D-472B-8CC5-6FD3349882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93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E650D-64C2-4337-96AA-791428BB370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8DFFE-5FA5-409F-9208-E9EB35392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57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8DFFE-5FA5-409F-9208-E9EB353920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39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06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31C8-91B4-7843-9B64-F99C73A6AE7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8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45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33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7EE7-2F73-594D-8609-D2F13492647B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33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EABCF-9E06-4DDF-963E-4F9E88450F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EE7B-120C-4EC4-820E-F22CB241799A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41E-DD45-438B-A1F0-753CFBFA6A99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7CE6-D79F-4B5D-8006-FC3BCC1785A3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F725-C585-4FE2-912E-17AEAB7AE924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541A-0C4F-47F2-8E75-43E69C3A3603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41A6-DB5B-4C70-8745-EDE8FC98315A}" type="datetime1">
              <a:rPr lang="en-US" smtClean="0"/>
              <a:t>3/1/2016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750A-2004-44B3-BA49-F1981ACB2A6E}" type="datetime1">
              <a:rPr lang="en-US" smtClean="0"/>
              <a:t>3/1/2016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E993-B332-45D3-8F1D-39F641943044}" type="datetime1">
              <a:rPr lang="en-US" smtClean="0"/>
              <a:t>3/1/2016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8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3152-F0A8-441C-BD74-F40DF68EDBCF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9B97-6094-467A-B7F3-C401281B9A3E}" type="datetime1">
              <a:rPr lang="en-US" smtClean="0"/>
              <a:t>3/1/2016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9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123A-FC9A-4D16-8F2C-5728EF4DA325}" type="datetime1">
              <a:rPr lang="en-US" smtClean="0"/>
              <a:t>3/1/2016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E4DD-2C5A-411A-8841-89951E058047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0FAE-1381-491E-AD57-3DEA12A2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najat.ouakrim-soivio@helsinki.f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Oppimisen</a:t>
            </a:r>
            <a:r>
              <a:rPr lang="en-US" b="1" dirty="0" smtClean="0"/>
              <a:t> ja </a:t>
            </a:r>
            <a:r>
              <a:rPr lang="en-US" b="1" dirty="0" err="1" smtClean="0"/>
              <a:t>osaamisen</a:t>
            </a:r>
            <a:r>
              <a:rPr lang="en-US" b="1" dirty="0" smtClean="0"/>
              <a:t> </a:t>
            </a:r>
            <a:r>
              <a:rPr lang="en-US" b="1" dirty="0" err="1" smtClean="0"/>
              <a:t>arviointi</a:t>
            </a:r>
            <a:endParaRPr lang="en-US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Rauma 4.3. </a:t>
            </a:r>
            <a:r>
              <a:rPr lang="en-US" b="1" dirty="0" err="1" smtClean="0"/>
              <a:t>perjantai</a:t>
            </a:r>
            <a:endParaRPr lang="en-US" b="1" dirty="0" smtClean="0"/>
          </a:p>
          <a:p>
            <a:r>
              <a:rPr lang="en-US" b="1" dirty="0" smtClean="0"/>
              <a:t>Najat </a:t>
            </a:r>
            <a:r>
              <a:rPr lang="en-US" b="1" dirty="0" err="1" smtClean="0"/>
              <a:t>Ouakrim-Soivio</a:t>
            </a:r>
            <a:r>
              <a:rPr lang="en-US" b="1" dirty="0" smtClean="0"/>
              <a:t> (KT, FL)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620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>
                <a:solidFill>
                  <a:srgbClr val="0070C0"/>
                </a:solidFill>
              </a:rPr>
              <a:t>JOHDATUS ARVIOINNIN KESKEISIIN </a:t>
            </a:r>
            <a:r>
              <a:rPr lang="fi-FI" dirty="0" smtClean="0">
                <a:solidFill>
                  <a:srgbClr val="0070C0"/>
                </a:solidFill>
              </a:rPr>
              <a:t>PERIAATTEISIIN (3/3)</a:t>
            </a:r>
            <a:endParaRPr lang="fi-FI" dirty="0">
              <a:solidFill>
                <a:srgbClr val="0070C0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095268"/>
              </p:ext>
            </p:extLst>
          </p:nvPr>
        </p:nvGraphicFramePr>
        <p:xfrm>
          <a:off x="1981200" y="1690688"/>
          <a:ext cx="8229600" cy="490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E35B-C5C6-478B-B9E2-73F9BCF5DD61}" type="datetime1">
              <a:rPr lang="en-US" smtClean="0"/>
              <a:t>3/1/2016</a:t>
            </a:fld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55343"/>
            <a:ext cx="10515600" cy="7353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ESIMERKKI: OPETUSMENETELMÄN JA ARVIOINTIMENETELMÄN </a:t>
            </a:r>
            <a:r>
              <a:rPr lang="en-US" b="1" dirty="0" smtClean="0"/>
              <a:t>YHTEYDESTÄ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42448"/>
            <a:ext cx="10515600" cy="50209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err="1" smtClean="0"/>
              <a:t>Opetusmenetelmänä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ryhmätyöskentely</a:t>
            </a:r>
            <a:r>
              <a:rPr lang="en-US" sz="8000" b="1" dirty="0" smtClean="0"/>
              <a:t> ja </a:t>
            </a:r>
            <a:r>
              <a:rPr lang="en-US" sz="8000" b="1" dirty="0" err="1" smtClean="0"/>
              <a:t>arviointitapana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vertais</a:t>
            </a:r>
            <a:r>
              <a:rPr lang="en-US" sz="8000" b="1" dirty="0" smtClean="0"/>
              <a:t>-ja/tai </a:t>
            </a:r>
            <a:r>
              <a:rPr lang="en-US" sz="8000" b="1" dirty="0" err="1" smtClean="0"/>
              <a:t>ryhmäarviointi</a:t>
            </a:r>
            <a:r>
              <a:rPr lang="en-US" sz="8000" b="1" dirty="0" smtClean="0"/>
              <a:t>:</a:t>
            </a:r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8000" b="1" dirty="0" err="1" smtClean="0"/>
              <a:t>Ryhmätyöskentelyn</a:t>
            </a:r>
            <a:r>
              <a:rPr lang="en-US" sz="8000" b="1" dirty="0" smtClean="0"/>
              <a:t> </a:t>
            </a:r>
            <a:r>
              <a:rPr lang="en-US" sz="8000" b="1" dirty="0" err="1"/>
              <a:t>arvointi</a:t>
            </a:r>
            <a:r>
              <a:rPr lang="en-US" sz="8000" b="1" dirty="0"/>
              <a:t>:</a:t>
            </a:r>
          </a:p>
          <a:p>
            <a:pPr>
              <a:buFontTx/>
              <a:buChar char="-"/>
            </a:pPr>
            <a:r>
              <a:rPr lang="fi-FI" sz="7200" dirty="0"/>
              <a:t>Kannattaa harjoitella strukturoidusti</a:t>
            </a:r>
          </a:p>
          <a:p>
            <a:pPr>
              <a:buFontTx/>
              <a:buChar char="-"/>
            </a:pPr>
            <a:r>
              <a:rPr lang="fi-FI" sz="7200" dirty="0"/>
              <a:t>Edellyttää, että oppilaiden kanssa on käyty yhteisesti oppimiselle asetetut tavoitteet. </a:t>
            </a:r>
          </a:p>
          <a:p>
            <a:pPr marL="0" indent="0">
              <a:buNone/>
            </a:pPr>
            <a:endParaRPr lang="fi-FI" sz="8000" b="1" dirty="0"/>
          </a:p>
          <a:p>
            <a:pPr marL="0" indent="0">
              <a:buNone/>
            </a:pPr>
            <a:r>
              <a:rPr lang="fi-FI" sz="8000" b="1" dirty="0"/>
              <a:t>Mitä esimerkiksi arvioidaan:</a:t>
            </a:r>
          </a:p>
          <a:p>
            <a:pPr marL="0" indent="0">
              <a:buNone/>
            </a:pPr>
            <a:r>
              <a:rPr lang="fi-FI" sz="7200" dirty="0"/>
              <a:t>	- oppilaan omia ryhmätyöskentelytaitoja, </a:t>
            </a:r>
          </a:p>
          <a:p>
            <a:pPr marL="0" indent="0">
              <a:buNone/>
            </a:pPr>
            <a:r>
              <a:rPr lang="fi-FI" sz="7200" dirty="0"/>
              <a:t>	- työskentelyn sujumista,</a:t>
            </a:r>
          </a:p>
          <a:p>
            <a:pPr marL="0" indent="0">
              <a:buNone/>
            </a:pPr>
            <a:r>
              <a:rPr lang="fi-FI" sz="7200" dirty="0"/>
              <a:t>	- työtehtävien jakamista ryhmäläisten kesken,</a:t>
            </a:r>
          </a:p>
          <a:p>
            <a:pPr marL="0" indent="0">
              <a:buNone/>
            </a:pPr>
            <a:r>
              <a:rPr lang="fi-FI" sz="7200" dirty="0"/>
              <a:t>	- ryhmäläisten osallistumista työskentelyyn,</a:t>
            </a:r>
          </a:p>
          <a:p>
            <a:pPr marL="0" indent="0">
              <a:buNone/>
            </a:pPr>
            <a:r>
              <a:rPr lang="fi-FI" sz="7200" dirty="0"/>
              <a:t>	- ryhmätyöskentelyssä opittua,</a:t>
            </a:r>
          </a:p>
          <a:p>
            <a:pPr marL="0" indent="0">
              <a:buNone/>
            </a:pPr>
            <a:r>
              <a:rPr lang="fi-FI" sz="7200" dirty="0"/>
              <a:t>	- asetettujen tavoitteiden saavuttamista,</a:t>
            </a:r>
          </a:p>
          <a:p>
            <a:pPr marL="0" indent="0">
              <a:buNone/>
            </a:pPr>
            <a:r>
              <a:rPr lang="fi-FI" sz="7200" dirty="0"/>
              <a:t>	- ryhmätyöskentelyn onnistumisia ja  haasteita,</a:t>
            </a:r>
          </a:p>
          <a:p>
            <a:pPr marL="0" indent="0">
              <a:buNone/>
            </a:pPr>
            <a:r>
              <a:rPr lang="fi-FI" sz="7200" dirty="0"/>
              <a:t>	- mitä mahdollisesti tulisi tehdä seuraavalla kerralla toisin, eri tavalla tai  </a:t>
            </a:r>
            <a:r>
              <a:rPr lang="fi-FI" sz="7200" dirty="0" smtClean="0"/>
              <a:t>paremmin</a:t>
            </a:r>
            <a:r>
              <a:rPr lang="fi-FI" sz="7200" dirty="0"/>
              <a:t>		</a:t>
            </a:r>
            <a:endParaRPr lang="fi-FI" sz="5600" dirty="0"/>
          </a:p>
          <a:p>
            <a:pPr marL="0" indent="0">
              <a:buNone/>
            </a:pPr>
            <a:r>
              <a:rPr lang="fi-FI" sz="5600" dirty="0"/>
              <a:t> 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DC9-D1F7-4502-AC41-1172A45E3E31}" type="datetime1">
              <a:rPr lang="en-US" smtClean="0"/>
              <a:t>3/1/2016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0462-B333-4751-9A6C-6EED2CF4CB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4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Vertaisarvioinnissa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Arvioinnin </a:t>
            </a:r>
            <a:r>
              <a:rPr lang="fi-FI" dirty="0"/>
              <a:t>suorittajat edustavat </a:t>
            </a:r>
            <a:r>
              <a:rPr lang="fi-FI" dirty="0">
                <a:solidFill>
                  <a:srgbClr val="00B0F0"/>
                </a:solidFill>
              </a:rPr>
              <a:t>arvioitavan kaltaista kokemusta </a:t>
            </a:r>
            <a:r>
              <a:rPr lang="fi-FI" dirty="0"/>
              <a:t>ja </a:t>
            </a:r>
            <a:r>
              <a:rPr lang="fi-FI" dirty="0">
                <a:solidFill>
                  <a:srgbClr val="00B0F0"/>
                </a:solidFill>
              </a:rPr>
              <a:t>arviointipalautetta annetaan osana </a:t>
            </a:r>
            <a:r>
              <a:rPr lang="fi-FI" dirty="0" smtClean="0">
                <a:solidFill>
                  <a:srgbClr val="00B0F0"/>
                </a:solidFill>
              </a:rPr>
              <a:t>oppimisprosessia</a:t>
            </a:r>
            <a:r>
              <a:rPr lang="fi-FI" dirty="0" smtClean="0">
                <a:solidFill>
                  <a:srgbClr val="0070C0"/>
                </a:solidFill>
              </a:rPr>
              <a:t>.</a:t>
            </a:r>
          </a:p>
          <a:p>
            <a:r>
              <a:rPr lang="fi-FI" dirty="0" smtClean="0"/>
              <a:t>Vertaisarvioinnin merkitys kasvanut </a:t>
            </a:r>
            <a:r>
              <a:rPr lang="fi-FI" dirty="0"/>
              <a:t>sitä mukaa, kun </a:t>
            </a:r>
            <a:r>
              <a:rPr lang="fi-FI" dirty="0" smtClean="0"/>
              <a:t>on </a:t>
            </a:r>
            <a:r>
              <a:rPr lang="fi-FI" dirty="0"/>
              <a:t>otettu käyttöön </a:t>
            </a:r>
            <a:r>
              <a:rPr lang="fi-FI" dirty="0">
                <a:solidFill>
                  <a:srgbClr val="00B0F0"/>
                </a:solidFill>
              </a:rPr>
              <a:t>erilaisia tapoja toteuttaa ryhmätyöskentelyn arviointia </a:t>
            </a:r>
            <a:r>
              <a:rPr lang="fi-FI" dirty="0"/>
              <a:t>tai </a:t>
            </a:r>
            <a:r>
              <a:rPr lang="fi-FI" dirty="0">
                <a:solidFill>
                  <a:srgbClr val="00B0F0"/>
                </a:solidFill>
              </a:rPr>
              <a:t>työskentelylle asetettujen tavoitteiden </a:t>
            </a:r>
            <a:r>
              <a:rPr lang="fi-FI" dirty="0"/>
              <a:t>arviointia.</a:t>
            </a:r>
            <a:r>
              <a:rPr lang="fi-FI" dirty="0">
                <a:solidFill>
                  <a:srgbClr val="0070C0"/>
                </a:solidFill>
              </a:rPr>
              <a:t>  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smtClean="0"/>
              <a:t>Vertaisarvioinnin </a:t>
            </a:r>
            <a:r>
              <a:rPr lang="fi-FI" dirty="0"/>
              <a:t>tavoitteena on tukea yksittäisen oppilaan tai opiskelijan </a:t>
            </a:r>
            <a:r>
              <a:rPr lang="fi-FI" dirty="0">
                <a:solidFill>
                  <a:srgbClr val="00B0F0"/>
                </a:solidFill>
              </a:rPr>
              <a:t>sitoutumista yhteisesti asetettuihin tavoitteisiin ja työskentelyyn sekä kantamaan vastuuta sekä omasta että muiden oppimisesta, työskentelystä ja työskentelyn </a:t>
            </a:r>
            <a:r>
              <a:rPr lang="fi-FI" dirty="0" smtClean="0">
                <a:solidFill>
                  <a:srgbClr val="00B0F0"/>
                </a:solidFill>
              </a:rPr>
              <a:t>loppuunsaattamisesta.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C868-2CD8-4EEF-9642-28FB74EB9D23}" type="datetime1">
              <a:rPr lang="en-US" smtClean="0"/>
              <a:t>3/1/2016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0462-B333-4751-9A6C-6EED2CF4C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301"/>
            <a:ext cx="12192000" cy="7001301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073021" y="303833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ARVIOINTIKULTTUURI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65C9-B2ED-4AC3-8C12-4D435158D006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ARVIOINTIKULTTUURI</a:t>
            </a:r>
            <a:endParaRPr lang="en-US" sz="4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POPS 2014: </a:t>
            </a:r>
            <a:r>
              <a:rPr lang="fi-FI" dirty="0"/>
              <a:t>Opetuksen järjestäjien tulee kirjata ja kuvata paikallisessa opetussuunnitelmassa se, </a:t>
            </a:r>
            <a:r>
              <a:rPr lang="fi-FI" i="1" dirty="0"/>
              <a:t>mitkä ovat arviointikulttuurin kehittämisen mahdolliset paikalliset painopisteet. </a:t>
            </a:r>
            <a:endParaRPr lang="fi-FI" i="1" dirty="0" smtClean="0"/>
          </a:p>
          <a:p>
            <a:r>
              <a:rPr lang="fi-FI" dirty="0"/>
              <a:t>Arviointikulttuuri on käsitteenä laaja, koska sillä voidaan kuvata monia erilaisia </a:t>
            </a:r>
            <a:r>
              <a:rPr lang="fi-FI" dirty="0" smtClean="0"/>
              <a:t>asioita.</a:t>
            </a:r>
          </a:p>
          <a:p>
            <a:r>
              <a:rPr lang="fi-FI" dirty="0" err="1" smtClean="0"/>
              <a:t>Ouakrim-Soivio</a:t>
            </a:r>
            <a:r>
              <a:rPr lang="fi-FI" dirty="0" smtClean="0"/>
              <a:t> (2016):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b="1" dirty="0" smtClean="0">
                <a:solidFill>
                  <a:srgbClr val="00B0F0"/>
                </a:solidFill>
              </a:rPr>
              <a:t>Arviointikulttuuri = arvot+ normit+ toimintatavat, joita </a:t>
            </a:r>
            <a:r>
              <a:rPr lang="fi-FI" b="1" dirty="0">
                <a:solidFill>
                  <a:srgbClr val="00B0F0"/>
                </a:solidFill>
              </a:rPr>
              <a:t>yhteisössä jaetaan </a:t>
            </a:r>
            <a:r>
              <a:rPr lang="fi-FI" b="1" dirty="0" smtClean="0">
                <a:solidFill>
                  <a:srgbClr val="00B0F0"/>
                </a:solidFill>
              </a:rPr>
              <a:t>yhteistyössä kielen </a:t>
            </a:r>
            <a:r>
              <a:rPr lang="fi-FI" b="1" dirty="0">
                <a:solidFill>
                  <a:srgbClr val="00B0F0"/>
                </a:solidFill>
              </a:rPr>
              <a:t>avulla kommunikoiden.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dirty="0" smtClean="0"/>
              <a:t>Koulun </a:t>
            </a:r>
            <a:r>
              <a:rPr lang="fi-FI" dirty="0"/>
              <a:t>tai oppilaitoksen arviointikulttuurin määritteleminen edellyttää, että opettajat ja rehtorit kykenevät analysoimaan arviointiin liittyviä </a:t>
            </a:r>
            <a:r>
              <a:rPr lang="fi-FI" b="1" dirty="0">
                <a:solidFill>
                  <a:srgbClr val="00B0F0"/>
                </a:solidFill>
              </a:rPr>
              <a:t>arvojaan eli arviointi-ideologiaansa, arviointitoimintaansa ja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dirty="0"/>
              <a:t>siihen kytkeytyviä </a:t>
            </a:r>
            <a:r>
              <a:rPr lang="fi-FI" b="1" dirty="0">
                <a:solidFill>
                  <a:srgbClr val="00B0F0"/>
                </a:solidFill>
              </a:rPr>
              <a:t>ajattelu- ja toimintamalleja</a:t>
            </a:r>
            <a:r>
              <a:rPr lang="fi-FI" dirty="0">
                <a:solidFill>
                  <a:srgbClr val="00B0F0"/>
                </a:solidFill>
              </a:rPr>
              <a:t>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dirty="0" smtClean="0"/>
              <a:t>Arvioinnilla </a:t>
            </a:r>
            <a:r>
              <a:rPr lang="fi-FI" dirty="0"/>
              <a:t>ei ole merkitystä, mikäli se ei palvele </a:t>
            </a:r>
            <a:r>
              <a:rPr lang="fi-FI" dirty="0" smtClean="0"/>
              <a:t>sekä arvioitavaa että </a:t>
            </a:r>
            <a:r>
              <a:rPr lang="fi-FI" dirty="0"/>
              <a:t>arvioijaa.  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B990-6932-455C-9B89-5B1C37EF4637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Mitä</a:t>
            </a:r>
            <a:r>
              <a:rPr lang="en-US" b="1" dirty="0" smtClean="0"/>
              <a:t> on </a:t>
            </a:r>
            <a:r>
              <a:rPr lang="en-US" b="1" dirty="0" err="1" smtClean="0"/>
              <a:t>hyvä</a:t>
            </a:r>
            <a:r>
              <a:rPr lang="en-US" b="1" dirty="0" smtClean="0"/>
              <a:t> </a:t>
            </a:r>
            <a:r>
              <a:rPr lang="en-US" b="1" dirty="0" err="1" smtClean="0"/>
              <a:t>arviointikulttuuri</a:t>
            </a:r>
            <a:r>
              <a:rPr lang="en-US" b="1" dirty="0" smtClean="0"/>
              <a:t>?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0501" y="1690688"/>
            <a:ext cx="10753299" cy="4435476"/>
          </a:xfrm>
        </p:spPr>
        <p:txBody>
          <a:bodyPr>
            <a:normAutofit/>
          </a:bodyPr>
          <a:lstStyle/>
          <a:p>
            <a:r>
              <a:rPr lang="fi-FI" dirty="0"/>
              <a:t>Kouluissa ja oppilaitoksissa tehtävä arviointityö edellyttää, että arviointitoiminnan </a:t>
            </a:r>
            <a:r>
              <a:rPr lang="fi-FI" b="1" dirty="0">
                <a:solidFill>
                  <a:srgbClr val="00B0F0"/>
                </a:solidFill>
              </a:rPr>
              <a:t>pelisäännöt ovat kaikille selviä</a:t>
            </a:r>
            <a:r>
              <a:rPr lang="fi-FI" b="1" dirty="0">
                <a:solidFill>
                  <a:schemeClr val="accent1"/>
                </a:solidFill>
              </a:rPr>
              <a:t>. </a:t>
            </a:r>
            <a:endParaRPr lang="fi-FI" b="1" dirty="0" smtClean="0">
              <a:solidFill>
                <a:schemeClr val="accent1"/>
              </a:solidFill>
            </a:endParaRPr>
          </a:p>
          <a:p>
            <a:r>
              <a:rPr lang="fi-FI" dirty="0" smtClean="0"/>
              <a:t>Hyvään </a:t>
            </a:r>
            <a:r>
              <a:rPr lang="fi-FI" dirty="0"/>
              <a:t>arviointikulttuuriin kuuluu, että </a:t>
            </a:r>
            <a:r>
              <a:rPr lang="fi-FI" b="1" dirty="0">
                <a:solidFill>
                  <a:srgbClr val="00B0F0"/>
                </a:solidFill>
              </a:rPr>
              <a:t>arvioinnista saatavan palautteen vaikutuksia valintoihin ja arvioinnin perusteella tehtäviin päätöksiin ennakoidaan </a:t>
            </a:r>
            <a:r>
              <a:rPr lang="fi-FI" dirty="0"/>
              <a:t>jos silloin, kun arviointia aletaan suunnitella.  </a:t>
            </a:r>
            <a:endParaRPr lang="fi-FI" dirty="0" smtClean="0"/>
          </a:p>
          <a:p>
            <a:r>
              <a:rPr lang="fi-FI" dirty="0" smtClean="0"/>
              <a:t>Jotta </a:t>
            </a:r>
            <a:r>
              <a:rPr lang="fi-FI" dirty="0"/>
              <a:t>arviointikulttuuria voidaan kehittää, </a:t>
            </a:r>
            <a:r>
              <a:rPr lang="fi-FI" b="1" dirty="0">
                <a:solidFill>
                  <a:srgbClr val="00B0F0"/>
                </a:solidFill>
              </a:rPr>
              <a:t>olemassa olevat toimintamallit ja rakenteet tulisi kirjata, jotta niihin voidaan palata, niitä voidaan arvioida, ja joiden pohjalta arviointitoiminnalle voidaan asettaa uusia </a:t>
            </a:r>
            <a:r>
              <a:rPr lang="fi-FI" b="1" dirty="0" smtClean="0">
                <a:solidFill>
                  <a:srgbClr val="00B0F0"/>
                </a:solidFill>
              </a:rPr>
              <a:t>tavoitteita</a:t>
            </a:r>
            <a:r>
              <a:rPr lang="fi-FI" b="1" dirty="0">
                <a:solidFill>
                  <a:srgbClr val="00B0F0"/>
                </a:solidFill>
              </a:rPr>
              <a:t> </a:t>
            </a:r>
            <a:r>
              <a:rPr lang="fi-FI" dirty="0" smtClean="0"/>
              <a:t>(Jakku-Sihvonen </a:t>
            </a:r>
            <a:r>
              <a:rPr lang="fi-FI" dirty="0"/>
              <a:t>&amp; Heinonen </a:t>
            </a:r>
            <a:r>
              <a:rPr lang="fi-FI" dirty="0" smtClean="0"/>
              <a:t>2001, 148). </a:t>
            </a:r>
            <a:endParaRPr lang="fi-FI" dirty="0"/>
          </a:p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033-44CF-4360-AE53-792F45D4D365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103031"/>
            <a:ext cx="10666412" cy="1455313"/>
          </a:xfrm>
        </p:spPr>
        <p:txBody>
          <a:bodyPr/>
          <a:lstStyle/>
          <a:p>
            <a:r>
              <a:rPr lang="en-US" b="1" dirty="0" err="1" smtClean="0"/>
              <a:t>Keskeisiä</a:t>
            </a:r>
            <a:r>
              <a:rPr lang="en-US" b="1" dirty="0" smtClean="0"/>
              <a:t> </a:t>
            </a:r>
            <a:r>
              <a:rPr lang="en-US" b="1" dirty="0" err="1" smtClean="0"/>
              <a:t>kysymyksiä</a:t>
            </a:r>
            <a:r>
              <a:rPr lang="en-US" b="1" dirty="0" smtClean="0"/>
              <a:t> </a:t>
            </a:r>
            <a:r>
              <a:rPr lang="en-US" b="1" dirty="0" err="1" smtClean="0"/>
              <a:t>arviointikulttuurin</a:t>
            </a:r>
            <a:r>
              <a:rPr lang="en-US" b="1" dirty="0" smtClean="0"/>
              <a:t> </a:t>
            </a:r>
            <a:r>
              <a:rPr lang="en-US" b="1" dirty="0" err="1" smtClean="0"/>
              <a:t>määrittelemiseksi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5659" y="1420377"/>
            <a:ext cx="11791666" cy="530109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keitä </a:t>
            </a:r>
            <a:r>
              <a:rPr lang="fi-FI" dirty="0"/>
              <a:t>koulun tai oppilaitoksen arviointikulttuuri </a:t>
            </a:r>
            <a:r>
              <a:rPr lang="fi-FI" dirty="0" smtClean="0"/>
              <a:t>koskee,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miltä </a:t>
            </a:r>
            <a:r>
              <a:rPr lang="fi-FI" dirty="0"/>
              <a:t>arviointikulttuuri näyttäytyy suhteessa eri toimijoihin, kuten opettajiin, oppilaisiin tai </a:t>
            </a:r>
            <a:r>
              <a:rPr lang="fi-FI" dirty="0" smtClean="0"/>
              <a:t>huoltajiin,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mitkä </a:t>
            </a:r>
            <a:r>
              <a:rPr lang="fi-FI" dirty="0"/>
              <a:t>eri toimijoiden roolit ovat arvioinnissa,  </a:t>
            </a:r>
            <a:endParaRPr lang="fi-FI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mitä </a:t>
            </a:r>
            <a:r>
              <a:rPr lang="fi-FI" dirty="0"/>
              <a:t>arviointiin liittyviä käytänteitä tai toimintamalleja on jo </a:t>
            </a:r>
            <a:r>
              <a:rPr lang="fi-FI" dirty="0" smtClean="0"/>
              <a:t>olemassa,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onko </a:t>
            </a:r>
            <a:r>
              <a:rPr lang="fi-FI" dirty="0"/>
              <a:t>käytänteitä tai toimintamalleja syytä kehittää tai </a:t>
            </a:r>
            <a:r>
              <a:rPr lang="fi-FI" dirty="0" smtClean="0"/>
              <a:t>muuttaa,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käydäänkö </a:t>
            </a:r>
            <a:r>
              <a:rPr lang="fi-FI" dirty="0"/>
              <a:t>arvioinnista ammatillista keskustelua </a:t>
            </a:r>
            <a:r>
              <a:rPr lang="fi-FI" dirty="0" smtClean="0"/>
              <a:t>säännöllisesti,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tukevatko </a:t>
            </a:r>
            <a:r>
              <a:rPr lang="fi-FI" dirty="0"/>
              <a:t>olemassa olevat käytänteet, toimintamallit, keskustelut ja muut mahdolliset rakenteet opettajan ja rehtorin arviointityötä, </a:t>
            </a:r>
            <a:endParaRPr lang="fi-FI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miten </a:t>
            </a:r>
            <a:r>
              <a:rPr lang="fi-FI" dirty="0"/>
              <a:t>arvioinnin eri tehtävät otetaan huomioon käytännön </a:t>
            </a:r>
            <a:r>
              <a:rPr lang="fi-FI" dirty="0" smtClean="0"/>
              <a:t>arviointityössä,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miten </a:t>
            </a:r>
            <a:r>
              <a:rPr lang="fi-FI" dirty="0"/>
              <a:t>arvioinnin monipuolisuus ilmenee </a:t>
            </a:r>
            <a:r>
              <a:rPr lang="fi-FI" dirty="0" smtClean="0"/>
              <a:t>käytännössä,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miten </a:t>
            </a:r>
            <a:r>
              <a:rPr lang="fi-FI" dirty="0"/>
              <a:t>opetuksen tai koulutuksen laatua </a:t>
            </a:r>
            <a:r>
              <a:rPr lang="fi-FI" dirty="0" smtClean="0"/>
              <a:t>arvioidaan,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miten </a:t>
            </a:r>
            <a:r>
              <a:rPr lang="fi-FI" dirty="0"/>
              <a:t>ja keille laadun arvioinnin tuloksista </a:t>
            </a:r>
            <a:r>
              <a:rPr lang="fi-FI" dirty="0" smtClean="0"/>
              <a:t>tiedotetaan,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fi-FI" dirty="0" smtClean="0"/>
              <a:t>miten </a:t>
            </a:r>
            <a:r>
              <a:rPr lang="fi-FI" dirty="0"/>
              <a:t>arviointitietoa käytetään toiminnan kehittämisessä.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7AE5-06F0-417A-9E5D-64E097A34DDB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/>
              <a:t>Hyvään</a:t>
            </a:r>
            <a:r>
              <a:rPr lang="en-US" b="1" dirty="0" smtClean="0"/>
              <a:t> </a:t>
            </a:r>
            <a:r>
              <a:rPr lang="en-US" b="1" dirty="0" err="1" smtClean="0"/>
              <a:t>arviointikulttuuriin</a:t>
            </a:r>
            <a:r>
              <a:rPr lang="en-US" b="1" dirty="0" smtClean="0"/>
              <a:t> </a:t>
            </a:r>
            <a:r>
              <a:rPr lang="en-US" b="1" dirty="0" err="1" smtClean="0"/>
              <a:t>kuuluu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rohkaiseva </a:t>
            </a:r>
            <a:r>
              <a:rPr lang="fi-FI" dirty="0"/>
              <a:t>ja yrittämään kannustava </a:t>
            </a:r>
            <a:r>
              <a:rPr lang="fi-FI" dirty="0" smtClean="0"/>
              <a:t>ilmapiiri</a:t>
            </a:r>
          </a:p>
          <a:p>
            <a:r>
              <a:rPr lang="fi-FI" dirty="0" smtClean="0"/>
              <a:t>oppilaiden </a:t>
            </a:r>
            <a:r>
              <a:rPr lang="fi-FI" dirty="0"/>
              <a:t>osallisuutta edistävä, keskusteleva ja vuorovaikutteinen </a:t>
            </a:r>
            <a:r>
              <a:rPr lang="fi-FI" dirty="0" smtClean="0"/>
              <a:t>toimintatapa</a:t>
            </a:r>
          </a:p>
          <a:p>
            <a:r>
              <a:rPr lang="fi-FI" dirty="0" smtClean="0"/>
              <a:t>oppilaan </a:t>
            </a:r>
            <a:r>
              <a:rPr lang="fi-FI" dirty="0"/>
              <a:t>tukeminen oman oppimisprosessinsa ymmärtämisessä sekä oppilaan </a:t>
            </a:r>
            <a:r>
              <a:rPr lang="fi-FI" dirty="0" smtClean="0"/>
              <a:t>edistymisen näkyväksi </a:t>
            </a:r>
            <a:r>
              <a:rPr lang="fi-FI" dirty="0"/>
              <a:t>tekeminen koko oppimisprosessin </a:t>
            </a:r>
            <a:r>
              <a:rPr lang="fi-FI" dirty="0" smtClean="0"/>
              <a:t>ajan</a:t>
            </a:r>
          </a:p>
          <a:p>
            <a:r>
              <a:rPr lang="fi-FI" dirty="0" smtClean="0"/>
              <a:t>arvioinnin </a:t>
            </a:r>
            <a:r>
              <a:rPr lang="fi-FI" dirty="0"/>
              <a:t>oikeudenmukaisuus ja </a:t>
            </a:r>
            <a:r>
              <a:rPr lang="fi-FI" dirty="0" smtClean="0"/>
              <a:t>eettisyys</a:t>
            </a:r>
          </a:p>
          <a:p>
            <a:r>
              <a:rPr lang="fi-FI" dirty="0" smtClean="0"/>
              <a:t>arvioinnin monipuolisuus ja</a:t>
            </a:r>
          </a:p>
          <a:p>
            <a:r>
              <a:rPr lang="fi-FI" dirty="0" smtClean="0"/>
              <a:t>arvioinnin </a:t>
            </a:r>
            <a:r>
              <a:rPr lang="fi-FI" dirty="0"/>
              <a:t>avulla saadun tiedon hyödyntäminen </a:t>
            </a:r>
            <a:r>
              <a:rPr lang="fi-FI" dirty="0" smtClean="0"/>
              <a:t>opetuksessa (POPS 2014, luvut 6.1 ja 6.8).</a:t>
            </a:r>
          </a:p>
          <a:p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2A3D-02AF-42C7-B1C3-E86952F27FEC}" type="datetime1">
              <a:rPr lang="en-US" smtClean="0"/>
              <a:t>3/1/2016</a:t>
            </a:fld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9684" y="1"/>
            <a:ext cx="10644116" cy="1690688"/>
          </a:xfrm>
        </p:spPr>
        <p:txBody>
          <a:bodyPr>
            <a:noAutofit/>
          </a:bodyPr>
          <a:lstStyle/>
          <a:p>
            <a:r>
              <a:rPr lang="fi-FI" b="1" dirty="0"/>
              <a:t>Ryhmätyöskentely (</a:t>
            </a:r>
            <a:r>
              <a:rPr lang="fi-FI" b="1" dirty="0" smtClean="0"/>
              <a:t>30 </a:t>
            </a:r>
            <a:r>
              <a:rPr lang="fi-FI" b="1" dirty="0"/>
              <a:t>min), jossa työstetään seuraavia kysymyksiä:</a:t>
            </a:r>
            <a:r>
              <a:rPr lang="fi-FI" dirty="0"/>
              <a:t/>
            </a:r>
            <a:br>
              <a:rPr lang="fi-FI" dirty="0"/>
            </a:b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6854" y="1132764"/>
            <a:ext cx="11184232" cy="55292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600" dirty="0" smtClean="0">
              <a:effectLst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fi-FI" sz="3200" dirty="0" smtClean="0"/>
              <a:t>Mitkä </a:t>
            </a:r>
            <a:r>
              <a:rPr lang="fi-FI" sz="3200" dirty="0"/>
              <a:t>eri toimijoiden roolit ovat </a:t>
            </a:r>
            <a:r>
              <a:rPr lang="fi-FI" sz="3200" dirty="0" smtClean="0"/>
              <a:t>koulunne arvioinnissa?  </a:t>
            </a:r>
            <a:endParaRPr lang="fi-FI" sz="32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i-FI" sz="3200" dirty="0" smtClean="0"/>
              <a:t>Mitä </a:t>
            </a:r>
            <a:r>
              <a:rPr lang="fi-FI" sz="3200" dirty="0"/>
              <a:t>arviointiin liittyviä käytänteitä tai toimintamalleja on jo </a:t>
            </a:r>
            <a:r>
              <a:rPr lang="fi-FI" sz="3200" dirty="0" smtClean="0"/>
              <a:t>olemassa? Onko </a:t>
            </a:r>
            <a:r>
              <a:rPr lang="fi-FI" sz="3200" dirty="0"/>
              <a:t>käytänteitä tai toimintamalleja syytä kehittää tai </a:t>
            </a:r>
            <a:r>
              <a:rPr lang="fi-FI" sz="3200" dirty="0" smtClean="0"/>
              <a:t>muuttaa?</a:t>
            </a:r>
            <a:endParaRPr lang="fi-FI" sz="32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i-FI" sz="3200" dirty="0" smtClean="0"/>
              <a:t>Käydäänkö </a:t>
            </a:r>
            <a:r>
              <a:rPr lang="fi-FI" sz="3200" dirty="0"/>
              <a:t>arvioinnista ammatillista keskustelua </a:t>
            </a:r>
            <a:r>
              <a:rPr lang="fi-FI" sz="3200" dirty="0" smtClean="0"/>
              <a:t>säännöllisesti?</a:t>
            </a:r>
            <a:endParaRPr lang="fi-FI" sz="32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i-FI" sz="3200" dirty="0"/>
              <a:t>M</a:t>
            </a:r>
            <a:r>
              <a:rPr lang="fi-FI" sz="3200" dirty="0" smtClean="0"/>
              <a:t>iten </a:t>
            </a:r>
            <a:r>
              <a:rPr lang="fi-FI" sz="3200" dirty="0"/>
              <a:t>arvioinnin monipuolisuus ilmenee </a:t>
            </a:r>
            <a:r>
              <a:rPr lang="fi-FI" sz="3200" dirty="0" smtClean="0"/>
              <a:t>käytännön arviointityössä?</a:t>
            </a:r>
            <a:endParaRPr lang="fi-FI" sz="3200" dirty="0"/>
          </a:p>
          <a:p>
            <a:pPr marL="0" indent="0">
              <a:buNone/>
            </a:pPr>
            <a:r>
              <a:rPr lang="fi-FI" sz="3200" dirty="0" smtClean="0">
                <a:effectLst/>
              </a:rPr>
              <a:t/>
            </a:r>
            <a:br>
              <a:rPr lang="fi-FI" sz="3200" dirty="0" smtClean="0">
                <a:effectLst/>
              </a:rPr>
            </a:br>
            <a:endParaRPr lang="en-US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D42D-8C23-4BA7-A122-4FBE9AD13091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22" y="-26954"/>
            <a:ext cx="9199982" cy="6884954"/>
          </a:xfr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432765" y="4894264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TAKSONOMIA-AJATTELU JA ARVIOINTI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EF0B-C46C-4D22-9D77-C04A6AB806F3}" type="datetime1">
              <a:rPr lang="en-US" smtClean="0"/>
              <a:t>3/1/2016</a:t>
            </a:fld>
            <a:endParaRPr lang="en-US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0462-B333-4751-9A6C-6EED2CF4CB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Ohjelma</a:t>
            </a:r>
            <a:endParaRPr lang="en-US" sz="5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 smtClean="0"/>
              <a:t>Ryhmät</a:t>
            </a:r>
            <a:r>
              <a:rPr lang="en-US" b="1" u="sng" dirty="0" smtClean="0"/>
              <a:t> I ja II</a:t>
            </a:r>
          </a:p>
          <a:p>
            <a:pPr marL="0" indent="0">
              <a:buNone/>
            </a:pPr>
            <a:r>
              <a:rPr lang="en-US" dirty="0" err="1" smtClean="0"/>
              <a:t>Klo</a:t>
            </a:r>
            <a:r>
              <a:rPr lang="en-US" dirty="0" smtClean="0"/>
              <a:t> 9.30-12.30 ja 13-16</a:t>
            </a:r>
          </a:p>
          <a:p>
            <a:r>
              <a:rPr lang="en-US" dirty="0" err="1" smtClean="0"/>
              <a:t>Alustus</a:t>
            </a:r>
            <a:r>
              <a:rPr lang="en-US" dirty="0" smtClean="0"/>
              <a:t>: </a:t>
            </a:r>
            <a:r>
              <a:rPr lang="en-US" dirty="0" err="1" smtClean="0"/>
              <a:t>Oppimisen</a:t>
            </a:r>
            <a:r>
              <a:rPr lang="en-US" dirty="0" smtClean="0"/>
              <a:t> ja </a:t>
            </a:r>
            <a:r>
              <a:rPr lang="en-US" dirty="0" err="1" smtClean="0"/>
              <a:t>osaamisen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r>
              <a:rPr lang="en-US" dirty="0" smtClean="0"/>
              <a:t>, </a:t>
            </a:r>
            <a:r>
              <a:rPr lang="en-US" dirty="0" err="1" smtClean="0"/>
              <a:t>noin</a:t>
            </a:r>
            <a:r>
              <a:rPr lang="en-US" dirty="0" smtClean="0"/>
              <a:t> </a:t>
            </a:r>
            <a:r>
              <a:rPr lang="en-US" dirty="0"/>
              <a:t>4</a:t>
            </a:r>
            <a:r>
              <a:rPr lang="en-US" dirty="0" smtClean="0"/>
              <a:t>0 min.</a:t>
            </a:r>
          </a:p>
          <a:p>
            <a:r>
              <a:rPr lang="en-US" dirty="0" err="1" smtClean="0"/>
              <a:t>Työpajatyöskentelyä:Arviointikulttuuri</a:t>
            </a:r>
            <a:r>
              <a:rPr lang="en-US" dirty="0" smtClean="0"/>
              <a:t>, </a:t>
            </a:r>
            <a:r>
              <a:rPr lang="en-US" dirty="0" err="1" smtClean="0"/>
              <a:t>noin</a:t>
            </a:r>
            <a:r>
              <a:rPr lang="en-US" dirty="0" smtClean="0"/>
              <a:t> 40 min.</a:t>
            </a:r>
          </a:p>
          <a:p>
            <a:r>
              <a:rPr lang="en-US" dirty="0" err="1" smtClean="0"/>
              <a:t>Alustus</a:t>
            </a:r>
            <a:r>
              <a:rPr lang="en-US" dirty="0" smtClean="0"/>
              <a:t>: </a:t>
            </a:r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kriteeriperusteisuus</a:t>
            </a:r>
            <a:r>
              <a:rPr lang="en-US" dirty="0" smtClean="0"/>
              <a:t> ja </a:t>
            </a:r>
            <a:r>
              <a:rPr lang="en-US" dirty="0" err="1" smtClean="0"/>
              <a:t>taksonomia-ajattelu</a:t>
            </a:r>
            <a:r>
              <a:rPr lang="en-US" dirty="0" smtClean="0"/>
              <a:t>, </a:t>
            </a:r>
            <a:r>
              <a:rPr lang="en-US" dirty="0" err="1" smtClean="0"/>
              <a:t>noin</a:t>
            </a:r>
            <a:r>
              <a:rPr lang="en-US" dirty="0" smtClean="0"/>
              <a:t> 40 min.</a:t>
            </a:r>
          </a:p>
          <a:p>
            <a:r>
              <a:rPr lang="en-US" dirty="0" err="1" smtClean="0"/>
              <a:t>Työpajatyöskentelyä</a:t>
            </a:r>
            <a:r>
              <a:rPr lang="en-US" dirty="0" smtClean="0"/>
              <a:t>: </a:t>
            </a:r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taksonomialla</a:t>
            </a:r>
            <a:r>
              <a:rPr lang="en-US" dirty="0" smtClean="0"/>
              <a:t> </a:t>
            </a:r>
            <a:r>
              <a:rPr lang="en-US" dirty="0" err="1" smtClean="0"/>
              <a:t>voidaan</a:t>
            </a:r>
            <a:r>
              <a:rPr lang="en-US" dirty="0"/>
              <a:t> </a:t>
            </a:r>
            <a:r>
              <a:rPr lang="en-US" dirty="0" err="1" smtClean="0"/>
              <a:t>arvioida</a:t>
            </a:r>
            <a:r>
              <a:rPr lang="en-US" dirty="0" smtClean="0"/>
              <a:t> </a:t>
            </a:r>
            <a:r>
              <a:rPr lang="en-US" dirty="0" err="1" smtClean="0"/>
              <a:t>yli</a:t>
            </a:r>
            <a:r>
              <a:rPr lang="en-US" dirty="0" smtClean="0"/>
              <a:t> </a:t>
            </a:r>
            <a:r>
              <a:rPr lang="en-US" dirty="0" err="1" smtClean="0"/>
              <a:t>kahdeksan</a:t>
            </a:r>
            <a:r>
              <a:rPr lang="en-US" dirty="0" smtClean="0"/>
              <a:t> ja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kahdeksan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jäävää</a:t>
            </a:r>
            <a:r>
              <a:rPr lang="en-US" dirty="0" smtClean="0"/>
              <a:t> </a:t>
            </a:r>
            <a:r>
              <a:rPr lang="en-US" dirty="0" err="1" smtClean="0"/>
              <a:t>osaamista</a:t>
            </a:r>
            <a:r>
              <a:rPr lang="en-US" dirty="0" smtClean="0"/>
              <a:t>, </a:t>
            </a:r>
            <a:r>
              <a:rPr lang="en-US" dirty="0" err="1" smtClean="0"/>
              <a:t>noin</a:t>
            </a:r>
            <a:r>
              <a:rPr lang="en-US" dirty="0" smtClean="0"/>
              <a:t> 60 min.</a:t>
            </a:r>
          </a:p>
          <a:p>
            <a:r>
              <a:rPr lang="en-US" dirty="0" err="1" smtClean="0"/>
              <a:t>Yhteenveto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3218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 smtClean="0">
                <a:solidFill>
                  <a:srgbClr val="00B0F0"/>
                </a:solidFill>
              </a:rPr>
              <a:t>KRITEERIPERUSTEINEN ARVIOINTI</a:t>
            </a:r>
            <a:endParaRPr lang="fi-FI" b="1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Periaatteena, </a:t>
            </a:r>
            <a:r>
              <a:rPr lang="fi-FI" dirty="0"/>
              <a:t>että </a:t>
            </a:r>
            <a:r>
              <a:rPr lang="fi-FI" dirty="0" smtClean="0"/>
              <a:t>henkilön tuotos/suoritus arvioidaan sen </a:t>
            </a:r>
            <a:r>
              <a:rPr lang="fi-FI" dirty="0"/>
              <a:t>perusteella, </a:t>
            </a:r>
            <a:r>
              <a:rPr lang="fi-FI" b="1" dirty="0">
                <a:solidFill>
                  <a:srgbClr val="00B0F0"/>
                </a:solidFill>
              </a:rPr>
              <a:t>kuinka hyvin </a:t>
            </a:r>
            <a:r>
              <a:rPr lang="fi-FI" b="1" dirty="0" smtClean="0">
                <a:solidFill>
                  <a:srgbClr val="00B0F0"/>
                </a:solidFill>
              </a:rPr>
              <a:t>se vastaa </a:t>
            </a:r>
            <a:r>
              <a:rPr lang="fi-FI" b="1" dirty="0">
                <a:solidFill>
                  <a:srgbClr val="00B0F0"/>
                </a:solidFill>
              </a:rPr>
              <a:t>ennalta määriteltyjä kriteereitä. </a:t>
            </a:r>
            <a:endParaRPr lang="fi-FI" b="1" dirty="0" smtClean="0">
              <a:solidFill>
                <a:srgbClr val="00B0F0"/>
              </a:solidFill>
            </a:endParaRPr>
          </a:p>
          <a:p>
            <a:r>
              <a:rPr lang="fi-FI" dirty="0" smtClean="0"/>
              <a:t>Kriteeriperusteisessa </a:t>
            </a:r>
            <a:r>
              <a:rPr lang="fi-FI" dirty="0"/>
              <a:t>arvioinnissa </a:t>
            </a:r>
            <a:r>
              <a:rPr lang="fi-FI" b="1" dirty="0">
                <a:solidFill>
                  <a:srgbClr val="00B0F0"/>
                </a:solidFill>
              </a:rPr>
              <a:t>toiminnan laatua </a:t>
            </a:r>
            <a:r>
              <a:rPr lang="fi-FI" dirty="0"/>
              <a:t>ja </a:t>
            </a:r>
            <a:r>
              <a:rPr lang="fi-FI" b="1" dirty="0" smtClean="0">
                <a:solidFill>
                  <a:srgbClr val="00B0F0"/>
                </a:solidFill>
              </a:rPr>
              <a:t>tuloksia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smtClean="0"/>
              <a:t>siis </a:t>
            </a:r>
            <a:r>
              <a:rPr lang="fi-FI" dirty="0"/>
              <a:t>verrataan yhdessä sovittuihin </a:t>
            </a:r>
            <a:r>
              <a:rPr lang="fi-FI" dirty="0" smtClean="0"/>
              <a:t>kriteereihin.</a:t>
            </a:r>
          </a:p>
          <a:p>
            <a:r>
              <a:rPr lang="fi-FI" dirty="0" smtClean="0"/>
              <a:t>Jakku- </a:t>
            </a:r>
            <a:r>
              <a:rPr lang="fi-FI" dirty="0"/>
              <a:t>Sihvosen (2013, 320) määritelmän mukaan arviointikriteerillä tarkoitetaan </a:t>
            </a:r>
            <a:r>
              <a:rPr lang="fi-FI" i="1" dirty="0"/>
              <a:t>niitä perusteita, joiden pohjalta toimintaa arvotetaan.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 smtClean="0"/>
              <a:t>Virta </a:t>
            </a:r>
            <a:r>
              <a:rPr lang="fi-FI" dirty="0"/>
              <a:t>(1999, 96, 141) puolestaan määrittelee kriteerin </a:t>
            </a:r>
            <a:r>
              <a:rPr lang="fi-FI" i="1" dirty="0"/>
              <a:t>vaatimustasona, jonka perusteella oppilaan osaamista eli tietoja, taitoja tai tuotoksia arvioidaan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Heinonen </a:t>
            </a:r>
            <a:r>
              <a:rPr lang="fi-FI" dirty="0"/>
              <a:t>(2001, 23) määrittelee kriteerit </a:t>
            </a:r>
            <a:r>
              <a:rPr lang="fi-FI" i="1" dirty="0"/>
              <a:t>perustaksi, jolla arvioija tekee arvottavia johtopäätöksiä.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A38-B31C-4AE9-88FF-03A97577AA14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>
                <a:solidFill>
                  <a:srgbClr val="00B0F0"/>
                </a:solidFill>
              </a:rPr>
              <a:t>KRITEERIPERUSTEINEN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9600" dirty="0"/>
              <a:t>Keskeisimpiä tavoitteita on luoda järjestelmä, jossa arvioidaan, miten oppilas hallitsee </a:t>
            </a:r>
            <a:r>
              <a:rPr lang="fi-FI" sz="9600" b="1" dirty="0">
                <a:solidFill>
                  <a:srgbClr val="00B0F0"/>
                </a:solidFill>
              </a:rPr>
              <a:t>etukäteen määriteltyjä tieto- ja taitoalueita</a:t>
            </a:r>
            <a:r>
              <a:rPr lang="fi-FI" sz="9600" dirty="0"/>
              <a:t>. </a:t>
            </a:r>
          </a:p>
          <a:p>
            <a:r>
              <a:rPr lang="fi-FI" sz="9600" dirty="0"/>
              <a:t>Mitä </a:t>
            </a:r>
            <a:r>
              <a:rPr lang="fi-FI" sz="9600" b="1" dirty="0">
                <a:solidFill>
                  <a:srgbClr val="00B0F0"/>
                </a:solidFill>
              </a:rPr>
              <a:t>yksityiskohtaisimmin ja selkeämmin kriteerit on kuvattu</a:t>
            </a:r>
            <a:r>
              <a:rPr lang="fi-FI" sz="9600" dirty="0"/>
              <a:t>, sitä helpompaa on arviointituloksen luotettavuuden toteaminen (Jakku-Sihvonen 2001, 119). </a:t>
            </a:r>
          </a:p>
          <a:p>
            <a:r>
              <a:rPr lang="fi-FI" sz="9600" dirty="0"/>
              <a:t>Arviointikriteerien määrittely edellyttää, että </a:t>
            </a:r>
            <a:r>
              <a:rPr lang="fi-FI" sz="9600" b="1" dirty="0">
                <a:solidFill>
                  <a:srgbClr val="00B0F0"/>
                </a:solidFill>
              </a:rPr>
              <a:t>kansallisista tavoitteista on päätetty yhteisesti ja että kriteerit on tulkittavissa yksimielisesti.</a:t>
            </a:r>
            <a:r>
              <a:rPr lang="fi-FI" sz="9600" dirty="0"/>
              <a:t> (Koulutuksen tuloksellisuuden arviointimalli 1998, 13.) </a:t>
            </a:r>
          </a:p>
          <a:p>
            <a:r>
              <a:rPr lang="fi-FI" sz="9600" dirty="0"/>
              <a:t>Kriteereihin perustuvalla arvioinnilla </a:t>
            </a:r>
            <a:r>
              <a:rPr lang="fi-FI" sz="9600" b="1" dirty="0">
                <a:solidFill>
                  <a:srgbClr val="00B0F0"/>
                </a:solidFill>
              </a:rPr>
              <a:t>uskotaan lisättävän arvioinnin oikeudenmukaisuutta ja sitä pidetään esimerkiksi oppilaan ja opiskelijan kannalta oikeudenmukaisena ja reiluna, koska kriteerien tavoitteet on määritelty etukäteen ja ne perustuvat opetussuunnitelmaan</a:t>
            </a:r>
            <a:r>
              <a:rPr lang="fi-FI" sz="9600" dirty="0"/>
              <a:t>. (Jakku-Sihvonen 2001, 119; </a:t>
            </a:r>
            <a:r>
              <a:rPr lang="fi-FI" sz="9600" dirty="0" err="1"/>
              <a:t>Atjonen</a:t>
            </a:r>
            <a:r>
              <a:rPr lang="fi-FI" sz="9600" dirty="0"/>
              <a:t> 2007, 156.) 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4BAB-AE33-4800-8C00-DE1D1171AE1E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</a:rPr>
              <a:t>KRITEERIPERUSTEINEN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Andersonin ja </a:t>
            </a:r>
            <a:r>
              <a:rPr lang="fi-FI" dirty="0" err="1"/>
              <a:t>Krathwohlin</a:t>
            </a:r>
            <a:r>
              <a:rPr lang="fi-FI" dirty="0"/>
              <a:t> </a:t>
            </a:r>
            <a:r>
              <a:rPr lang="fi-FI" dirty="0" smtClean="0"/>
              <a:t>(2001) taksonomian </a:t>
            </a:r>
            <a:r>
              <a:rPr lang="fi-FI" dirty="0"/>
              <a:t>avulla on mahdollista luokitella</a:t>
            </a: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b="1" dirty="0">
                <a:solidFill>
                  <a:srgbClr val="00B0F0"/>
                </a:solidFill>
              </a:rPr>
              <a:t>minkä tahansa oppiaineen tai oppiainekokonaisuuden tavoitteita tai esimerkiksi oppimisen arvioinnissa käytettäviä tehtäviä, </a:t>
            </a:r>
            <a:r>
              <a:rPr lang="fi-FI" dirty="0"/>
              <a:t>joita voidaan tarkastella sekä tiedon ulottuvuuden että kognitiivisten prosessien näkökulmista.  </a:t>
            </a:r>
            <a:endParaRPr lang="fi-FI" dirty="0" smtClean="0"/>
          </a:p>
          <a:p>
            <a:r>
              <a:rPr lang="fi-FI" dirty="0" smtClean="0"/>
              <a:t>Jotta </a:t>
            </a:r>
            <a:r>
              <a:rPr lang="fi-FI" dirty="0"/>
              <a:t>tehtäviä, oppiaineita tai asiakokonaisuuksia voitaisiin arvioida, niiden tulee perustua asetettuihin tavoitteisiin.  </a:t>
            </a:r>
            <a:endParaRPr lang="fi-FI" dirty="0" smtClean="0"/>
          </a:p>
          <a:p>
            <a:r>
              <a:rPr lang="fi-FI" b="1" dirty="0" smtClean="0">
                <a:solidFill>
                  <a:srgbClr val="00B0F0"/>
                </a:solidFill>
              </a:rPr>
              <a:t>Tavoitteet </a:t>
            </a:r>
            <a:r>
              <a:rPr lang="fi-FI" b="1" dirty="0">
                <a:solidFill>
                  <a:srgbClr val="00B0F0"/>
                </a:solidFill>
              </a:rPr>
              <a:t>kuvaavat lopputuotosta, aiottua tulosta tai lopputuotosta. </a:t>
            </a:r>
            <a:endParaRPr lang="fi-FI" b="1" dirty="0" smtClean="0">
              <a:solidFill>
                <a:srgbClr val="00B0F0"/>
              </a:solidFill>
            </a:endParaRPr>
          </a:p>
          <a:p>
            <a:r>
              <a:rPr lang="fi-FI" b="1" dirty="0" smtClean="0">
                <a:solidFill>
                  <a:srgbClr val="00B0F0"/>
                </a:solidFill>
              </a:rPr>
              <a:t>Esimerkkinä lause: </a:t>
            </a:r>
            <a:r>
              <a:rPr lang="fi-FI" i="1" dirty="0"/>
              <a:t>O</a:t>
            </a:r>
            <a:r>
              <a:rPr lang="fi-FI" i="1" dirty="0" smtClean="0"/>
              <a:t>ppilaan </a:t>
            </a:r>
            <a:r>
              <a:rPr lang="fi-FI" i="1" dirty="0"/>
              <a:t>tulee suorittaa koe hyväksytysti. </a:t>
            </a:r>
            <a:r>
              <a:rPr lang="fi-FI" dirty="0"/>
              <a:t>Tosiasiallisesti edellä esitetty lause ei ole tavoite, sillä tavoitteen määrittelyssä tulisi olla mainittuna, </a:t>
            </a:r>
            <a:r>
              <a:rPr lang="fi-FI" b="1" dirty="0">
                <a:solidFill>
                  <a:srgbClr val="00B0F0"/>
                </a:solidFill>
              </a:rPr>
              <a:t>mitä tietoja tai kognitiivisia prosesseja oppilaan tulisi hallita</a:t>
            </a:r>
            <a:r>
              <a:rPr lang="fi-FI" dirty="0"/>
              <a:t>, jotta hän suorittaa kokeen hyväksytysti. (Anderson et </a:t>
            </a:r>
            <a:r>
              <a:rPr lang="fi-FI" dirty="0" err="1" smtClean="0"/>
              <a:t>al</a:t>
            </a:r>
            <a:r>
              <a:rPr lang="fi-FI" dirty="0" smtClean="0"/>
              <a:t> 2001</a:t>
            </a:r>
            <a:r>
              <a:rPr lang="fi-FI" dirty="0"/>
              <a:t>, 17–18.)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255-EC95-401F-AE76-4EA424E8D937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/>
              <a:t>KRITEERIPERUSTEINEN ARVIOINTI</a:t>
            </a:r>
            <a:br>
              <a:rPr lang="fi-FI" b="1" dirty="0"/>
            </a:br>
            <a:r>
              <a:rPr lang="fi-FI" sz="2000" b="1" dirty="0" err="1"/>
              <a:t>Krathwohlin</a:t>
            </a:r>
            <a:r>
              <a:rPr lang="fi-FI" sz="2000" b="1" dirty="0"/>
              <a:t> ja Andersonin taksonomia jossa on kuvattu tiedon ja kognitiivisen prosessin ulottuvuudet (Anderson  </a:t>
            </a:r>
            <a:r>
              <a:rPr lang="fi-FI" sz="2000" b="1" dirty="0" smtClean="0"/>
              <a:t>ym. 2001</a:t>
            </a:r>
            <a:r>
              <a:rPr lang="fi-FI" sz="2000" b="1" dirty="0"/>
              <a:t>, 28)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1847529" y="1700808"/>
          <a:ext cx="8568953" cy="4378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1008112"/>
                <a:gridCol w="1224136"/>
                <a:gridCol w="1080120"/>
                <a:gridCol w="1368152"/>
                <a:gridCol w="1008112"/>
                <a:gridCol w="953769"/>
                <a:gridCol w="126352"/>
              </a:tblGrid>
              <a:tr h="411665">
                <a:tc rowSpan="2">
                  <a:txBody>
                    <a:bodyPr/>
                    <a:lstStyle/>
                    <a:p>
                      <a:pPr marL="347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TIEDON DIMENSIO 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</a:rPr>
                        <a:t>KOGNITIIVISEN PROSESSIN DIMENSIO 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24452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1.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Muistaa 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2.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Ymmärtää 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3.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Soveltaa 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4.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Analysoida 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5.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Arvioida 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6.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</a:rPr>
                        <a:t>Luoda 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2000">
                          <a:effectLst/>
                        </a:rPr>
                        <a:t> 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5454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Faktatieto 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5454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B.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Käsitetieto 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5454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C.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Menetelmätieto 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5454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D.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</a:rPr>
                        <a:t>Metakognitiivinen tieto 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AD31-9166-4810-9489-67E7A6D38A80}" type="datetime1">
              <a:rPr lang="en-US" smtClean="0"/>
              <a:t>3/1/2016</a:t>
            </a:fld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</a:rPr>
              <a:t>KRITEERIPERUSTEINEN ARVIOINTI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Ymmärtämistä </a:t>
            </a:r>
            <a:r>
              <a:rPr lang="fi-FI" b="1" i="1" dirty="0">
                <a:solidFill>
                  <a:srgbClr val="00B0F0"/>
                </a:solidFill>
              </a:rPr>
              <a:t>(</a:t>
            </a:r>
            <a:r>
              <a:rPr lang="fi-FI" b="1" i="1" dirty="0" err="1">
                <a:solidFill>
                  <a:srgbClr val="00B0F0"/>
                </a:solidFill>
              </a:rPr>
              <a:t>understand</a:t>
            </a:r>
            <a:r>
              <a:rPr lang="fi-FI" b="1" dirty="0">
                <a:solidFill>
                  <a:srgbClr val="00B0F0"/>
                </a:solidFill>
              </a:rPr>
              <a:t>) </a:t>
            </a:r>
            <a:r>
              <a:rPr lang="fi-FI" dirty="0"/>
              <a:t>vaativa osaaminen edellyttää, että sen sisältämä suullinen tai kirjallinen ohjeistus on ymmärretty. </a:t>
            </a:r>
            <a:endParaRPr lang="fi-FI" dirty="0" smtClean="0"/>
          </a:p>
          <a:p>
            <a:r>
              <a:rPr lang="fi-FI" dirty="0" smtClean="0"/>
              <a:t>Tiedon </a:t>
            </a:r>
            <a:r>
              <a:rPr lang="fi-FI" dirty="0"/>
              <a:t>ymmärtämiseen kuuluvia kognitiivisia prosesseja ovat tiedon </a:t>
            </a:r>
            <a:r>
              <a:rPr lang="fi-FI" b="1" dirty="0">
                <a:solidFill>
                  <a:srgbClr val="00B0F0"/>
                </a:solidFill>
              </a:rPr>
              <a:t>tulkitseminen, havainnollistaminen, luokitteleminen, asioiden summaaminen, päätteleminen, vertaileminen ja selittäminen. </a:t>
            </a:r>
            <a:endParaRPr lang="fi-FI" b="1" dirty="0" smtClean="0">
              <a:solidFill>
                <a:srgbClr val="00B0F0"/>
              </a:solidFill>
            </a:endParaRPr>
          </a:p>
          <a:p>
            <a:r>
              <a:rPr lang="fi-FI" dirty="0" smtClean="0"/>
              <a:t>Oppilaan </a:t>
            </a:r>
            <a:r>
              <a:rPr lang="fi-FI" dirty="0"/>
              <a:t>voidaan ajatella ymmärtäneen tietoa silloin, kun hän osaa yhdistää uutta tietoa jo aiemmin omaksumaansa tietoon (Anderson et al31,70).</a:t>
            </a:r>
          </a:p>
        </p:txBody>
      </p:sp>
    </p:spTree>
    <p:extLst>
      <p:ext uri="{BB962C8B-B14F-4D97-AF65-F5344CB8AC3E}">
        <p14:creationId xmlns:p14="http://schemas.microsoft.com/office/powerpoint/2010/main" val="6690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</a:rPr>
              <a:t>KRITEERIPERUSTEINEN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Soveltaminen (</a:t>
            </a:r>
            <a:r>
              <a:rPr lang="fi-FI" b="1" i="1" dirty="0" err="1">
                <a:solidFill>
                  <a:srgbClr val="00B0F0"/>
                </a:solidFill>
              </a:rPr>
              <a:t>apply</a:t>
            </a:r>
            <a:r>
              <a:rPr lang="fi-FI" b="1" dirty="0">
                <a:solidFill>
                  <a:srgbClr val="00B0F0"/>
                </a:solidFill>
              </a:rPr>
              <a:t>)</a:t>
            </a:r>
            <a:r>
              <a:rPr lang="fi-FI" dirty="0"/>
              <a:t> edellyttää ongelmaratkaisua esimerkiksi tehtävässä annetussa tilanteessa. </a:t>
            </a:r>
            <a:endParaRPr lang="fi-FI" dirty="0" smtClean="0"/>
          </a:p>
          <a:p>
            <a:r>
              <a:rPr lang="fi-FI" dirty="0" smtClean="0"/>
              <a:t>Soveltaminen </a:t>
            </a:r>
            <a:r>
              <a:rPr lang="fi-FI" dirty="0"/>
              <a:t>käsittää kaksi kognitiivista </a:t>
            </a:r>
            <a:r>
              <a:rPr lang="fi-FI" dirty="0" smtClean="0"/>
              <a:t>prosessia: </a:t>
            </a:r>
            <a:r>
              <a:rPr lang="fi-FI" b="1" dirty="0" smtClean="0">
                <a:solidFill>
                  <a:srgbClr val="00B0F0"/>
                </a:solidFill>
              </a:rPr>
              <a:t>tiedon </a:t>
            </a:r>
            <a:r>
              <a:rPr lang="fi-FI" b="1" dirty="0">
                <a:solidFill>
                  <a:srgbClr val="00B0F0"/>
                </a:solidFill>
              </a:rPr>
              <a:t>soveltamista käytäntöön (</a:t>
            </a:r>
            <a:r>
              <a:rPr lang="fi-FI" b="1" i="1" dirty="0" err="1">
                <a:solidFill>
                  <a:srgbClr val="00B0F0"/>
                </a:solidFill>
              </a:rPr>
              <a:t>executing</a:t>
            </a:r>
            <a:r>
              <a:rPr lang="fi-FI" b="1" dirty="0">
                <a:solidFill>
                  <a:srgbClr val="00B0F0"/>
                </a:solidFill>
              </a:rPr>
              <a:t>)</a:t>
            </a:r>
            <a:r>
              <a:rPr lang="fi-FI" dirty="0"/>
              <a:t>, jos on kyse tutusta asiasta esimerkiksi soveltava </a:t>
            </a:r>
            <a:r>
              <a:rPr lang="fi-FI" dirty="0" smtClean="0"/>
              <a:t>harjoitustehtävä, toinen </a:t>
            </a:r>
            <a:r>
              <a:rPr lang="fi-FI" dirty="0"/>
              <a:t>soveltamista vaativa kognitiivinen prosessi edellyttää </a:t>
            </a:r>
            <a:r>
              <a:rPr lang="fi-FI" b="1" dirty="0" smtClean="0">
                <a:solidFill>
                  <a:srgbClr val="00B0F0"/>
                </a:solidFill>
              </a:rPr>
              <a:t>tiedon </a:t>
            </a:r>
            <a:r>
              <a:rPr lang="fi-FI" b="1" dirty="0">
                <a:solidFill>
                  <a:srgbClr val="00B0F0"/>
                </a:solidFill>
              </a:rPr>
              <a:t>käyttöön ottoa (</a:t>
            </a:r>
            <a:r>
              <a:rPr lang="fi-FI" b="1" i="1" dirty="0" err="1">
                <a:solidFill>
                  <a:srgbClr val="00B0F0"/>
                </a:solidFill>
              </a:rPr>
              <a:t>implementing</a:t>
            </a:r>
            <a:r>
              <a:rPr lang="fi-FI" b="1" dirty="0">
                <a:solidFill>
                  <a:srgbClr val="00B0F0"/>
                </a:solidFill>
              </a:rPr>
              <a:t>), </a:t>
            </a:r>
            <a:r>
              <a:rPr lang="fi-FI" dirty="0"/>
              <a:t>mikäli kyseessä on ongelmaratkaisutehtävä tai uusi tilanne, jossa tietoa sovelletaan. Esimerkkinä tiedon soveltamisesta ongelmaratkaisutehtävässä voisi olla tilanne, joka edellyttää Newtonin toisen eli dynamiikan lain soveltamista. (Anderson et </a:t>
            </a:r>
            <a:r>
              <a:rPr lang="fi-FI" dirty="0" err="1" smtClean="0"/>
              <a:t>al</a:t>
            </a:r>
            <a:r>
              <a:rPr lang="fi-FI" dirty="0" smtClean="0"/>
              <a:t> 31, </a:t>
            </a:r>
            <a:r>
              <a:rPr lang="fi-FI" dirty="0"/>
              <a:t>77).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6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>
                <a:solidFill>
                  <a:srgbClr val="00B0F0"/>
                </a:solidFill>
              </a:rPr>
              <a:t>KRITEERIPERUSTEINEN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Analysointi (</a:t>
            </a:r>
            <a:r>
              <a:rPr lang="fi-FI" b="1" i="1" dirty="0" err="1">
                <a:solidFill>
                  <a:srgbClr val="00B0F0"/>
                </a:solidFill>
              </a:rPr>
              <a:t>analyze</a:t>
            </a:r>
            <a:r>
              <a:rPr lang="fi-FI" b="1" dirty="0">
                <a:solidFill>
                  <a:srgbClr val="00B0F0"/>
                </a:solidFill>
              </a:rPr>
              <a:t>) </a:t>
            </a:r>
            <a:r>
              <a:rPr lang="fi-FI" dirty="0"/>
              <a:t>edellyttää esimerkiksi tiedon jakamista osiin ja sen ymmärtämistä, miten osat liittyvät toisiinsa. </a:t>
            </a:r>
            <a:endParaRPr lang="fi-FI" dirty="0" smtClean="0"/>
          </a:p>
          <a:p>
            <a:r>
              <a:rPr lang="fi-FI" dirty="0" smtClean="0"/>
              <a:t>Analysointia </a:t>
            </a:r>
            <a:r>
              <a:rPr lang="fi-FI" dirty="0"/>
              <a:t>edellyttävä kognitiivinen prosessi sisältää </a:t>
            </a:r>
            <a:r>
              <a:rPr lang="fi-FI" b="1" dirty="0">
                <a:solidFill>
                  <a:srgbClr val="00B0F0"/>
                </a:solidFill>
              </a:rPr>
              <a:t>tiedon erottelua sekä tiedon järjestämistä ja liittämistä uudelleen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Usein </a:t>
            </a:r>
            <a:r>
              <a:rPr lang="fi-FI" dirty="0"/>
              <a:t>eri oppiaineissa, kuten yhteiskuntaopissa </a:t>
            </a:r>
            <a:r>
              <a:rPr lang="fi-FI" dirty="0" smtClean="0"/>
              <a:t>tai historiassa edellytetään </a:t>
            </a:r>
            <a:r>
              <a:rPr lang="fi-FI" dirty="0"/>
              <a:t>oppilaalta, että hän osaa analysoida tietoa erottaessaan faktat mielipiteistä, yhdistää syitä ja seurauksia sekä erottaa oleellisen tiedon epäoleellisesta. </a:t>
            </a:r>
          </a:p>
        </p:txBody>
      </p:sp>
    </p:spTree>
    <p:extLst>
      <p:ext uri="{BB962C8B-B14F-4D97-AF65-F5344CB8AC3E}">
        <p14:creationId xmlns:p14="http://schemas.microsoft.com/office/powerpoint/2010/main" val="6289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B0F0"/>
                </a:solidFill>
              </a:rPr>
              <a:t>KRITEERIPERUSTEINEN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Arvioiminen (</a:t>
            </a:r>
            <a:r>
              <a:rPr lang="fi-FI" b="1" i="1" dirty="0" err="1">
                <a:solidFill>
                  <a:srgbClr val="00B0F0"/>
                </a:solidFill>
              </a:rPr>
              <a:t>evaluate</a:t>
            </a:r>
            <a:r>
              <a:rPr lang="fi-FI" b="1" dirty="0">
                <a:solidFill>
                  <a:srgbClr val="00B0F0"/>
                </a:solidFill>
              </a:rPr>
              <a:t>) </a:t>
            </a:r>
            <a:r>
              <a:rPr lang="fi-FI" dirty="0"/>
              <a:t>tarkoittaa päättelyä, joka perustuu annettuihin kriteereihin </a:t>
            </a:r>
            <a:endParaRPr lang="fi-FI" dirty="0" smtClean="0"/>
          </a:p>
          <a:p>
            <a:r>
              <a:rPr lang="fi-FI" dirty="0" smtClean="0"/>
              <a:t>Päättelyyn </a:t>
            </a:r>
            <a:r>
              <a:rPr lang="fi-FI" dirty="0"/>
              <a:t>kuuluu asian </a:t>
            </a:r>
            <a:r>
              <a:rPr lang="fi-FI" b="1" dirty="0">
                <a:solidFill>
                  <a:srgbClr val="00B0F0"/>
                </a:solidFill>
              </a:rPr>
              <a:t>tarkastaminen (</a:t>
            </a:r>
            <a:r>
              <a:rPr lang="fi-FI" b="1" i="1" dirty="0" err="1">
                <a:solidFill>
                  <a:srgbClr val="00B0F0"/>
                </a:solidFill>
              </a:rPr>
              <a:t>checking</a:t>
            </a:r>
            <a:r>
              <a:rPr lang="fi-FI" b="1" dirty="0">
                <a:solidFill>
                  <a:srgbClr val="00B0F0"/>
                </a:solidFill>
              </a:rPr>
              <a:t>), </a:t>
            </a:r>
            <a:r>
              <a:rPr lang="fi-FI" dirty="0"/>
              <a:t>kuten esimerkiksi sen selvittäminen nousevatko tutkimuksen johtopäätökset tutkimusaineistosta, kuten niiden kuuluisi. </a:t>
            </a:r>
            <a:endParaRPr lang="fi-FI" dirty="0" smtClean="0"/>
          </a:p>
          <a:p>
            <a:r>
              <a:rPr lang="fi-FI" dirty="0" smtClean="0"/>
              <a:t>Toinen </a:t>
            </a:r>
            <a:r>
              <a:rPr lang="fi-FI" dirty="0"/>
              <a:t>arvioimiseen liittyvä kognitiivinen prosessi on asioiden </a:t>
            </a:r>
            <a:r>
              <a:rPr lang="fi-FI" b="1" dirty="0">
                <a:solidFill>
                  <a:srgbClr val="00B0F0"/>
                </a:solidFill>
              </a:rPr>
              <a:t>kriittinen tarkastelu (</a:t>
            </a:r>
            <a:r>
              <a:rPr lang="fi-FI" b="1" i="1" dirty="0" err="1">
                <a:solidFill>
                  <a:srgbClr val="00B0F0"/>
                </a:solidFill>
              </a:rPr>
              <a:t>critiquing</a:t>
            </a:r>
            <a:r>
              <a:rPr lang="fi-FI" b="1" dirty="0">
                <a:solidFill>
                  <a:srgbClr val="00B0F0"/>
                </a:solidFill>
              </a:rPr>
              <a:t>), </a:t>
            </a:r>
            <a:r>
              <a:rPr lang="fi-FI" dirty="0"/>
              <a:t>josta esimerkkinä voisi olla tilanne, jossa henkilö arvioi, mikä menettämä sopii parhaiten annetun ongelman ratkaisemiseksi. (Anderson et al31, 83–84).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49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97542"/>
              </p:ext>
            </p:extLst>
          </p:nvPr>
        </p:nvGraphicFramePr>
        <p:xfrm>
          <a:off x="0" y="2"/>
          <a:ext cx="12192000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991"/>
                <a:gridCol w="1305137"/>
                <a:gridCol w="1789712"/>
                <a:gridCol w="1424895"/>
                <a:gridCol w="1765319"/>
                <a:gridCol w="2234368"/>
                <a:gridCol w="1910578"/>
              </a:tblGrid>
              <a:tr h="763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FFFF00"/>
                          </a:solidFill>
                          <a:effectLst/>
                        </a:rPr>
                        <a:t>Tiedon ulottuvuus</a:t>
                      </a:r>
                      <a:endParaRPr lang="fi-FI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FFFF00"/>
                          </a:solidFill>
                          <a:effectLst/>
                        </a:rPr>
                        <a:t>Kognitiivisen prosessin </a:t>
                      </a:r>
                      <a:r>
                        <a:rPr lang="fi-FI" sz="2000" dirty="0" smtClean="0">
                          <a:solidFill>
                            <a:srgbClr val="FFFF00"/>
                          </a:solidFill>
                          <a:effectLst/>
                        </a:rPr>
                        <a:t>ulottuvuus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8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FFFF00"/>
                          </a:solidFill>
                          <a:effectLst/>
                        </a:rPr>
                        <a:t>Muistaa</a:t>
                      </a:r>
                      <a:endParaRPr lang="fi-FI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FFFF00"/>
                          </a:solidFill>
                          <a:effectLst/>
                        </a:rPr>
                        <a:t>Ymmärtää</a:t>
                      </a:r>
                      <a:endParaRPr lang="fi-FI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FFFF00"/>
                          </a:solidFill>
                          <a:effectLst/>
                        </a:rPr>
                        <a:t>Soveltaa</a:t>
                      </a:r>
                      <a:endParaRPr lang="fi-FI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FFFF00"/>
                          </a:solidFill>
                          <a:effectLst/>
                        </a:rPr>
                        <a:t>Analysoida</a:t>
                      </a:r>
                      <a:endParaRPr lang="fi-FI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FFFF00"/>
                          </a:solidFill>
                          <a:effectLst/>
                        </a:rPr>
                        <a:t>Arvioida</a:t>
                      </a:r>
                      <a:endParaRPr lang="fi-FI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solidFill>
                            <a:srgbClr val="FFFF00"/>
                          </a:solidFill>
                          <a:effectLst/>
                        </a:rPr>
                        <a:t>Luoda</a:t>
                      </a:r>
                      <a:endParaRPr lang="fi-FI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  <a:tr h="1304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Faktatieto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Muistaa </a:t>
                      </a:r>
                      <a:r>
                        <a:rPr lang="fi-FI" sz="1400" dirty="0" smtClean="0">
                          <a:effectLst/>
                        </a:rPr>
                        <a:t>termejä </a:t>
                      </a:r>
                      <a:r>
                        <a:rPr lang="fi-FI" sz="1400" dirty="0">
                          <a:effectLst/>
                        </a:rPr>
                        <a:t>tai yksittäisiä </a:t>
                      </a:r>
                      <a:r>
                        <a:rPr lang="fi-FI" sz="1400" dirty="0" smtClean="0">
                          <a:effectLst/>
                        </a:rPr>
                        <a:t>asioita.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Osaa</a:t>
                      </a:r>
                      <a:r>
                        <a:rPr lang="fi-FI" sz="1400" baseline="0" dirty="0" smtClean="0">
                          <a:effectLst/>
                        </a:rPr>
                        <a:t> kertoa omin sanoin.</a:t>
                      </a:r>
                      <a:endParaRPr lang="fi-FI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Osaa tehdä johtopäätöksiä osaamiensa </a:t>
                      </a:r>
                      <a:r>
                        <a:rPr lang="fi-FI" sz="1400" dirty="0" smtClean="0">
                          <a:effectLst/>
                        </a:rPr>
                        <a:t>faktojen </a:t>
                      </a:r>
                      <a:r>
                        <a:rPr lang="fi-FI" sz="1400" dirty="0">
                          <a:effectLst/>
                        </a:rPr>
                        <a:t>perusteella.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Analysoi oppimiaan </a:t>
                      </a:r>
                      <a:r>
                        <a:rPr lang="fi-FI" sz="1400" dirty="0" smtClean="0">
                          <a:effectLst/>
                        </a:rPr>
                        <a:t>faktoja</a:t>
                      </a:r>
                      <a:r>
                        <a:rPr lang="fi-FI" sz="1400" dirty="0">
                          <a:effectLst/>
                        </a:rPr>
                        <a:t>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Arvioi </a:t>
                      </a:r>
                      <a:r>
                        <a:rPr lang="fi-FI" sz="1400" dirty="0" smtClean="0">
                          <a:effectLst/>
                        </a:rPr>
                        <a:t>faktojen </a:t>
                      </a:r>
                      <a:r>
                        <a:rPr lang="fi-FI" sz="1400" dirty="0">
                          <a:effectLst/>
                        </a:rPr>
                        <a:t>luotettavuutta.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Tuottaa uutta </a:t>
                      </a:r>
                      <a:r>
                        <a:rPr lang="fi-FI" sz="1400" dirty="0" smtClean="0">
                          <a:effectLst/>
                        </a:rPr>
                        <a:t>tietoa.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  <a:tr h="1086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Käsitetieto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Nimeää käsitteitä.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 havainnollistaa antamalla esimerkin.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Osaa soveltaa </a:t>
                      </a:r>
                      <a:r>
                        <a:rPr lang="fi-FI" sz="1400" dirty="0" smtClean="0">
                          <a:effectLst/>
                        </a:rPr>
                        <a:t>tietojaan.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Osaa</a:t>
                      </a:r>
                      <a:r>
                        <a:rPr lang="fi-FI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luokitella.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effectLst/>
                        </a:rPr>
                        <a:t>Osaa tehdä loogisia johtopäätöksiä. tiedon pohjalta</a:t>
                      </a:r>
                      <a:endParaRPr lang="fi-FI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Havaitsee yhtäläisyyksiä ja eroja  kahden käsitteen välillä.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</a:t>
                      </a:r>
                      <a:r>
                        <a:rPr lang="fi-FI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tehdä systeemeistä erilaisia syy-seuraus-malleja.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  <a:tr h="1230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Menetelmätieto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aseline="0" dirty="0" smtClean="0">
                          <a:effectLst/>
                        </a:rPr>
                        <a:t>Osaa soveltaa rutiininomaisen menetelmän tutun tehtävän ratkaisemiseen.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Osaa</a:t>
                      </a:r>
                      <a:r>
                        <a:rPr lang="fi-FI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käyttää uutta menetelmää tuntemattoman tehtävän ratkaisemiseksi.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Soveltaa </a:t>
                      </a:r>
                      <a:r>
                        <a:rPr lang="fi-FI" sz="1400" dirty="0">
                          <a:effectLst/>
                        </a:rPr>
                        <a:t>tietämiään </a:t>
                      </a:r>
                      <a:r>
                        <a:rPr lang="fi-FI" sz="1400" dirty="0" smtClean="0">
                          <a:effectLst/>
                        </a:rPr>
                        <a:t>faktoja</a:t>
                      </a:r>
                      <a:r>
                        <a:rPr lang="fi-FI" sz="1400" baseline="0" dirty="0" smtClean="0">
                          <a:effectLst/>
                        </a:rPr>
                        <a:t> käyttäessään menetelmää</a:t>
                      </a:r>
                      <a:r>
                        <a:rPr lang="fi-FI" sz="1400" dirty="0" smtClean="0">
                          <a:effectLst/>
                        </a:rPr>
                        <a:t>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Osaa suunnitella tutkimusprosessin.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Kykenee tutkimushypoteesien esittämiseen.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Pystyy arvioimaan, mikä menetelmä sopii parhaiten </a:t>
                      </a:r>
                      <a:r>
                        <a:rPr lang="fi-FI" sz="1400" dirty="0" err="1">
                          <a:effectLst/>
                        </a:rPr>
                        <a:t>tietyn</a:t>
                      </a:r>
                      <a:r>
                        <a:rPr lang="fi-FI" sz="1400" dirty="0">
                          <a:effectLst/>
                        </a:rPr>
                        <a:t> ongelman ratkaisemiseksi.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Kehittää vaihtoehtoisen/ uuden menetelmän </a:t>
                      </a:r>
                      <a:r>
                        <a:rPr lang="fi-FI" sz="1400" dirty="0" smtClean="0">
                          <a:effectLst/>
                        </a:rPr>
                        <a:t>ongelman </a:t>
                      </a:r>
                      <a:r>
                        <a:rPr lang="fi-FI" sz="1400" dirty="0">
                          <a:effectLst/>
                        </a:rPr>
                        <a:t>ratkaisemiseksi.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>
                    <a:solidFill>
                      <a:srgbClr val="FFFF66"/>
                    </a:solidFill>
                  </a:tcPr>
                </a:tc>
              </a:tr>
              <a:tr h="21737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Metakognitiivinen 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Laatii muistisääntöjä </a:t>
                      </a:r>
                      <a:r>
                        <a:rPr lang="fi-FI" sz="1400" dirty="0" err="1">
                          <a:effectLst/>
                        </a:rPr>
                        <a:t>itselleen</a:t>
                      </a:r>
                      <a:r>
                        <a:rPr lang="fi-FI" sz="1400" dirty="0">
                          <a:effectLst/>
                        </a:rPr>
                        <a:t> </a:t>
                      </a:r>
                      <a:r>
                        <a:rPr lang="fi-FI" sz="1400" dirty="0" smtClean="0">
                          <a:effectLst/>
                        </a:rPr>
                        <a:t>faktojen </a:t>
                      </a:r>
                      <a:r>
                        <a:rPr lang="fi-FI" sz="1400" dirty="0">
                          <a:effectLst/>
                        </a:rPr>
                        <a:t>muistamiseksi. 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Tietää, milloin mitäkin </a:t>
                      </a:r>
                      <a:r>
                        <a:rPr lang="fi-FI" sz="1400" dirty="0" smtClean="0">
                          <a:effectLst/>
                        </a:rPr>
                        <a:t>menetelmää </a:t>
                      </a:r>
                      <a:r>
                        <a:rPr lang="fi-FI" sz="1400" dirty="0">
                          <a:effectLst/>
                        </a:rPr>
                        <a:t>käytetään.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Osaa eritellä omia kiinnostuksen </a:t>
                      </a:r>
                      <a:r>
                        <a:rPr lang="fi-FI" sz="1400" dirty="0" smtClean="0">
                          <a:effectLst/>
                        </a:rPr>
                        <a:t>kohteitaan tutkimusalalla. </a:t>
                      </a:r>
                      <a:r>
                        <a:rPr lang="fi-FI" sz="1400" dirty="0">
                          <a:effectLst/>
                        </a:rPr>
                        <a:t>Tietää omat vahvuutensa ja heikkoutensa </a:t>
                      </a:r>
                      <a:r>
                        <a:rPr lang="fi-FI" sz="1400" dirty="0" smtClean="0">
                          <a:effectLst/>
                        </a:rPr>
                        <a:t>eri </a:t>
                      </a:r>
                      <a:r>
                        <a:rPr lang="fi-FI" sz="1400" dirty="0">
                          <a:effectLst/>
                        </a:rPr>
                        <a:t>osa-alueilla.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Pystyy muodostamaan omia mielipiteitä  analysoituaan </a:t>
                      </a:r>
                      <a:r>
                        <a:rPr lang="fi-FI" sz="1400" dirty="0" smtClean="0">
                          <a:effectLst/>
                        </a:rPr>
                        <a:t>tutkimuksen </a:t>
                      </a:r>
                      <a:r>
                        <a:rPr lang="fi-FI" sz="1400" dirty="0">
                          <a:effectLst/>
                        </a:rPr>
                        <a:t>tuloksia. 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Kykenee arvioimaan valitsemaansa tutkimusprosessia. Kykenee arvioimaan saamiensa tutkimustulosten luotettavuutta. 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Pystyy luomaan uuden tai paremman tutkimusprosessin, jolla tietty tutkimusongelma voidaan ratkaista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" name="Alanuoli 5"/>
          <p:cNvSpPr/>
          <p:nvPr/>
        </p:nvSpPr>
        <p:spPr>
          <a:xfrm>
            <a:off x="1036242" y="938861"/>
            <a:ext cx="434663" cy="57826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3195034" y="373489"/>
            <a:ext cx="7472966" cy="3266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6D72-3F2B-4F21-9CEA-02982E983F9F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0462-B333-4751-9A6C-6EED2CF4CB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02683"/>
              </p:ext>
            </p:extLst>
          </p:nvPr>
        </p:nvGraphicFramePr>
        <p:xfrm>
          <a:off x="-2" y="0"/>
          <a:ext cx="12192003" cy="6821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991"/>
                <a:gridCol w="1305137"/>
                <a:gridCol w="1789712"/>
                <a:gridCol w="1424896"/>
                <a:gridCol w="1765320"/>
                <a:gridCol w="2234368"/>
                <a:gridCol w="1910579"/>
              </a:tblGrid>
              <a:tr h="58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Tiedon ulottuvuus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Kognitiivisen prosessin ulottuvuus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00"/>
                          </a:solidFill>
                          <a:effectLst/>
                        </a:rPr>
                        <a:t>Muistaa</a:t>
                      </a:r>
                      <a:endParaRPr lang="fi-FI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00"/>
                          </a:solidFill>
                          <a:effectLst/>
                        </a:rPr>
                        <a:t>Ymmärtää</a:t>
                      </a:r>
                      <a:endParaRPr lang="fi-FI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00"/>
                          </a:solidFill>
                          <a:effectLst/>
                        </a:rPr>
                        <a:t>Soveltaa</a:t>
                      </a:r>
                      <a:endParaRPr lang="fi-FI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00"/>
                          </a:solidFill>
                          <a:effectLst/>
                        </a:rPr>
                        <a:t>Analysoida</a:t>
                      </a:r>
                      <a:endParaRPr lang="fi-FI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00"/>
                          </a:solidFill>
                          <a:effectLst/>
                        </a:rPr>
                        <a:t>Arvioida</a:t>
                      </a:r>
                      <a:endParaRPr lang="fi-FI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00"/>
                          </a:solidFill>
                          <a:effectLst/>
                        </a:rPr>
                        <a:t>Luoda</a:t>
                      </a:r>
                      <a:endParaRPr lang="fi-FI" sz="16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  <a:tr h="1173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Faktatieto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Muistaa historiallisia termejä tai yksittäisiä historiallisia tapahtumia.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Tietoja historiallisista tapahtumista tai historian henkilösitä tai vuosiluvuista.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Osaa tehdä johtopäätöksiä osaamiensa historiallisten faktojen perusteella.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Analysoi oppimiaan historiallisia faktoja.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Arvioi historiallisten faktojen luotettavuutta.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Tuottaa uutta tietoa esimerkiksi historiantutkimukseen.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  <a:tr h="977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Käsitetieto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Nimeää historiallisia ajanjaksoja.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Ymmärtää historiallisen faktatiedon ja tulkinnan eron.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Osaa soveltaa tietojaan Toisen maailmasodan syihin tai seurauksiin.  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Analysoi historiallisten käsitteiden eroja.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Arvioi, mikä tutkimusmenetelmä sopii parhaiten kyseisen historiantutkimusongelman ratkaisemiseksi.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Luo tutkimuksen pohjalta uuden käsitteen ja perustelee sen.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  <a:tr h="1759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Menetelmätieto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Tunnistaa historian tutkimuksen menetelmistä esimerkiksi ensikäden lähteen.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Ymmärtää, mikä ero on primaari -ja sekundaarilähteellä historian tutkimuksessa. 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Tulkitsee historiallista dokumenttia. Soveltaa tietämiään faktoja dokumentin tulkitsemisessa..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Osaa suunnitella tutkimusprosessin.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Kykenee tutkimushypoteesien esittämiseen.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Pystyy arvioimaan, mikä menetelmä sopii parhaiten tietyn ongelman ratkaisemiseksi.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Kehittää vaihtoehtoisen/ uuden menetelmän historiallisen ongelman ratkaisemiseksi.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  <a:tr h="1955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FF00"/>
                          </a:solidFill>
                          <a:effectLst/>
                        </a:rPr>
                        <a:t>Metakognitiivinen tieto</a:t>
                      </a:r>
                      <a:endParaRPr lang="fi-FI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Laatii muistisääntöjä itselleen historian faktojen muistamiseksi. 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Tietää, milloin mitäkin historian tutkimusmenetelmää käytetään.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Osaa eritellä omia kiinnostuksen kohteitaan historiassa. Tietää omat vahvuutensa ja heikkoutensa historian eri osa-alueilla.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Pystyy muodostamaan omia mielipiteitä  analysoituaan historian tutkimuksen tuloksia. 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Kykenee arvioimaan valitsemaansa tutkimusprosessia. Kykenee arvioimaan saamiensa tutkimustulosten luotettavuutta. 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Pystyy luomaan uuden tai paremman tutkimusprosessin, jolla tietty tutkimusongelma voidaan ratkaista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37" marR="46437" marT="0" marB="0"/>
                </a:tc>
              </a:tr>
            </a:tbl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180D-0352-4D6D-92B7-0E3F04D0481F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0462-B333-4751-9A6C-6EED2CF4CB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57" y="-109182"/>
            <a:ext cx="6289342" cy="696718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3255"/>
            <a:ext cx="4038600" cy="1325563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Käsiteltävät</a:t>
            </a:r>
            <a:r>
              <a:rPr lang="en-US" sz="5400" b="1" dirty="0"/>
              <a:t> </a:t>
            </a:r>
            <a:r>
              <a:rPr lang="en-US" sz="5400" b="1" dirty="0" err="1" smtClean="0"/>
              <a:t>aiheet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0" y="1358818"/>
            <a:ext cx="5445457" cy="560154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yleiset</a:t>
            </a:r>
            <a:r>
              <a:rPr lang="en-US" dirty="0" smtClean="0"/>
              <a:t> </a:t>
            </a:r>
            <a:r>
              <a:rPr lang="en-US" dirty="0" err="1" smtClean="0"/>
              <a:t>periaatteet</a:t>
            </a:r>
            <a:endParaRPr lang="en-US" dirty="0" smtClean="0"/>
          </a:p>
          <a:p>
            <a:r>
              <a:rPr lang="en-US" dirty="0" err="1" smtClean="0"/>
              <a:t>Oppimiskäsityksen</a:t>
            </a:r>
            <a:r>
              <a:rPr lang="en-US" dirty="0" smtClean="0"/>
              <a:t> ja </a:t>
            </a:r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yhteys</a:t>
            </a:r>
            <a:endParaRPr lang="en-US" dirty="0" smtClean="0"/>
          </a:p>
          <a:p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tehtävät</a:t>
            </a:r>
            <a:endParaRPr lang="en-US" dirty="0" smtClean="0"/>
          </a:p>
          <a:p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menetelmät</a:t>
            </a:r>
            <a:r>
              <a:rPr lang="en-US" dirty="0" smtClean="0"/>
              <a:t> (</a:t>
            </a:r>
            <a:r>
              <a:rPr lang="en-US" dirty="0" err="1" smtClean="0"/>
              <a:t>tässä</a:t>
            </a:r>
            <a:r>
              <a:rPr lang="en-US" dirty="0" smtClean="0"/>
              <a:t> </a:t>
            </a:r>
            <a:r>
              <a:rPr lang="en-US" dirty="0" err="1" smtClean="0"/>
              <a:t>itsearviointi</a:t>
            </a:r>
            <a:r>
              <a:rPr lang="en-US" dirty="0" smtClean="0"/>
              <a:t> ja </a:t>
            </a:r>
            <a:r>
              <a:rPr lang="en-US" dirty="0" err="1" smtClean="0"/>
              <a:t>vertaisarviointi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Arviointikulttuuri</a:t>
            </a:r>
            <a:endParaRPr lang="en-US" dirty="0" smtClean="0"/>
          </a:p>
          <a:p>
            <a:r>
              <a:rPr lang="en-US" dirty="0" err="1" smtClean="0"/>
              <a:t>Kriteeriperusteinen</a:t>
            </a:r>
            <a:r>
              <a:rPr lang="en-US" dirty="0" smtClean="0"/>
              <a:t> </a:t>
            </a:r>
            <a:r>
              <a:rPr lang="en-US" dirty="0" err="1" smtClean="0"/>
              <a:t>arviointi</a:t>
            </a:r>
            <a:endParaRPr lang="en-US" dirty="0" smtClean="0"/>
          </a:p>
          <a:p>
            <a:r>
              <a:rPr lang="en-US" dirty="0" err="1" smtClean="0"/>
              <a:t>Taksonomia-ajattelu</a:t>
            </a:r>
            <a:r>
              <a:rPr lang="en-US" dirty="0" smtClean="0"/>
              <a:t> </a:t>
            </a:r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tukena</a:t>
            </a:r>
            <a:r>
              <a:rPr lang="en-US" dirty="0" smtClean="0"/>
              <a:t>: </a:t>
            </a:r>
            <a:r>
              <a:rPr lang="en-US" dirty="0" err="1" smtClean="0"/>
              <a:t>ylimenevä</a:t>
            </a:r>
            <a:r>
              <a:rPr lang="en-US" dirty="0" smtClean="0"/>
              <a:t> ja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jäävä</a:t>
            </a:r>
            <a:r>
              <a:rPr lang="en-US" dirty="0" smtClean="0"/>
              <a:t> </a:t>
            </a:r>
            <a:r>
              <a:rPr lang="en-US" dirty="0" err="1" smtClean="0"/>
              <a:t>osaaminen</a:t>
            </a:r>
            <a:r>
              <a:rPr lang="en-US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569-FEE2-4A74-AC7F-FAFA7B62F20E}" type="datetime1">
              <a:rPr lang="en-US" smtClean="0"/>
              <a:t>3/1/2016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OPPIMISEN, OPETTAMISEN JA ARVIOINNIN YHTEYS</a:t>
            </a:r>
            <a:endParaRPr lang="en-US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Edellä kuvattu </a:t>
            </a:r>
            <a:r>
              <a:rPr lang="fi-FI" dirty="0" smtClean="0"/>
              <a:t>oppimisen </a:t>
            </a:r>
            <a:r>
              <a:rPr lang="fi-FI" dirty="0"/>
              <a:t>arvioinnissa käytetty tapa luokitella </a:t>
            </a:r>
            <a:r>
              <a:rPr lang="fi-FI" dirty="0" smtClean="0"/>
              <a:t> tehtäviä </a:t>
            </a:r>
            <a:r>
              <a:rPr lang="fi-FI" dirty="0"/>
              <a:t>auttaa </a:t>
            </a:r>
            <a:r>
              <a:rPr lang="fi-FI" dirty="0">
                <a:solidFill>
                  <a:srgbClr val="00B0F0"/>
                </a:solidFill>
              </a:rPr>
              <a:t>opettajaa opetuksen suunnittelussa </a:t>
            </a:r>
            <a:r>
              <a:rPr lang="fi-FI" dirty="0"/>
              <a:t>ja </a:t>
            </a:r>
            <a:r>
              <a:rPr lang="fi-FI" dirty="0">
                <a:solidFill>
                  <a:srgbClr val="00B0F0"/>
                </a:solidFill>
              </a:rPr>
              <a:t>opetussuunnitelman </a:t>
            </a:r>
            <a:r>
              <a:rPr lang="fi-FI" dirty="0" smtClean="0">
                <a:solidFill>
                  <a:srgbClr val="00B0F0"/>
                </a:solidFill>
              </a:rPr>
              <a:t>tavoitteiden </a:t>
            </a:r>
            <a:r>
              <a:rPr lang="fi-FI" dirty="0">
                <a:solidFill>
                  <a:srgbClr val="00B0F0"/>
                </a:solidFill>
              </a:rPr>
              <a:t>tulkinnassa</a:t>
            </a:r>
            <a:r>
              <a:rPr lang="fi-FI" dirty="0">
                <a:solidFill>
                  <a:srgbClr val="0070C0"/>
                </a:solidFill>
              </a:rPr>
              <a:t>. 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smtClean="0"/>
              <a:t>Taksonomiataulu </a:t>
            </a:r>
            <a:r>
              <a:rPr lang="fi-FI" dirty="0"/>
              <a:t>auttaa tiedon </a:t>
            </a:r>
            <a:r>
              <a:rPr lang="fi-FI" dirty="0">
                <a:solidFill>
                  <a:srgbClr val="00B0F0"/>
                </a:solidFill>
              </a:rPr>
              <a:t>järjestämisessä ja jäsentämisessä</a:t>
            </a:r>
            <a:r>
              <a:rPr lang="fi-FI" dirty="0"/>
              <a:t>, </a:t>
            </a:r>
            <a:r>
              <a:rPr lang="fi-FI" dirty="0" smtClean="0"/>
              <a:t>ja </a:t>
            </a:r>
            <a:r>
              <a:rPr lang="fi-FI" dirty="0"/>
              <a:t>se soveltuu laajemman opetuskokonaisuuden suunnitteluun. </a:t>
            </a:r>
          </a:p>
          <a:p>
            <a:pPr lvl="0"/>
            <a:r>
              <a:rPr lang="fi-FI" dirty="0" smtClean="0"/>
              <a:t>Luokittelu </a:t>
            </a:r>
            <a:r>
              <a:rPr lang="fi-FI" dirty="0"/>
              <a:t>auttaa </a:t>
            </a:r>
            <a:r>
              <a:rPr lang="fi-FI" dirty="0" smtClean="0"/>
              <a:t>opettajaa </a:t>
            </a:r>
            <a:r>
              <a:rPr lang="fi-FI" dirty="0"/>
              <a:t>tarkastelemaan opetuksen tavoitteita oppilaan </a:t>
            </a:r>
            <a:r>
              <a:rPr lang="fi-FI" dirty="0" smtClean="0"/>
              <a:t>näkökulmasta</a:t>
            </a:r>
            <a:r>
              <a:rPr lang="fi-FI" dirty="0"/>
              <a:t> </a:t>
            </a:r>
            <a:r>
              <a:rPr lang="fi-FI" dirty="0" smtClean="0"/>
              <a:t>= Miten erilaisten </a:t>
            </a:r>
            <a:r>
              <a:rPr lang="fi-FI" dirty="0" err="1" smtClean="0"/>
              <a:t>oppijoiden</a:t>
            </a:r>
            <a:r>
              <a:rPr lang="fi-FI" dirty="0" smtClean="0"/>
              <a:t> osaaminen </a:t>
            </a:r>
            <a:r>
              <a:rPr lang="fi-FI" dirty="0"/>
              <a:t>tehdään näkyväksi?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- Mikä </a:t>
            </a:r>
            <a:r>
              <a:rPr lang="fi-FI" dirty="0"/>
              <a:t>on </a:t>
            </a:r>
            <a:r>
              <a:rPr lang="fi-FI" dirty="0" smtClean="0"/>
              <a:t>haluttu </a:t>
            </a:r>
            <a:r>
              <a:rPr lang="fi-FI" dirty="0"/>
              <a:t>oppimistulos? Pitääkö oppilaan osata luetella </a:t>
            </a:r>
            <a:r>
              <a:rPr lang="fi-FI" dirty="0" smtClean="0"/>
              <a:t>		faktoja </a:t>
            </a:r>
            <a:r>
              <a:rPr lang="fi-FI" dirty="0"/>
              <a:t>vai </a:t>
            </a:r>
            <a:r>
              <a:rPr lang="fi-FI" dirty="0" smtClean="0"/>
              <a:t>käsiterakennelmia</a:t>
            </a:r>
            <a:r>
              <a:rPr lang="fi-FI" dirty="0"/>
              <a:t>?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Tavoitellaanko </a:t>
            </a:r>
            <a:r>
              <a:rPr lang="fi-FI" dirty="0"/>
              <a:t>sitä, että oppilas osaa luokitella (ymmärtää) tai </a:t>
            </a:r>
            <a:r>
              <a:rPr lang="fi-FI" dirty="0" smtClean="0"/>
              <a:t>erotella 	(</a:t>
            </a:r>
            <a:r>
              <a:rPr lang="fi-FI" dirty="0"/>
              <a:t>analysoida) </a:t>
            </a:r>
            <a:r>
              <a:rPr lang="fi-FI" dirty="0" smtClean="0"/>
              <a:t>vai </a:t>
            </a:r>
            <a:r>
              <a:rPr lang="fi-FI" dirty="0"/>
              <a:t>molempia?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- Tavoitteena </a:t>
            </a:r>
            <a:r>
              <a:rPr lang="fi-FI" dirty="0"/>
              <a:t>voi olla myös </a:t>
            </a:r>
            <a:r>
              <a:rPr lang="fi-FI" dirty="0" smtClean="0"/>
              <a:t>oppilaan itsearvioinnin </a:t>
            </a:r>
            <a:r>
              <a:rPr lang="fi-FI" dirty="0"/>
              <a:t>harjoittaminen </a:t>
            </a:r>
            <a:r>
              <a:rPr lang="fi-FI" dirty="0" smtClean="0"/>
              <a:t> 	(</a:t>
            </a:r>
            <a:r>
              <a:rPr lang="fi-FI" dirty="0"/>
              <a:t>metakognitiivinen tieto). 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51B1-E560-4A95-9743-6669B3C32009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0462-B333-4751-9A6C-6EED2CF4CB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TAVOITTEIDEN ARVIOINTI</a:t>
            </a:r>
            <a:endParaRPr lang="en-US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586854" y="1690688"/>
            <a:ext cx="5451997" cy="4665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 smtClean="0"/>
              <a:t>Taksonomia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perustuu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err="1" smtClean="0"/>
              <a:t>Kaksisuuntaisuuteen</a:t>
            </a:r>
            <a:endParaRPr lang="en-US" dirty="0"/>
          </a:p>
          <a:p>
            <a:r>
              <a:rPr lang="en-US" dirty="0" err="1" smtClean="0"/>
              <a:t>Tavoiteverbi</a:t>
            </a:r>
            <a:r>
              <a:rPr lang="en-US" dirty="0" smtClean="0"/>
              <a:t> on </a:t>
            </a:r>
            <a:r>
              <a:rPr lang="en-US" dirty="0" err="1" smtClean="0"/>
              <a:t>arvioitavissa</a:t>
            </a:r>
            <a:r>
              <a:rPr lang="en-US" dirty="0" smtClean="0"/>
              <a:t> = </a:t>
            </a:r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/>
              <a:t>m</a:t>
            </a:r>
            <a:r>
              <a:rPr lang="en-US" dirty="0" err="1" smtClean="0"/>
              <a:t>uistaa</a:t>
            </a:r>
            <a:r>
              <a:rPr lang="en-US" dirty="0" smtClean="0"/>
              <a:t>, </a:t>
            </a:r>
            <a:r>
              <a:rPr lang="en-US" dirty="0" err="1" smtClean="0"/>
              <a:t>osaa</a:t>
            </a:r>
            <a:r>
              <a:rPr lang="en-US" dirty="0" smtClean="0"/>
              <a:t> </a:t>
            </a:r>
            <a:r>
              <a:rPr lang="en-US" dirty="0" err="1" smtClean="0"/>
              <a:t>antaa</a:t>
            </a:r>
            <a:r>
              <a:rPr lang="en-US" dirty="0" smtClean="0"/>
              <a:t> </a:t>
            </a:r>
            <a:r>
              <a:rPr lang="en-US" dirty="0" err="1" smtClean="0"/>
              <a:t>esimerkin</a:t>
            </a:r>
            <a:r>
              <a:rPr lang="en-US" dirty="0" smtClean="0"/>
              <a:t> , </a:t>
            </a:r>
            <a:r>
              <a:rPr lang="en-US" dirty="0" err="1" smtClean="0"/>
              <a:t>osaa</a:t>
            </a:r>
            <a:r>
              <a:rPr lang="en-US" dirty="0" smtClean="0"/>
              <a:t> </a:t>
            </a:r>
            <a:r>
              <a:rPr lang="en-US" dirty="0" err="1" smtClean="0"/>
              <a:t>soveltaa</a:t>
            </a:r>
            <a:r>
              <a:rPr lang="en-US" dirty="0"/>
              <a:t>  </a:t>
            </a:r>
            <a:r>
              <a:rPr lang="en-US" dirty="0" smtClean="0"/>
              <a:t>vs. “</a:t>
            </a:r>
            <a:r>
              <a:rPr lang="en-US" dirty="0" err="1" smtClean="0"/>
              <a:t>Osaa</a:t>
            </a:r>
            <a:r>
              <a:rPr lang="en-US" dirty="0" smtClean="0"/>
              <a:t> </a:t>
            </a:r>
            <a:r>
              <a:rPr lang="en-US" dirty="0" err="1" smtClean="0"/>
              <a:t>käyttää</a:t>
            </a:r>
            <a:r>
              <a:rPr lang="en-US" dirty="0" smtClean="0"/>
              <a:t> </a:t>
            </a:r>
            <a:r>
              <a:rPr lang="en-US" dirty="0" err="1" smtClean="0"/>
              <a:t>julkisia</a:t>
            </a:r>
            <a:r>
              <a:rPr lang="en-US" dirty="0" smtClean="0"/>
              <a:t> </a:t>
            </a:r>
            <a:r>
              <a:rPr lang="en-US" dirty="0" err="1" smtClean="0"/>
              <a:t>palveluita</a:t>
            </a:r>
            <a:r>
              <a:rPr lang="en-US" dirty="0" smtClean="0"/>
              <a:t>”. 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b="1" u="sng" dirty="0" err="1" smtClean="0"/>
              <a:t>Edellyttää</a:t>
            </a:r>
            <a:r>
              <a:rPr lang="en-US" b="1" u="sng" dirty="0" smtClean="0"/>
              <a:t>:</a:t>
            </a:r>
          </a:p>
          <a:p>
            <a:r>
              <a:rPr lang="en-US" dirty="0" err="1" smtClean="0"/>
              <a:t>Opetuskokonaisuuden</a:t>
            </a:r>
            <a:r>
              <a:rPr lang="en-US" dirty="0" smtClean="0"/>
              <a:t> </a:t>
            </a:r>
            <a:r>
              <a:rPr lang="en-US" dirty="0" err="1" smtClean="0"/>
              <a:t>suunnittelua</a:t>
            </a:r>
            <a:r>
              <a:rPr lang="en-US" dirty="0" smtClean="0"/>
              <a:t> </a:t>
            </a:r>
            <a:r>
              <a:rPr lang="en-US" dirty="0" err="1" smtClean="0"/>
              <a:t>niin</a:t>
            </a:r>
            <a:r>
              <a:rPr lang="en-US" dirty="0" smtClean="0"/>
              <a:t>,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tavoitteet</a:t>
            </a:r>
            <a:r>
              <a:rPr lang="en-US" dirty="0" smtClean="0"/>
              <a:t>, </a:t>
            </a:r>
            <a:r>
              <a:rPr lang="en-US" dirty="0" err="1" smtClean="0"/>
              <a:t>toteutus</a:t>
            </a:r>
            <a:r>
              <a:rPr lang="en-US" dirty="0" smtClean="0"/>
              <a:t> ja </a:t>
            </a:r>
            <a:r>
              <a:rPr lang="en-US" dirty="0" err="1" smtClean="0"/>
              <a:t>arviointi</a:t>
            </a:r>
            <a:r>
              <a:rPr lang="en-US" dirty="0" smtClean="0"/>
              <a:t> </a:t>
            </a:r>
            <a:r>
              <a:rPr lang="en-US" dirty="0" err="1" smtClean="0"/>
              <a:t>liittyvät</a:t>
            </a:r>
            <a:r>
              <a:rPr lang="en-US" dirty="0" smtClean="0"/>
              <a:t> </a:t>
            </a:r>
            <a:r>
              <a:rPr lang="en-US" dirty="0" err="1" smtClean="0"/>
              <a:t>toisiinsa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2479780"/>
              </p:ext>
            </p:extLst>
          </p:nvPr>
        </p:nvGraphicFramePr>
        <p:xfrm>
          <a:off x="6290196" y="1050877"/>
          <a:ext cx="5901803" cy="580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A7BC-C009-4F73-9DF7-4795E34F87E1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8722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2354689" y="4268452"/>
            <a:ext cx="77563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chemeClr val="accent1"/>
                </a:solidFill>
              </a:rPr>
              <a:t>Eri</a:t>
            </a:r>
            <a:r>
              <a:rPr lang="en-US" sz="3300" b="1" dirty="0">
                <a:solidFill>
                  <a:schemeClr val="accent1"/>
                </a:solidFill>
              </a:rPr>
              <a:t> </a:t>
            </a:r>
            <a:r>
              <a:rPr lang="en-US" sz="3300" b="1" dirty="0" err="1">
                <a:solidFill>
                  <a:schemeClr val="accent1"/>
                </a:solidFill>
              </a:rPr>
              <a:t>oppiaineiden</a:t>
            </a:r>
            <a:r>
              <a:rPr lang="en-US" sz="3300" b="1" dirty="0">
                <a:solidFill>
                  <a:schemeClr val="accent1"/>
                </a:solidFill>
              </a:rPr>
              <a:t> </a:t>
            </a:r>
            <a:r>
              <a:rPr lang="en-US" sz="3300" b="1" dirty="0" err="1">
                <a:solidFill>
                  <a:schemeClr val="accent1"/>
                </a:solidFill>
              </a:rPr>
              <a:t>tieto</a:t>
            </a:r>
            <a:r>
              <a:rPr lang="en-US" sz="3300" b="1" dirty="0">
                <a:solidFill>
                  <a:schemeClr val="accent1"/>
                </a:solidFill>
              </a:rPr>
              <a:t>-, </a:t>
            </a:r>
            <a:r>
              <a:rPr lang="en-US" sz="3300" b="1" dirty="0" err="1">
                <a:solidFill>
                  <a:schemeClr val="accent1"/>
                </a:solidFill>
              </a:rPr>
              <a:t>taito</a:t>
            </a:r>
            <a:r>
              <a:rPr lang="en-US" sz="3300" b="1" dirty="0">
                <a:solidFill>
                  <a:schemeClr val="accent1"/>
                </a:solidFill>
              </a:rPr>
              <a:t>-, </a:t>
            </a:r>
            <a:r>
              <a:rPr lang="en-US" sz="3300" b="1" dirty="0" err="1">
                <a:solidFill>
                  <a:schemeClr val="accent1"/>
                </a:solidFill>
              </a:rPr>
              <a:t>asenne</a:t>
            </a:r>
            <a:r>
              <a:rPr lang="en-US" sz="3300" b="1" dirty="0">
                <a:solidFill>
                  <a:schemeClr val="accent1"/>
                </a:solidFill>
              </a:rPr>
              <a:t> ja </a:t>
            </a:r>
            <a:r>
              <a:rPr lang="en-US" sz="3300" b="1" dirty="0" err="1">
                <a:solidFill>
                  <a:schemeClr val="accent1"/>
                </a:solidFill>
              </a:rPr>
              <a:t>arvotavoitteet</a:t>
            </a:r>
            <a:r>
              <a:rPr lang="en-US" sz="3300" b="1" dirty="0">
                <a:solidFill>
                  <a:schemeClr val="accent1"/>
                </a:solidFill>
              </a:rPr>
              <a:t> </a:t>
            </a:r>
            <a:r>
              <a:rPr lang="en-US" sz="3300" b="1" dirty="0" err="1">
                <a:solidFill>
                  <a:schemeClr val="accent1"/>
                </a:solidFill>
              </a:rPr>
              <a:t>sekä</a:t>
            </a:r>
            <a:r>
              <a:rPr lang="en-US" sz="3300" b="1" dirty="0">
                <a:solidFill>
                  <a:schemeClr val="accent1"/>
                </a:solidFill>
              </a:rPr>
              <a:t> </a:t>
            </a:r>
            <a:r>
              <a:rPr lang="en-US" sz="3300" b="1" dirty="0" err="1">
                <a:solidFill>
                  <a:schemeClr val="accent1"/>
                </a:solidFill>
              </a:rPr>
              <a:t>niiden</a:t>
            </a:r>
            <a:r>
              <a:rPr lang="en-US" sz="3300" b="1" dirty="0">
                <a:solidFill>
                  <a:schemeClr val="accent1"/>
                </a:solidFill>
              </a:rPr>
              <a:t> </a:t>
            </a:r>
            <a:r>
              <a:rPr lang="en-US" sz="3300" b="1" dirty="0" err="1">
                <a:solidFill>
                  <a:schemeClr val="accent1"/>
                </a:solidFill>
              </a:rPr>
              <a:t>arviointi</a:t>
            </a:r>
            <a:endParaRPr lang="en-US" sz="33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069B-9C69-4DE5-B4A1-82E60FEFB1D2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3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0953" y="316709"/>
            <a:ext cx="9461595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accent1"/>
                </a:solidFill>
              </a:rPr>
              <a:t>Perusopetuksen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vuosiluokat</a:t>
            </a:r>
            <a:r>
              <a:rPr lang="en-US" b="1" dirty="0" smtClean="0">
                <a:solidFill>
                  <a:schemeClr val="accent1"/>
                </a:solidFill>
              </a:rPr>
              <a:t> 3-6 ja 7-9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err="1" smtClean="0">
                <a:solidFill>
                  <a:schemeClr val="accent1"/>
                </a:solidFill>
              </a:rPr>
              <a:t>Ohjeet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23834" y="1569493"/>
            <a:ext cx="9153098" cy="5049671"/>
          </a:xfrm>
        </p:spPr>
        <p:txBody>
          <a:bodyPr>
            <a:normAutofit/>
          </a:bodyPr>
          <a:lstStyle/>
          <a:p>
            <a:r>
              <a:rPr lang="en-US" dirty="0" err="1" smtClean="0"/>
              <a:t>Valitkaa</a:t>
            </a:r>
            <a:r>
              <a:rPr lang="en-US" dirty="0" smtClean="0"/>
              <a:t> </a:t>
            </a:r>
            <a:r>
              <a:rPr lang="en-US" dirty="0" err="1" smtClean="0"/>
              <a:t>jokin</a:t>
            </a:r>
            <a:r>
              <a:rPr lang="en-US" dirty="0" smtClean="0"/>
              <a:t> </a:t>
            </a:r>
            <a:r>
              <a:rPr lang="en-US" dirty="0" err="1" smtClean="0"/>
              <a:t>oppiaine</a:t>
            </a:r>
            <a:r>
              <a:rPr lang="en-US" dirty="0" smtClean="0"/>
              <a:t>, ja </a:t>
            </a:r>
            <a:r>
              <a:rPr lang="en-US" dirty="0" err="1" smtClean="0"/>
              <a:t>tarkastelkaa</a:t>
            </a:r>
            <a:r>
              <a:rPr lang="en-US" dirty="0" smtClean="0"/>
              <a:t> </a:t>
            </a:r>
            <a:r>
              <a:rPr lang="en-US" dirty="0" err="1" smtClean="0"/>
              <a:t>joko</a:t>
            </a:r>
            <a:r>
              <a:rPr lang="en-US" dirty="0" smtClean="0"/>
              <a:t> </a:t>
            </a:r>
            <a:r>
              <a:rPr lang="en-US" dirty="0" err="1" smtClean="0"/>
              <a:t>tavoitteita</a:t>
            </a:r>
            <a:r>
              <a:rPr lang="en-US" dirty="0" smtClean="0"/>
              <a:t> ja </a:t>
            </a:r>
            <a:r>
              <a:rPr lang="en-US" dirty="0" err="1" smtClean="0"/>
              <a:t>osaamisen</a:t>
            </a:r>
            <a:r>
              <a:rPr lang="en-US" dirty="0" smtClean="0"/>
              <a:t> </a:t>
            </a:r>
            <a:r>
              <a:rPr lang="en-US" dirty="0" err="1" smtClean="0"/>
              <a:t>kuvausta</a:t>
            </a:r>
            <a:r>
              <a:rPr lang="en-US" dirty="0" smtClean="0"/>
              <a:t> </a:t>
            </a:r>
            <a:r>
              <a:rPr lang="en-US" dirty="0" err="1" smtClean="0"/>
              <a:t>arvosanalle</a:t>
            </a:r>
            <a:r>
              <a:rPr lang="en-US" dirty="0" smtClean="0"/>
              <a:t> </a:t>
            </a:r>
            <a:r>
              <a:rPr lang="en-US" dirty="0" err="1" smtClean="0"/>
              <a:t>kahdeksan</a:t>
            </a:r>
            <a:r>
              <a:rPr lang="en-US" dirty="0" smtClean="0"/>
              <a:t> (8) tai </a:t>
            </a:r>
            <a:r>
              <a:rPr lang="en-US" dirty="0" err="1" smtClean="0"/>
              <a:t>perusopetuksen</a:t>
            </a:r>
            <a:r>
              <a:rPr lang="en-US" dirty="0" smtClean="0"/>
              <a:t> </a:t>
            </a:r>
            <a:r>
              <a:rPr lang="en-US" dirty="0" err="1" smtClean="0"/>
              <a:t>päättöarvioinnin</a:t>
            </a:r>
            <a:r>
              <a:rPr lang="en-US" dirty="0" smtClean="0"/>
              <a:t> </a:t>
            </a:r>
            <a:r>
              <a:rPr lang="en-US" dirty="0" err="1" smtClean="0"/>
              <a:t>kriteereitä</a:t>
            </a:r>
            <a:r>
              <a:rPr lang="en-US" dirty="0" smtClean="0"/>
              <a:t> </a:t>
            </a:r>
            <a:r>
              <a:rPr lang="en-US" dirty="0" err="1" smtClean="0"/>
              <a:t>arvosanalle</a:t>
            </a:r>
            <a:r>
              <a:rPr lang="en-US" dirty="0" smtClean="0"/>
              <a:t> </a:t>
            </a:r>
            <a:r>
              <a:rPr lang="en-US" dirty="0" err="1" smtClean="0"/>
              <a:t>kahdeksan</a:t>
            </a:r>
            <a:r>
              <a:rPr lang="en-US" dirty="0" smtClean="0"/>
              <a:t> (8).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Pohtikaa</a:t>
            </a:r>
            <a:r>
              <a:rPr lang="en-US" dirty="0" smtClean="0"/>
              <a:t> </a:t>
            </a:r>
            <a:r>
              <a:rPr lang="en-US" dirty="0" err="1" smtClean="0"/>
              <a:t>yhdessä</a:t>
            </a:r>
            <a:r>
              <a:rPr lang="en-US" dirty="0" smtClean="0"/>
              <a:t> ja </a:t>
            </a:r>
            <a:r>
              <a:rPr lang="en-US" dirty="0" err="1" smtClean="0"/>
              <a:t>kirjatkaa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inkälainen</a:t>
            </a:r>
            <a:r>
              <a:rPr lang="en-US" dirty="0" smtClean="0"/>
              <a:t> </a:t>
            </a:r>
            <a:r>
              <a:rPr lang="en-US" dirty="0" err="1" smtClean="0"/>
              <a:t>osaaminen</a:t>
            </a:r>
            <a:r>
              <a:rPr lang="en-US" dirty="0" smtClean="0"/>
              <a:t> </a:t>
            </a:r>
            <a:r>
              <a:rPr lang="en-US" dirty="0" err="1" smtClean="0"/>
              <a:t>jää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hyvän</a:t>
            </a:r>
            <a:r>
              <a:rPr lang="en-US" dirty="0" smtClean="0"/>
              <a:t> </a:t>
            </a:r>
            <a:r>
              <a:rPr lang="en-US" dirty="0" err="1" smtClean="0"/>
              <a:t>osaamisen</a:t>
            </a:r>
            <a:r>
              <a:rPr lang="en-US" dirty="0" smtClean="0"/>
              <a:t> (</a:t>
            </a:r>
            <a:r>
              <a:rPr lang="en-US" dirty="0" err="1" smtClean="0"/>
              <a:t>arvosanan</a:t>
            </a:r>
            <a:r>
              <a:rPr lang="en-US" dirty="0" smtClean="0"/>
              <a:t> 8) ja </a:t>
            </a:r>
            <a:r>
              <a:rPr lang="en-US" dirty="0" err="1" smtClean="0"/>
              <a:t>mikä</a:t>
            </a:r>
            <a:r>
              <a:rPr lang="en-US" dirty="0" smtClean="0"/>
              <a:t> </a:t>
            </a:r>
            <a:r>
              <a:rPr lang="en-US" dirty="0" err="1" smtClean="0"/>
              <a:t>ylittää</a:t>
            </a:r>
            <a:r>
              <a:rPr lang="en-US" dirty="0" smtClean="0"/>
              <a:t> </a:t>
            </a:r>
            <a:r>
              <a:rPr lang="en-US" dirty="0" err="1" smtClean="0"/>
              <a:t>POPSissa</a:t>
            </a:r>
            <a:r>
              <a:rPr lang="en-US" dirty="0" smtClean="0"/>
              <a:t> </a:t>
            </a:r>
            <a:r>
              <a:rPr lang="en-US" dirty="0" err="1" smtClean="0"/>
              <a:t>kuvatun</a:t>
            </a:r>
            <a:r>
              <a:rPr lang="en-US" dirty="0" smtClean="0"/>
              <a:t> </a:t>
            </a:r>
            <a:r>
              <a:rPr lang="en-US" dirty="0" err="1" smtClean="0"/>
              <a:t>osaamistason</a:t>
            </a:r>
            <a:r>
              <a:rPr lang="en-US" dirty="0" smtClean="0"/>
              <a:t>. </a:t>
            </a:r>
            <a:r>
              <a:rPr lang="en-US" dirty="0" err="1" smtClean="0"/>
              <a:t>Käyttäkää</a:t>
            </a:r>
            <a:r>
              <a:rPr lang="en-US" dirty="0" smtClean="0"/>
              <a:t> </a:t>
            </a:r>
            <a:r>
              <a:rPr lang="en-US" dirty="0" err="1" smtClean="0"/>
              <a:t>apuna</a:t>
            </a:r>
            <a:r>
              <a:rPr lang="en-US" dirty="0" smtClean="0"/>
              <a:t> </a:t>
            </a:r>
            <a:r>
              <a:rPr lang="en-US" dirty="0" err="1" smtClean="0"/>
              <a:t>taksonomiataulukkoa</a:t>
            </a:r>
            <a:r>
              <a:rPr lang="en-US" dirty="0" smtClean="0"/>
              <a:t>.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5992-AE67-4B1F-ACBA-996D470F4D9A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4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 smtClean="0">
                <a:solidFill>
                  <a:srgbClr val="FFC000"/>
                </a:solidFill>
              </a:rPr>
              <a:t/>
            </a:r>
            <a:br>
              <a:rPr lang="fi-FI" b="1" dirty="0" smtClean="0">
                <a:solidFill>
                  <a:srgbClr val="FFC000"/>
                </a:solidFill>
              </a:rPr>
            </a:br>
            <a:r>
              <a:rPr lang="fi-FI" b="1" dirty="0">
                <a:solidFill>
                  <a:srgbClr val="FFC000"/>
                </a:solidFill>
              </a:rPr>
              <a:t/>
            </a:r>
            <a:br>
              <a:rPr lang="fi-FI" b="1" dirty="0">
                <a:solidFill>
                  <a:srgbClr val="FFC000"/>
                </a:solidFill>
              </a:rPr>
            </a:br>
            <a:r>
              <a:rPr lang="fi-FI" b="1" dirty="0" smtClean="0">
                <a:solidFill>
                  <a:srgbClr val="FFC000"/>
                </a:solidFill>
              </a:rPr>
              <a:t>Kiitos! </a:t>
            </a:r>
            <a:br>
              <a:rPr lang="fi-FI" b="1" dirty="0" smtClean="0">
                <a:solidFill>
                  <a:srgbClr val="FFC000"/>
                </a:solidFill>
              </a:rPr>
            </a:br>
            <a:r>
              <a:rPr lang="fi-FI" b="1" dirty="0" smtClean="0">
                <a:solidFill>
                  <a:srgbClr val="FFC000"/>
                </a:solidFill>
              </a:rPr>
              <a:t/>
            </a:r>
            <a:br>
              <a:rPr lang="fi-FI" b="1" dirty="0" smtClean="0">
                <a:solidFill>
                  <a:srgbClr val="FFC000"/>
                </a:solidFill>
              </a:rPr>
            </a:br>
            <a:r>
              <a:rPr lang="fi-FI" b="1" dirty="0" smtClean="0">
                <a:solidFill>
                  <a:srgbClr val="FFC000"/>
                </a:solidFill>
              </a:rPr>
              <a:t>Ota tarvittaessa yhteyttä:</a:t>
            </a:r>
            <a:br>
              <a:rPr lang="fi-FI" b="1" dirty="0" smtClean="0">
                <a:solidFill>
                  <a:srgbClr val="FFC000"/>
                </a:solidFill>
              </a:rPr>
            </a:br>
            <a:endParaRPr lang="fi-FI" b="1" dirty="0">
              <a:solidFill>
                <a:srgbClr val="FFC000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b="1" u="sng" dirty="0" smtClean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 smtClean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 smtClean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 smtClean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 smtClean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endParaRPr lang="fi-FI" b="1" u="sng" dirty="0">
              <a:solidFill>
                <a:srgbClr val="FFFF00"/>
              </a:solidFill>
              <a:hlinkClick r:id="rId3"/>
            </a:endParaRPr>
          </a:p>
          <a:p>
            <a:pPr marL="0" indent="0">
              <a:buNone/>
            </a:pPr>
            <a:r>
              <a:rPr lang="fi-FI" b="1" u="sng" dirty="0" smtClean="0">
                <a:solidFill>
                  <a:srgbClr val="FFFF00"/>
                </a:solidFill>
                <a:hlinkClick r:id="rId3"/>
              </a:rPr>
              <a:t>najat.ouakrim-soivio@helsinki.fi</a:t>
            </a:r>
            <a:endParaRPr lang="fi-FI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fi-FI" b="1" dirty="0" err="1" smtClean="0">
                <a:solidFill>
                  <a:srgbClr val="FFC000"/>
                </a:solidFill>
              </a:rPr>
              <a:t>twitter</a:t>
            </a:r>
            <a:r>
              <a:rPr lang="fi-FI" dirty="0" smtClean="0">
                <a:solidFill>
                  <a:srgbClr val="FFC000"/>
                </a:solidFill>
              </a:rPr>
              <a:t>:</a:t>
            </a:r>
          </a:p>
          <a:p>
            <a:pPr marL="0" indent="0">
              <a:buNone/>
            </a:pPr>
            <a:r>
              <a:rPr lang="fi-FI" dirty="0" smtClean="0">
                <a:solidFill>
                  <a:srgbClr val="FFC000"/>
                </a:solidFill>
              </a:rPr>
              <a:t>@</a:t>
            </a:r>
            <a:r>
              <a:rPr lang="fi-FI" dirty="0" err="1" smtClean="0">
                <a:solidFill>
                  <a:srgbClr val="FFC000"/>
                </a:solidFill>
              </a:rPr>
              <a:t>najatouakrim</a:t>
            </a:r>
            <a:endParaRPr lang="fi-FI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0CCD-EB58-4644-ADA8-FED6869079B8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i-FI" sz="4000" b="1" dirty="0"/>
              <a:t>Oppimisen, osaamisen, opettamisen ja arvioinnin yhteys:</a:t>
            </a:r>
            <a:r>
              <a:rPr lang="fi-FI" sz="2400" b="1" dirty="0">
                <a:solidFill>
                  <a:srgbClr val="0070C0"/>
                </a:solidFill>
              </a:rPr>
              <a:t/>
            </a:r>
            <a:br>
              <a:rPr lang="fi-FI" sz="2400" b="1" dirty="0">
                <a:solidFill>
                  <a:srgbClr val="0070C0"/>
                </a:solidFill>
              </a:rPr>
            </a:br>
            <a:endParaRPr lang="fi-FI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811415"/>
              </p:ext>
            </p:extLst>
          </p:nvPr>
        </p:nvGraphicFramePr>
        <p:xfrm>
          <a:off x="6856863" y="169068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5181600" cy="4351338"/>
          </a:xfrm>
        </p:spPr>
        <p:txBody>
          <a:bodyPr/>
          <a:lstStyle/>
          <a:p>
            <a:r>
              <a:rPr lang="fi-FI" dirty="0"/>
              <a:t>Arvioinnissa ei ole kyse  irrallisesta tehtävästä tai toiminnasta. </a:t>
            </a:r>
            <a:endParaRPr lang="fi-FI" dirty="0" smtClean="0"/>
          </a:p>
          <a:p>
            <a:r>
              <a:rPr lang="fi-FI" dirty="0" smtClean="0"/>
              <a:t>Oppiminen</a:t>
            </a:r>
            <a:r>
              <a:rPr lang="fi-FI" dirty="0"/>
              <a:t>, opettaminen ja arviointi liittyvät kiinteästi toisiinsa. </a:t>
            </a:r>
            <a:endParaRPr lang="fi-FI" dirty="0" smtClean="0"/>
          </a:p>
          <a:p>
            <a:r>
              <a:rPr lang="fi-FI" dirty="0" smtClean="0"/>
              <a:t>Oppimisen </a:t>
            </a:r>
            <a:r>
              <a:rPr lang="fi-FI" dirty="0"/>
              <a:t>ohjaaminen  ja opettamisen kehittäminen tapahtuvat arvioinnin avulla.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86A-E0DB-405C-8D90-F7BBBFD504A3}" type="datetime1">
              <a:rPr lang="en-US" smtClean="0"/>
              <a:t>3/1/2016</a:t>
            </a:fld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/>
              <a:t>JOHDATUS ARVIOINNIN KESKEISIIN </a:t>
            </a:r>
            <a:r>
              <a:rPr lang="fi-FI" b="1" dirty="0" smtClean="0"/>
              <a:t>PERIAATTEISIIN (1/3)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88183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674F-AE42-433B-B51D-4A2A115304FC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7056438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C7C9-9067-4502-8FF7-A45B9B70FA96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OPPIMISKÄSITYKSEN JA ARVIOINNIN YHTEYDEN TÄRKEYDESTÄ…</a:t>
            </a:r>
            <a:endParaRPr lang="fi-FI" b="1" dirty="0"/>
          </a:p>
        </p:txBody>
      </p:sp>
      <p:pic>
        <p:nvPicPr>
          <p:cNvPr id="1026" name="Picture 2" descr="https://sarahjpeach.files.wordpress.com/2013/02/multiple-choice-cartoon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15" y="2865147"/>
            <a:ext cx="8229600" cy="2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D0B9-8982-40D9-8354-BF1F1CA07637}" type="datetime1">
              <a:rPr lang="en-US" smtClean="0"/>
              <a:t>3/1/2016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9372600" cy="982662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/>
              <a:t>ESIMERKKI </a:t>
            </a:r>
            <a:r>
              <a:rPr lang="fi-FI" sz="3200" b="1" dirty="0" smtClean="0"/>
              <a:t>POPSIN (2014, 17) OPPIMISKÄSITYKSESTÄ 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9933" y="978794"/>
            <a:ext cx="9898471" cy="38388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” </a:t>
            </a:r>
            <a:r>
              <a:rPr lang="fi-FI" dirty="0"/>
              <a:t>Oppimisprosessistaan tietoinen ja vastuullinen oppilas oppii vähitellen </a:t>
            </a:r>
            <a:r>
              <a:rPr lang="fi-FI" b="1" dirty="0">
                <a:solidFill>
                  <a:srgbClr val="FF0000"/>
                </a:solidFill>
              </a:rPr>
              <a:t>toimimaan itseohjautuvasti</a:t>
            </a:r>
            <a:r>
              <a:rPr lang="fi-FI" dirty="0"/>
              <a:t>. Oppimisprosessin aikana hän </a:t>
            </a:r>
            <a:r>
              <a:rPr lang="fi-FI" b="1" dirty="0">
                <a:solidFill>
                  <a:srgbClr val="FF0000"/>
                </a:solidFill>
              </a:rPr>
              <a:t>oppii työskentely- ja ajattelutaitoja</a:t>
            </a:r>
            <a:r>
              <a:rPr lang="fi-FI" b="1" dirty="0"/>
              <a:t> </a:t>
            </a:r>
            <a:r>
              <a:rPr lang="fi-FI" dirty="0"/>
              <a:t>seka</a:t>
            </a:r>
            <a:r>
              <a:rPr lang="fi-FI" b="1" dirty="0"/>
              <a:t>̈ </a:t>
            </a:r>
            <a:r>
              <a:rPr lang="fi-FI" b="1" dirty="0">
                <a:solidFill>
                  <a:srgbClr val="FF0000"/>
                </a:solidFill>
              </a:rPr>
              <a:t>ennakoimaan ja suunnittelemaan oppimisen eri vaiheita</a:t>
            </a:r>
            <a:r>
              <a:rPr lang="fi-FI" dirty="0"/>
              <a:t>. Jotta oppilas voisi </a:t>
            </a:r>
            <a:r>
              <a:rPr lang="fi-FI" b="1" dirty="0">
                <a:solidFill>
                  <a:srgbClr val="FF0000"/>
                </a:solidFill>
              </a:rPr>
              <a:t>oppia uusia käsitteitä</a:t>
            </a:r>
            <a:r>
              <a:rPr lang="fi-FI" b="1" dirty="0"/>
              <a:t> ja </a:t>
            </a:r>
            <a:r>
              <a:rPr lang="fi-FI" b="1" dirty="0">
                <a:solidFill>
                  <a:srgbClr val="FF0000"/>
                </a:solidFill>
              </a:rPr>
              <a:t>syventää ymmärrystä opittavista asioista</a:t>
            </a:r>
            <a:r>
              <a:rPr lang="fi-FI" dirty="0"/>
              <a:t>, häntä ohjataan liittämään opittavat asiat ja uudet käsitteet aikaisemmin oppimaansa. </a:t>
            </a:r>
            <a:r>
              <a:rPr lang="fi-FI" b="1" dirty="0">
                <a:solidFill>
                  <a:srgbClr val="FF0000"/>
                </a:solidFill>
              </a:rPr>
              <a:t>Tietojen ja taitojen oppiminen</a:t>
            </a:r>
            <a:r>
              <a:rPr lang="fi-FI" b="1" dirty="0"/>
              <a:t> </a:t>
            </a:r>
            <a:r>
              <a:rPr lang="fi-FI" b="1" dirty="0">
                <a:solidFill>
                  <a:srgbClr val="FF0000"/>
                </a:solidFill>
              </a:rPr>
              <a:t>on kumuloituvaa </a:t>
            </a:r>
            <a:r>
              <a:rPr lang="fi-FI" dirty="0"/>
              <a:t>ja se vaatii usein pitkäaikaista ja sinnikästä harjoittelua”. </a:t>
            </a:r>
          </a:p>
          <a:p>
            <a:r>
              <a:rPr lang="fi-FI" b="1" dirty="0" smtClean="0"/>
              <a:t>POPSISTA (2014) EI OLE LÖYDETTÄVISSÄ YHTÄ OPPIMISKÄSITYSTÄ</a:t>
            </a:r>
          </a:p>
          <a:p>
            <a:pPr marL="0" indent="0">
              <a:buNone/>
            </a:pPr>
            <a:r>
              <a:rPr lang="fi-FI" b="1" dirty="0" smtClean="0"/>
              <a:t>-&gt; MITÄ TARKOITTAA SUHTEESSA ARVIOINTIIN?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B013-311D-47D6-B6C7-770C622F3C0D}" type="datetime1">
              <a:rPr lang="en-US" smtClean="0"/>
              <a:t>3/1/2016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/>
              <a:t>JOHDATUS ARVIOINNIN KESKEISIIN </a:t>
            </a:r>
            <a:r>
              <a:rPr lang="fi-FI" b="1" dirty="0" smtClean="0"/>
              <a:t>PERIAATTEISIIN (2/3)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238053"/>
              </p:ext>
            </p:extLst>
          </p:nvPr>
        </p:nvGraphicFramePr>
        <p:xfrm>
          <a:off x="1981200" y="18303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Najat Ouakrim-Soivio (KT, FL)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596-9ECF-42B0-ACA1-AB2EDC368EC5}" type="datetime1">
              <a:rPr lang="en-US" smtClean="0"/>
              <a:t>3/1/2016</a:t>
            </a:fld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0FAE-1381-491E-AD57-3DEA12A28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2475</Words>
  <Application>Microsoft Office PowerPoint</Application>
  <PresentationFormat>Mukautettu</PresentationFormat>
  <Paragraphs>384</Paragraphs>
  <Slides>34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5" baseType="lpstr">
      <vt:lpstr>Office-teema</vt:lpstr>
      <vt:lpstr> Oppimisen ja osaamisen arviointi</vt:lpstr>
      <vt:lpstr>Ohjelma</vt:lpstr>
      <vt:lpstr>Käsiteltävät aiheet:</vt:lpstr>
      <vt:lpstr>Oppimisen, osaamisen, opettamisen ja arvioinnin yhteys: </vt:lpstr>
      <vt:lpstr>JOHDATUS ARVIOINNIN KESKEISIIN PERIAATTEISIIN (1/3)</vt:lpstr>
      <vt:lpstr>PowerPoint-esitys</vt:lpstr>
      <vt:lpstr>OPPIMISKÄSITYKSEN JA ARVIOINNIN YHTEYDEN TÄRKEYDESTÄ…</vt:lpstr>
      <vt:lpstr>ESIMERKKI POPSIN (2014, 17) OPPIMISKÄSITYKSESTÄ </vt:lpstr>
      <vt:lpstr>JOHDATUS ARVIOINNIN KESKEISIIN PERIAATTEISIIN (2/3)</vt:lpstr>
      <vt:lpstr>JOHDATUS ARVIOINNIN KESKEISIIN PERIAATTEISIIN (3/3)</vt:lpstr>
      <vt:lpstr>ESIMERKKI: OPETUSMENETELMÄN JA ARVIOINTIMENETELMÄN YHTEYDESTÄ </vt:lpstr>
      <vt:lpstr>Vertaisarvioinnissa:</vt:lpstr>
      <vt:lpstr>ARVIOINTIKULTTUURI</vt:lpstr>
      <vt:lpstr>ARVIOINTIKULTTUURI</vt:lpstr>
      <vt:lpstr>Mitä on hyvä arviointikulttuuri? </vt:lpstr>
      <vt:lpstr>Keskeisiä kysymyksiä arviointikulttuurin määrittelemiseksi:</vt:lpstr>
      <vt:lpstr>Hyvään arviointikulttuuriin kuuluu: </vt:lpstr>
      <vt:lpstr>Ryhmätyöskentely (30 min), jossa työstetään seuraavia kysymyksiä: </vt:lpstr>
      <vt:lpstr>TAKSONOMIA-AJATTELU JA ARVIOINTI</vt:lpstr>
      <vt:lpstr>KRITEERIPERUSTEINEN ARVIOINTI</vt:lpstr>
      <vt:lpstr>KRITEERIPERUSTEINEN ARVIOINTI</vt:lpstr>
      <vt:lpstr>KRITEERIPERUSTEINEN ARVIOINTI</vt:lpstr>
      <vt:lpstr>KRITEERIPERUSTEINEN ARVIOINTI Krathwohlin ja Andersonin taksonomia jossa on kuvattu tiedon ja kognitiivisen prosessin ulottuvuudet (Anderson  ym. 2001, 28)</vt:lpstr>
      <vt:lpstr>KRITEERIPERUSTEINEN ARVIOINTI</vt:lpstr>
      <vt:lpstr>KRITEERIPERUSTEINEN ARVIOINTI</vt:lpstr>
      <vt:lpstr>KRITEERIPERUSTEINEN ARVIOINTI</vt:lpstr>
      <vt:lpstr>KRITEERIPERUSTEINEN ARVIOINTI</vt:lpstr>
      <vt:lpstr>PowerPoint-esitys</vt:lpstr>
      <vt:lpstr>PowerPoint-esitys</vt:lpstr>
      <vt:lpstr>OPPIMISEN, OPETTAMISEN JA ARVIOINNIN YHTEYS</vt:lpstr>
      <vt:lpstr>TAVOITTEIDEN ARVIOINTI</vt:lpstr>
      <vt:lpstr>PowerPoint-esitys</vt:lpstr>
      <vt:lpstr>Perusopetuksen vuosiluokat 3-6 ja 7-9  Ohjeet:</vt:lpstr>
      <vt:lpstr>  Kiitos!   Ota tarvittaessa yhteyttä: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Najat</dc:creator>
  <cp:lastModifiedBy>Ågren Sari</cp:lastModifiedBy>
  <cp:revision>35</cp:revision>
  <cp:lastPrinted>2016-03-01T10:17:26Z</cp:lastPrinted>
  <dcterms:created xsi:type="dcterms:W3CDTF">2016-01-01T07:30:44Z</dcterms:created>
  <dcterms:modified xsi:type="dcterms:W3CDTF">2016-03-01T10:25:28Z</dcterms:modified>
</cp:coreProperties>
</file>