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60" r:id="rId4"/>
    <p:sldId id="263" r:id="rId5"/>
    <p:sldId id="258" r:id="rId6"/>
    <p:sldId id="264" r:id="rId7"/>
    <p:sldId id="259" r:id="rId8"/>
    <p:sldId id="261" r:id="rId9"/>
    <p:sldId id="262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13E8C8-B10C-454C-B655-E9DBE6999BC1}" type="datetimeFigureOut">
              <a:rPr lang="fi-FI" smtClean="0"/>
              <a:t>28.8.2015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322037-B0EC-43B8-9624-374CA229FE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90490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22037-B0EC-43B8-9624-374CA229FE02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4785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Otsikko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25" name="Alaotsikko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31" name="Päivämäärän paikkamerkki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EA99BF9-D7B8-4A9B-BFEF-8982EC61FF04}" type="datetimeFigureOut">
              <a:rPr lang="fi-FI" smtClean="0"/>
              <a:t>28.8.2015</a:t>
            </a:fld>
            <a:endParaRPr lang="fi-FI"/>
          </a:p>
        </p:txBody>
      </p:sp>
      <p:sp>
        <p:nvSpPr>
          <p:cNvPr id="18" name="Alatunnisteen paikkamerkki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D258956-E5DD-4567-BC70-A7AB1687CA48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A99BF9-D7B8-4A9B-BFEF-8982EC61FF04}" type="datetimeFigureOut">
              <a:rPr lang="fi-FI" smtClean="0"/>
              <a:t>28.8.2015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258956-E5DD-4567-BC70-A7AB1687CA4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EA99BF9-D7B8-4A9B-BFEF-8982EC61FF04}" type="datetimeFigureOut">
              <a:rPr lang="fi-FI" smtClean="0"/>
              <a:t>28.8.2015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D258956-E5DD-4567-BC70-A7AB1687CA4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A99BF9-D7B8-4A9B-BFEF-8982EC61FF04}" type="datetimeFigureOut">
              <a:rPr lang="fi-FI" smtClean="0"/>
              <a:t>28.8.2015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258956-E5DD-4567-BC70-A7AB1687CA4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EA99BF9-D7B8-4A9B-BFEF-8982EC61FF04}" type="datetimeFigureOut">
              <a:rPr lang="fi-FI" smtClean="0"/>
              <a:t>28.8.2015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D258956-E5DD-4567-BC70-A7AB1687CA48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A99BF9-D7B8-4A9B-BFEF-8982EC61FF04}" type="datetimeFigureOut">
              <a:rPr lang="fi-FI" smtClean="0"/>
              <a:t>28.8.2015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258956-E5DD-4567-BC70-A7AB1687CA4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A99BF9-D7B8-4A9B-BFEF-8982EC61FF04}" type="datetimeFigureOut">
              <a:rPr lang="fi-FI" smtClean="0"/>
              <a:t>28.8.2015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258956-E5DD-4567-BC70-A7AB1687CA4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A99BF9-D7B8-4A9B-BFEF-8982EC61FF04}" type="datetimeFigureOut">
              <a:rPr lang="fi-FI" smtClean="0"/>
              <a:t>28.8.2015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258956-E5DD-4567-BC70-A7AB1687CA4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EA99BF9-D7B8-4A9B-BFEF-8982EC61FF04}" type="datetimeFigureOut">
              <a:rPr lang="fi-FI" smtClean="0"/>
              <a:t>28.8.2015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258956-E5DD-4567-BC70-A7AB1687CA4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A99BF9-D7B8-4A9B-BFEF-8982EC61FF04}" type="datetimeFigureOut">
              <a:rPr lang="fi-FI" smtClean="0"/>
              <a:t>28.8.2015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258956-E5DD-4567-BC70-A7AB1687CA4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uorakulmio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A99BF9-D7B8-4A9B-BFEF-8982EC61FF04}" type="datetimeFigureOut">
              <a:rPr lang="fi-FI" smtClean="0"/>
              <a:t>28.8.2015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258956-E5DD-4567-BC70-A7AB1687CA48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Kuvan paikkamerkki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io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Otsikon paikkamerkki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1" name="Tekstin paikkamerkki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27" name="Päivämäärän paikkamerkki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EA99BF9-D7B8-4A9B-BFEF-8982EC61FF04}" type="datetimeFigureOut">
              <a:rPr lang="fi-FI" smtClean="0"/>
              <a:t>28.8.2015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16" name="Dian numeron paikkamerkki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D258956-E5DD-4567-BC70-A7AB1687CA48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i-FI" dirty="0" err="1" smtClean="0"/>
              <a:t>Esiops</a:t>
            </a:r>
            <a:r>
              <a:rPr lang="fi-FI" dirty="0" smtClean="0"/>
              <a:t> 2014</a:t>
            </a:r>
            <a:br>
              <a:rPr lang="fi-FI" dirty="0" smtClean="0"/>
            </a:br>
            <a:r>
              <a:rPr lang="fi-FI" dirty="0" smtClean="0"/>
              <a:t>- ajatuksia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347864" y="4797152"/>
            <a:ext cx="5114778" cy="1101248"/>
          </a:xfrm>
        </p:spPr>
        <p:txBody>
          <a:bodyPr>
            <a:normAutofit lnSpcReduction="10000"/>
          </a:bodyPr>
          <a:lstStyle/>
          <a:p>
            <a:pPr algn="ctr"/>
            <a:r>
              <a:rPr lang="fi-FI" dirty="0" err="1" smtClean="0"/>
              <a:t>ESIOPS-info</a:t>
            </a:r>
            <a:endParaRPr lang="fi-FI" dirty="0" smtClean="0"/>
          </a:p>
          <a:p>
            <a:endParaRPr lang="fi-FI" dirty="0"/>
          </a:p>
          <a:p>
            <a:pPr algn="ctr"/>
            <a:r>
              <a:rPr lang="fi-FI" dirty="0" smtClean="0"/>
              <a:t>Sari Ågren</a:t>
            </a:r>
          </a:p>
          <a:p>
            <a:pPr algn="ctr"/>
            <a:endParaRPr lang="fi-FI" dirty="0"/>
          </a:p>
        </p:txBody>
      </p:sp>
      <p:pic>
        <p:nvPicPr>
          <p:cNvPr id="5" name="Kuva 4" descr="s-posti_tunnus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5733256"/>
            <a:ext cx="1352550" cy="74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https://scontent.xx.fbcdn.net/hphotos-xfp1/v/t34.0-12/11908059_10153649208215159_1826328505_n.jpg?oh=2fb289580491f704c5ca8b4601eb6120&amp;oe=55E16E2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836712"/>
            <a:ext cx="2304256" cy="4168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43818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355160" cy="114300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Lapsen kasvun ja Oppimisen tuki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Perustuu 2010 voimaan tulleeseen lakiin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Sisällöllisesti ei mitään uutta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Yleinen, tehostettu ja erityinen tuki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Pedagogiset asiakirjat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Perusopetuslaissa säädetyt tukimuodot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(osa-aikainen erityisopetus)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047206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oppilashuolto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Perustuu 1.8.2014 voimaan astuneeseen lakiin.</a:t>
            </a:r>
          </a:p>
          <a:p>
            <a:r>
              <a:rPr lang="fi-FI" dirty="0" smtClean="0"/>
              <a:t>Esi- ja perusopetuksen oppilashuoltosuunnitelma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Psykologi- ja kuraattoripalvelut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Yhteisöllinen oppilashuolto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Asiantuntijaryhmät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Oppilashuoltokertomukset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Suostumuksellisuus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Tiedonsiirto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Ero oppimisen tukeen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804348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err="1" smtClean="0"/>
              <a:t>ESIOPS-prosessia</a:t>
            </a:r>
            <a:r>
              <a:rPr lang="fi-FI" dirty="0" smtClean="0"/>
              <a:t>….</a:t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….voi seurata </a:t>
            </a:r>
            <a:r>
              <a:rPr lang="fi-FI" dirty="0" err="1" smtClean="0"/>
              <a:t>Pedanetissä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                    Esi- ja perusopetuksen 			toimintakulttuurin kehittäminen</a:t>
            </a:r>
          </a:p>
          <a:p>
            <a:pPr marL="0" indent="0">
              <a:buNone/>
            </a:pPr>
            <a:r>
              <a:rPr lang="fi-FI" dirty="0" smtClean="0"/>
              <a:t>                    Esiopetuksen omat sivut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>
                <a:solidFill>
                  <a:schemeClr val="tx1">
                    <a:lumMod val="95000"/>
                    <a:lumOff val="5000"/>
                  </a:schemeClr>
                </a:solidFill>
              </a:rPr>
              <a:t>https://peda.net/rauma/ejptk/eos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Nuoli oikealle 3"/>
          <p:cNvSpPr/>
          <p:nvPr/>
        </p:nvSpPr>
        <p:spPr>
          <a:xfrm>
            <a:off x="1475656" y="2708920"/>
            <a:ext cx="72008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Nuoli oikealle 4"/>
          <p:cNvSpPr/>
          <p:nvPr/>
        </p:nvSpPr>
        <p:spPr>
          <a:xfrm>
            <a:off x="1475656" y="3645024"/>
            <a:ext cx="72008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0867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1520" y="320040"/>
            <a:ext cx="7776864" cy="114300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Uuden opetussuunnitelman henki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Pyrkimys vastata nykymaailman haasteisiin</a:t>
            </a:r>
          </a:p>
          <a:p>
            <a:r>
              <a:rPr lang="fi-FI" dirty="0" smtClean="0"/>
              <a:t>Tuoda esille lapsen/oppilaan muuta todellisuutta oppimisen ohella</a:t>
            </a:r>
          </a:p>
          <a:p>
            <a:r>
              <a:rPr lang="fi-FI" dirty="0" smtClean="0"/>
              <a:t>Kannustaa aktiiviseksi tiedonhakijaksi –ei niinkään kaiken osaajaksi </a:t>
            </a:r>
          </a:p>
          <a:p>
            <a:r>
              <a:rPr lang="fi-FI" dirty="0" smtClean="0"/>
              <a:t>Laajempien kokonaisuuksien hallinta, projektityöskentely</a:t>
            </a:r>
          </a:p>
          <a:p>
            <a:r>
              <a:rPr lang="fi-FI" dirty="0"/>
              <a:t>O</a:t>
            </a:r>
            <a:r>
              <a:rPr lang="fi-FI" dirty="0" smtClean="0"/>
              <a:t>pettajajohtoisuuden väheneminen</a:t>
            </a:r>
          </a:p>
          <a:p>
            <a:r>
              <a:rPr lang="fi-FI" dirty="0" smtClean="0"/>
              <a:t>Korostaa osallisuuden ja yhteisöllisyyden tärkeyttä</a:t>
            </a:r>
          </a:p>
          <a:p>
            <a:r>
              <a:rPr lang="fi-FI" dirty="0" smtClean="0"/>
              <a:t>Poistua yksin opettamisen ja oppimisen kulttuurista</a:t>
            </a:r>
          </a:p>
          <a:p>
            <a:r>
              <a:rPr lang="fi-FI" dirty="0" smtClean="0"/>
              <a:t>Eheyttäminen ja erilaiset oppimisympäristöt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51768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1187624" y="320040"/>
            <a:ext cx="5976664" cy="3757032"/>
          </a:xfrm>
        </p:spPr>
        <p:txBody>
          <a:bodyPr/>
          <a:lstStyle/>
          <a:p>
            <a:pPr algn="ctr"/>
            <a:r>
              <a:rPr lang="fi-FI" dirty="0" smtClean="0"/>
              <a:t>Minkälaisia taitoja nykyiset lapset, tulevaisuuden aikuiset, tulevat tarvitsemaan?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71719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Laaja-alainen osaaminen</a:t>
            </a:r>
            <a:endParaRPr lang="fi-FI" dirty="0"/>
          </a:p>
        </p:txBody>
      </p:sp>
      <p:pic>
        <p:nvPicPr>
          <p:cNvPr id="1026" name="Picture 2" descr="http://3.bp.blogspot.com/-6AIhP4LqZjs/VM9P5c4eDkI/AAAAAAAAWc8/knQTtc2lRBs/s1600/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700808"/>
            <a:ext cx="4873005" cy="4366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0366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Unelmat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Päivä olisi täynnä monenlaista yhdessä tekemistä ja toisilta oppimista erilaisissa oppimisympäristöissä</a:t>
            </a:r>
          </a:p>
          <a:p>
            <a:endParaRPr lang="fi-FI" dirty="0"/>
          </a:p>
          <a:p>
            <a:r>
              <a:rPr lang="fi-FI" dirty="0" smtClean="0"/>
              <a:t>Päivä olisi turvallinen ja jokainen jäsen tärkeä. Eri ikäiset oppisivat toisiltaan. Siinä olisi tilaa myös tunteille ja niiden käsittelylle.</a:t>
            </a:r>
          </a:p>
          <a:p>
            <a:endParaRPr lang="fi-FI" dirty="0"/>
          </a:p>
          <a:p>
            <a:pPr marL="0" indent="0">
              <a:buNone/>
            </a:pPr>
            <a:r>
              <a:rPr lang="fi-FI" dirty="0" smtClean="0"/>
              <a:t>Irmeli Halinen - Opetushallitus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090363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1520" y="320040"/>
            <a:ext cx="7776864" cy="114300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Toimintakulttuurin kehittäminen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Monipuolisten toimintatapojen miettiminen</a:t>
            </a:r>
          </a:p>
          <a:p>
            <a:endParaRPr lang="fi-FI" dirty="0"/>
          </a:p>
          <a:p>
            <a:r>
              <a:rPr lang="fi-FI" dirty="0" smtClean="0"/>
              <a:t>Uudenlaiset ratkaisut oppimisympäristöihin</a:t>
            </a:r>
          </a:p>
          <a:p>
            <a:endParaRPr lang="fi-FI" dirty="0"/>
          </a:p>
          <a:p>
            <a:r>
              <a:rPr lang="fi-FI" dirty="0" smtClean="0"/>
              <a:t>Ammatillisen osaamisen kehittäminen yhteistyön keinoin 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OIVA TILAISUUS KEHITTÄÄ JOTAIN IHAN UUTTA!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Toimintakulttuurin kehittämisen valtion erityisavustus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73459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596792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Leikillisten oppimisympäristöjen luominen</a:t>
            </a:r>
            <a:endParaRPr lang="fi-FI" dirty="0"/>
          </a:p>
        </p:txBody>
      </p:sp>
      <p:sp>
        <p:nvSpPr>
          <p:cNvPr id="7" name="Sisällön paikkamerkki 6"/>
          <p:cNvSpPr>
            <a:spLocks noGrp="1"/>
          </p:cNvSpPr>
          <p:nvPr>
            <p:ph idx="1"/>
          </p:nvPr>
        </p:nvSpPr>
        <p:spPr>
          <a:xfrm>
            <a:off x="457200" y="2636912"/>
            <a:ext cx="7239000" cy="3818824"/>
          </a:xfrm>
        </p:spPr>
        <p:txBody>
          <a:bodyPr/>
          <a:lstStyle/>
          <a:p>
            <a:pPr marL="0" indent="0">
              <a:buNone/>
            </a:pPr>
            <a:r>
              <a:rPr lang="fi-FI" dirty="0" smtClean="0"/>
              <a:t>”Opetussuunnitelmatyössä </a:t>
            </a:r>
            <a:r>
              <a:rPr lang="fi-FI" dirty="0"/>
              <a:t>voidaan keskittyä syvemmin siihen, miten lastentarhanopettajat ja esiopetukseen osallistuva muu henkilöstö rakentavat </a:t>
            </a:r>
            <a:r>
              <a:rPr lang="fi-FI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leikillisiä</a:t>
            </a:r>
            <a:r>
              <a:rPr lang="fi-FI" dirty="0"/>
              <a:t> </a:t>
            </a:r>
            <a:r>
              <a:rPr lang="fi-FI" dirty="0" smtClean="0"/>
              <a:t>oppimisympäristöjä”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sz="1800" dirty="0" smtClean="0"/>
              <a:t>Hannele Lakkavaara</a:t>
            </a:r>
          </a:p>
          <a:p>
            <a:pPr marL="0" indent="0">
              <a:buNone/>
            </a:pPr>
            <a:r>
              <a:rPr lang="fi-FI" sz="1800" dirty="0" smtClean="0"/>
              <a:t>Varhaiskasvatuksen kehittämispäällikkö, Helsinki</a:t>
            </a:r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3804631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osallisuus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Lapsilähtöinen pedagogiikka/ lapset oppimisen </a:t>
            </a:r>
            <a:r>
              <a:rPr lang="fi-FI" dirty="0" smtClean="0"/>
              <a:t>ja hyvinvoinnin suunnittelijoina</a:t>
            </a:r>
            <a:endParaRPr lang="fi-FI" dirty="0" smtClean="0"/>
          </a:p>
          <a:p>
            <a:r>
              <a:rPr lang="fi-FI" dirty="0" smtClean="0"/>
              <a:t>Lasten ja huoltajien aito osallisuus ei vielä toteudu</a:t>
            </a:r>
          </a:p>
          <a:p>
            <a:endParaRPr lang="fi-FI" dirty="0"/>
          </a:p>
          <a:p>
            <a:r>
              <a:rPr lang="fi-FI" dirty="0" smtClean="0"/>
              <a:t>Osallisuus huomioitava </a:t>
            </a:r>
            <a:r>
              <a:rPr lang="fi-FI" dirty="0" err="1" smtClean="0"/>
              <a:t>OPS-prosessissa</a:t>
            </a:r>
            <a:r>
              <a:rPr lang="fi-FI" dirty="0" smtClean="0"/>
              <a:t>,  suunnitelmissa ja arjen toiminnassa.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750127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isällön paikkamerkki 3"/>
          <p:cNvSpPr txBox="1">
            <a:spLocks/>
          </p:cNvSpPr>
          <p:nvPr/>
        </p:nvSpPr>
        <p:spPr>
          <a:xfrm>
            <a:off x="177895" y="1124744"/>
            <a:ext cx="8596668" cy="3880773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  <a:defRPr kumimoji="0" sz="2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1208" indent="-228600" algn="l" rtl="0" eaLnBrk="1" latinLnBrk="0" hangingPunct="1">
              <a:spcBef>
                <a:spcPts val="500"/>
              </a:spcBef>
              <a:buClr>
                <a:schemeClr val="accent4"/>
              </a:buClr>
              <a:buSzPct val="80000"/>
              <a:buFont typeface="Wingdings 2"/>
              <a:buChar char=""/>
              <a:defRPr kumimoji="0" sz="23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58952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0000"/>
              <a:buFont typeface="Wingdings"/>
              <a:buChar char="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70000"/>
              <a:buFont typeface="Wingdings"/>
              <a:buChar char="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72184" indent="-182880" algn="l" rtl="0" eaLnBrk="1" latinLnBrk="0" hangingPunct="1">
              <a:spcBef>
                <a:spcPts val="400"/>
              </a:spcBef>
              <a:buClr>
                <a:schemeClr val="accent4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6733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Char char="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47088" indent="-182880" algn="l" rtl="0" eaLnBrk="1" latinLnBrk="0" hangingPunct="1">
              <a:spcBef>
                <a:spcPts val="300"/>
              </a:spcBef>
              <a:buClr>
                <a:schemeClr val="accent4"/>
              </a:buClr>
              <a:buSzPct val="100000"/>
              <a:buChar char="•"/>
              <a:defRPr kumimoji="0" sz="1600" kern="1200" baseline="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0574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Wingdings"/>
              <a:buChar char="§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 algn="ctr">
              <a:buFont typeface="Wingdings 2"/>
              <a:buNone/>
            </a:pPr>
            <a:r>
              <a:rPr lang="fi-FI" dirty="0" smtClean="0"/>
              <a:t>Ihmisiä, jotka paahtavat täysillä, </a:t>
            </a:r>
            <a:br>
              <a:rPr lang="fi-FI" dirty="0" smtClean="0"/>
            </a:br>
            <a:r>
              <a:rPr lang="fi-FI" dirty="0" smtClean="0"/>
              <a:t>ja joilla on sisäinen hehku päällä, </a:t>
            </a:r>
            <a:br>
              <a:rPr lang="fi-FI" dirty="0" smtClean="0"/>
            </a:br>
            <a:r>
              <a:rPr lang="fi-FI" dirty="0" smtClean="0"/>
              <a:t>on paljon. Harmi, että he ovat </a:t>
            </a:r>
            <a:br>
              <a:rPr lang="fi-FI" dirty="0" smtClean="0"/>
            </a:br>
            <a:r>
              <a:rPr lang="fi-FI" dirty="0" smtClean="0"/>
              <a:t>valtaosin alle 7-vuotiaita. </a:t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i="1" dirty="0" err="1" smtClean="0"/>
              <a:t>-Esa</a:t>
            </a:r>
            <a:r>
              <a:rPr lang="fi-FI" i="1" dirty="0" smtClean="0"/>
              <a:t> Saarinen</a:t>
            </a:r>
          </a:p>
          <a:p>
            <a:endParaRPr lang="fi-FI" dirty="0"/>
          </a:p>
        </p:txBody>
      </p:sp>
      <p:pic>
        <p:nvPicPr>
          <p:cNvPr id="5" name="Picture 2" descr="http://rivervalleyhypnotherapy.com/wp-content/themes/wordpress-blank/images/slide-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797152"/>
            <a:ext cx="7153275" cy="1866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20293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oristeellinen">
  <a:themeElements>
    <a:clrScheme name="Koristeellinen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Koristeelline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risteellinen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283</TotalTime>
  <Words>230</Words>
  <Application>Microsoft Office PowerPoint</Application>
  <PresentationFormat>Näytössä katseltava diaesitys (4:3)</PresentationFormat>
  <Paragraphs>71</Paragraphs>
  <Slides>12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3" baseType="lpstr">
      <vt:lpstr>Koristeellinen</vt:lpstr>
      <vt:lpstr>Esiops 2014 - ajatuksia</vt:lpstr>
      <vt:lpstr>Uuden opetussuunnitelman henki</vt:lpstr>
      <vt:lpstr>Minkälaisia taitoja nykyiset lapset, tulevaisuuden aikuiset, tulevat tarvitsemaan?</vt:lpstr>
      <vt:lpstr>Laaja-alainen osaaminen</vt:lpstr>
      <vt:lpstr>Unelmat</vt:lpstr>
      <vt:lpstr>Toimintakulttuurin kehittäminen</vt:lpstr>
      <vt:lpstr>Leikillisten oppimisympäristöjen luominen</vt:lpstr>
      <vt:lpstr>osallisuus</vt:lpstr>
      <vt:lpstr>PowerPoint-esitys</vt:lpstr>
      <vt:lpstr>Lapsen kasvun ja Oppimisen tuki</vt:lpstr>
      <vt:lpstr>oppilashuolto</vt:lpstr>
      <vt:lpstr>ESIOPS-prosessia….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Esiops 2014 - ajatuksia</dc:title>
  <dc:creator>Ågren Sari</dc:creator>
  <cp:lastModifiedBy>Ågren Sari</cp:lastModifiedBy>
  <cp:revision>16</cp:revision>
  <dcterms:created xsi:type="dcterms:W3CDTF">2015-08-26T09:26:05Z</dcterms:created>
  <dcterms:modified xsi:type="dcterms:W3CDTF">2015-08-28T09:06:35Z</dcterms:modified>
</cp:coreProperties>
</file>