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17"/>
  </p:handout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  <p:sldId id="266" r:id="rId9"/>
    <p:sldId id="265" r:id="rId10"/>
    <p:sldId id="264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1" autoAdjust="0"/>
    <p:restoredTop sz="94660"/>
  </p:normalViewPr>
  <p:slideViewPr>
    <p:cSldViewPr>
      <p:cViewPr varScale="1">
        <p:scale>
          <a:sx n="96" d="100"/>
          <a:sy n="96" d="100"/>
        </p:scale>
        <p:origin x="-117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34F14-3503-4554-B30C-941D5658F398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62BE2-6B27-4BCF-AF98-A735092012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780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7B69ED6-436B-478F-85CA-7C84AB01DFC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0BF6DF9-82C3-4887-B3C2-4C1CB5600005}" type="datetimeFigureOut">
              <a:rPr lang="fi-FI" smtClean="0"/>
              <a:t>31.8.2015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rauma/ejptk/eo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eeva.koskinen@rauma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ESIOPS 2016 – RAUMA info 31.8.2015</a:t>
            </a:r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7784" y="2996952"/>
            <a:ext cx="3411124" cy="2296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531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Monipuoliset työtavat ja arviointi opetuksen ja oppimisen tukena</a:t>
            </a:r>
            <a:endParaRPr lang="fi-FI" sz="24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752" y="3097446"/>
            <a:ext cx="6120895" cy="1806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921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Opetuksen yleiset tavoitteet ja oppimiskokonaisuudet</a:t>
            </a:r>
            <a:endParaRPr lang="fi-FI" sz="2400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612089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65761"/>
            <a:ext cx="5616624" cy="58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457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 smtClean="0"/>
              <a:t>Oppimisen tuki ja oppilashuolto</a:t>
            </a:r>
            <a:endParaRPr lang="fi-FI" sz="32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64904"/>
            <a:ext cx="6120895" cy="2731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820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Osallistamistehtävä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Jokaisen esiopetusyksikön tiedotettava </a:t>
            </a:r>
            <a:r>
              <a:rPr lang="fi-FI" dirty="0" err="1" smtClean="0"/>
              <a:t>eksarilaisten</a:t>
            </a:r>
            <a:r>
              <a:rPr lang="fi-FI" dirty="0" smtClean="0"/>
              <a:t> koteja alkavasta </a:t>
            </a:r>
            <a:r>
              <a:rPr lang="fi-FI" dirty="0" err="1" smtClean="0"/>
              <a:t>ESIOPS-prosessista</a:t>
            </a:r>
            <a:r>
              <a:rPr lang="fi-FI" dirty="0" smtClean="0"/>
              <a:t> sekä mahdollisuudesta seurata sitä ja osallistua siihen netissä sivustolla </a:t>
            </a:r>
            <a:r>
              <a:rPr lang="fi-FI" dirty="0" smtClean="0">
                <a:hlinkClick r:id="rId2"/>
              </a:rPr>
              <a:t>https://peda.net/rauma/ejptk/eos</a:t>
            </a:r>
            <a:endParaRPr lang="fi-FI" dirty="0" smtClean="0"/>
          </a:p>
          <a:p>
            <a:r>
              <a:rPr lang="fi-FI" b="1" dirty="0" smtClean="0"/>
              <a:t>Syyskuussa</a:t>
            </a:r>
            <a:r>
              <a:rPr lang="fi-FI" dirty="0" smtClean="0"/>
              <a:t> tehtävä/tiedustelu/työpaja/keskustelu huoltajille valitsemastanne aiheesta/aiheista kappaleista 2.3., 3.1. ja 3.3.</a:t>
            </a:r>
          </a:p>
          <a:p>
            <a:r>
              <a:rPr lang="fi-FI" b="1" dirty="0" smtClean="0"/>
              <a:t>Syyskuussa</a:t>
            </a:r>
            <a:r>
              <a:rPr lang="fi-FI" dirty="0" smtClean="0"/>
              <a:t> mielipiteenilmaisun projekti/tehtävä lapsille, jossa he ottavat kantaa oman oppimisympäristönsä vahvuuksiin ja heikkouksiin.</a:t>
            </a:r>
          </a:p>
          <a:p>
            <a:r>
              <a:rPr lang="fi-FI" b="1" dirty="0" smtClean="0"/>
              <a:t>Marraskuussa</a:t>
            </a:r>
            <a:r>
              <a:rPr lang="fi-FI" dirty="0" smtClean="0"/>
              <a:t> ”ovensuuprojekti” huoltajille kappaleen 4 pohjalta.</a:t>
            </a:r>
          </a:p>
          <a:p>
            <a:r>
              <a:rPr lang="fi-FI" b="1" dirty="0" smtClean="0"/>
              <a:t>Marraskuussa</a:t>
            </a:r>
            <a:r>
              <a:rPr lang="fi-FI" dirty="0" smtClean="0"/>
              <a:t> keskustelutehtävä lapsille valikoiduista aiheista kappaleesta 4.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37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Koosteet </a:t>
            </a:r>
            <a:r>
              <a:rPr lang="fi-FI" dirty="0" err="1" smtClean="0"/>
              <a:t>osallistamistehtävien</a:t>
            </a:r>
            <a:r>
              <a:rPr lang="fi-FI" dirty="0" smtClean="0"/>
              <a:t> ”tuloksista” toimitetaan Sari Ågrenille</a:t>
            </a:r>
          </a:p>
          <a:p>
            <a:r>
              <a:rPr lang="fi-FI" dirty="0" smtClean="0"/>
              <a:t>Ohjeistus on elokuun aikana lähetetty kaikkiin yksikköihin ja se löytyy myös </a:t>
            </a:r>
            <a:r>
              <a:rPr lang="fi-FI" dirty="0" err="1" smtClean="0"/>
              <a:t>Pedanetistä</a:t>
            </a:r>
            <a:r>
              <a:rPr lang="fi-FI" dirty="0" smtClean="0"/>
              <a:t>.</a:t>
            </a:r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8885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b="1" dirty="0">
                <a:solidFill>
                  <a:srgbClr val="C00000"/>
                </a:solidFill>
              </a:rPr>
              <a:t>Ennakkotehtävä </a:t>
            </a:r>
            <a:r>
              <a:rPr lang="fi-FI" sz="2000" b="1" dirty="0" smtClean="0">
                <a:solidFill>
                  <a:srgbClr val="C00000"/>
                </a:solidFill>
              </a:rPr>
              <a:t>lastentarhanopettajille:</a:t>
            </a:r>
            <a:r>
              <a:rPr lang="fi-FI" sz="1600" dirty="0"/>
              <a:t/>
            </a:r>
            <a:br>
              <a:rPr lang="fi-FI" sz="1600" dirty="0"/>
            </a:br>
            <a:r>
              <a:rPr lang="fi-FI" sz="2000" b="1" dirty="0"/>
              <a:t>Luku 2.5 Laaja-alainen osaaminen esiopetuksessa</a:t>
            </a:r>
            <a:r>
              <a:rPr lang="fi-FI" sz="1600" dirty="0"/>
              <a:t/>
            </a:r>
            <a:br>
              <a:rPr lang="fi-FI" sz="1600" dirty="0"/>
            </a:b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itä </a:t>
            </a:r>
            <a:r>
              <a:rPr lang="fi-FI" dirty="0"/>
              <a:t>ajatuksia lapsen laaja-alaisen osaamisen kehittäminen esiopetuksessa sinussa herättää?</a:t>
            </a:r>
          </a:p>
          <a:p>
            <a:pPr lvl="0"/>
            <a:r>
              <a:rPr lang="fi-FI" dirty="0"/>
              <a:t>Perustetekstin mukaan tietosisältöjä enemmän laaja-alaisen osaamisen kehittymiseen vaikuttaa se, </a:t>
            </a:r>
            <a:r>
              <a:rPr lang="fi-FI" u="sng" dirty="0"/>
              <a:t>miten</a:t>
            </a:r>
            <a:r>
              <a:rPr lang="fi-FI" dirty="0"/>
              <a:t> esiopetuksessa työskennellään. Mitä tämä mielestäsi tarkoittaa? </a:t>
            </a:r>
          </a:p>
          <a:p>
            <a:pPr lvl="0"/>
            <a:r>
              <a:rPr lang="fi-FI" dirty="0"/>
              <a:t>Mitä muuta tahtoisit aiheesta sanoa?</a:t>
            </a:r>
          </a:p>
          <a:p>
            <a:pPr marL="114300" indent="0">
              <a:buNone/>
            </a:pPr>
            <a:r>
              <a:rPr lang="fi-FI" dirty="0"/>
              <a:t> </a:t>
            </a:r>
          </a:p>
          <a:p>
            <a:r>
              <a:rPr lang="fi-FI" dirty="0"/>
              <a:t>1 – 1,5 tunnin mittainen keskustelu yllä olevasta aiheesta. Lyhyt kooste ranskalaisin viivoin. Palautus </a:t>
            </a:r>
            <a:r>
              <a:rPr lang="fi-FI" u="sng" dirty="0" err="1">
                <a:hlinkClick r:id="rId2"/>
              </a:rPr>
              <a:t>eeva.koskinen@rauma.fi</a:t>
            </a:r>
            <a:r>
              <a:rPr lang="fi-FI" dirty="0"/>
              <a:t> 21.9.2015 mennessä</a:t>
            </a:r>
          </a:p>
          <a:p>
            <a:pPr marL="114300" indent="0">
              <a:buNone/>
            </a:pPr>
            <a:r>
              <a:rPr lang="fi-FI" b="1" dirty="0"/>
              <a:t>Päiväkodit:</a:t>
            </a:r>
            <a:endParaRPr lang="fi-FI" dirty="0"/>
          </a:p>
          <a:p>
            <a:pPr lvl="0"/>
            <a:r>
              <a:rPr lang="fi-FI" b="1" dirty="0"/>
              <a:t>Pyynpää - Taikatakki</a:t>
            </a:r>
            <a:endParaRPr lang="fi-FI" dirty="0"/>
          </a:p>
          <a:p>
            <a:pPr lvl="0"/>
            <a:r>
              <a:rPr lang="fi-FI" b="1" dirty="0"/>
              <a:t>Ota – Uusilahti</a:t>
            </a:r>
            <a:endParaRPr lang="fi-FI" dirty="0"/>
          </a:p>
          <a:p>
            <a:pPr lvl="0"/>
            <a:r>
              <a:rPr lang="fi-FI" b="1" dirty="0"/>
              <a:t>Lappi</a:t>
            </a:r>
            <a:endParaRPr lang="fi-FI" dirty="0"/>
          </a:p>
          <a:p>
            <a:pPr lvl="0"/>
            <a:r>
              <a:rPr lang="fi-FI" b="1" dirty="0" err="1"/>
              <a:t>Lajo</a:t>
            </a:r>
            <a:r>
              <a:rPr lang="fi-FI" b="1" dirty="0"/>
              <a:t> – Kahmo - Helkkilä</a:t>
            </a:r>
            <a:endParaRPr lang="fi-FI" dirty="0"/>
          </a:p>
          <a:p>
            <a:pPr lvl="0"/>
            <a:r>
              <a:rPr lang="fi-FI" b="1" dirty="0" err="1"/>
              <a:t>Lensu</a:t>
            </a:r>
            <a:r>
              <a:rPr lang="fi-FI" b="1" dirty="0"/>
              <a:t> – Kourujärvi</a:t>
            </a:r>
            <a:endParaRPr lang="fi-FI" dirty="0"/>
          </a:p>
          <a:p>
            <a:pPr lvl="0"/>
            <a:r>
              <a:rPr lang="fi-FI" b="1" dirty="0"/>
              <a:t>Sampaanala – Onnela</a:t>
            </a:r>
            <a:endParaRPr lang="fi-FI" dirty="0"/>
          </a:p>
          <a:p>
            <a:r>
              <a:rPr lang="fi-FI" b="1" dirty="0"/>
              <a:t>Nummi - Rinkeli	</a:t>
            </a:r>
            <a:endParaRPr lang="fi-FI" b="1" dirty="0" smtClean="0"/>
          </a:p>
          <a:p>
            <a:pPr marL="114300" indent="0">
              <a:buNone/>
            </a:pPr>
            <a:r>
              <a:rPr lang="fi-FI" b="1" dirty="0" err="1" smtClean="0"/>
              <a:t>Vakajohtaja</a:t>
            </a:r>
            <a:r>
              <a:rPr lang="fi-FI" b="1" dirty="0" smtClean="0"/>
              <a:t> nimeää </a:t>
            </a:r>
            <a:r>
              <a:rPr lang="fi-FI" b="1" smtClean="0"/>
              <a:t>alueellaan koollekutsujan!</a:t>
            </a:r>
            <a:r>
              <a:rPr lang="fi-FI" b="1" dirty="0" smtClean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743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656184"/>
          </a:xfrm>
        </p:spPr>
        <p:txBody>
          <a:bodyPr>
            <a:noAutofit/>
          </a:bodyPr>
          <a:lstStyle/>
          <a:p>
            <a:r>
              <a:rPr lang="fi-FI" sz="1800" b="1" dirty="0"/>
              <a:t>O</a:t>
            </a:r>
            <a:r>
              <a:rPr lang="fi-FI" sz="1800" b="1" dirty="0" smtClean="0"/>
              <a:t>petussuunnitelmaprosessiin osallistuvat  </a:t>
            </a:r>
            <a:br>
              <a:rPr lang="fi-FI" sz="1800" b="1" dirty="0" smtClean="0"/>
            </a:br>
            <a:r>
              <a:rPr lang="fi-FI" sz="1800" b="1" dirty="0" smtClean="0"/>
              <a:t>1) lapset 2) vanhemmat 3) henkilöstö 4) yhteistyökumppanit</a:t>
            </a:r>
            <a:br>
              <a:rPr lang="fi-FI" sz="1800" b="1" dirty="0" smtClean="0"/>
            </a:br>
            <a:r>
              <a:rPr lang="fi-FI" sz="1600" b="1" dirty="0" smtClean="0"/>
              <a:t>Prosessi tulee muokkaamaan ja kehittämään esiopetuksen toimintakulttuuria</a:t>
            </a:r>
            <a:endParaRPr lang="fi-FI" sz="1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 smtClean="0"/>
          </a:p>
          <a:p>
            <a:r>
              <a:rPr lang="fi-FI" dirty="0" smtClean="0"/>
              <a:t>OPH 22.12.2014 Esiopetuksen opetussuunnitelman perusteet </a:t>
            </a:r>
          </a:p>
          <a:p>
            <a:r>
              <a:rPr lang="fi-FI" dirty="0"/>
              <a:t>E</a:t>
            </a:r>
            <a:r>
              <a:rPr lang="fi-FI" dirty="0" smtClean="0"/>
              <a:t>dellyttää paikallisen opetussuunnitelman muuttamista</a:t>
            </a:r>
          </a:p>
          <a:p>
            <a:r>
              <a:rPr lang="fi-FI" dirty="0"/>
              <a:t>T</a:t>
            </a:r>
            <a:r>
              <a:rPr lang="fi-FI" dirty="0" smtClean="0"/>
              <a:t>ulee laatia ja hyväksyä opetussuunnitelma noudattaen </a:t>
            </a:r>
            <a:r>
              <a:rPr lang="fi-FI" dirty="0"/>
              <a:t> </a:t>
            </a:r>
            <a:r>
              <a:rPr lang="fi-FI" dirty="0" smtClean="0"/>
              <a:t>opetussuunnitelman perusteet 2014-asiakirjan määräyksiä</a:t>
            </a:r>
          </a:p>
          <a:p>
            <a:r>
              <a:rPr lang="fi-FI" dirty="0" smtClean="0"/>
              <a:t>Opetussuunnitelma käyttöön viimeistään 1.8.2016</a:t>
            </a:r>
          </a:p>
          <a:p>
            <a:r>
              <a:rPr lang="fi-FI" dirty="0" smtClean="0"/>
              <a:t>Raumalla työ etenee nelivaiheisena kehittämisprosessina </a:t>
            </a:r>
          </a:p>
          <a:p>
            <a:r>
              <a:rPr lang="fi-FI" dirty="0" smtClean="0"/>
              <a:t>Työote osallistava </a:t>
            </a:r>
          </a:p>
          <a:p>
            <a:r>
              <a:rPr lang="fi-FI" dirty="0" smtClean="0"/>
              <a:t>Työskentelyssä ovat mukana esiopetuksen toimijoiden lisäksi esiopetusryhmien lapset vanhempineen sekä esiopetuksen yhteistyötahot. </a:t>
            </a:r>
          </a:p>
          <a:p>
            <a:r>
              <a:rPr lang="fi-FI" dirty="0" smtClean="0"/>
              <a:t>Tavoitteena luova ja innostava työskentelyprosessi</a:t>
            </a:r>
          </a:p>
          <a:p>
            <a:r>
              <a:rPr lang="fi-FI" dirty="0"/>
              <a:t>P</a:t>
            </a:r>
            <a:r>
              <a:rPr lang="fi-FI" dirty="0" smtClean="0"/>
              <a:t>rosessin aikana esiopetuksen henkilöstö omaksuu opetussuunnitelman mukaiset periaatteet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800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i-FI" b="1" dirty="0"/>
              <a:t>Prosessi </a:t>
            </a:r>
            <a:r>
              <a:rPr lang="fi-FI" b="1" dirty="0" smtClean="0"/>
              <a:t>pähkinänkuoressa 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3568" y="1340768"/>
            <a:ext cx="7408333" cy="446449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7200" b="1" dirty="0" smtClean="0"/>
              <a:t>I </a:t>
            </a:r>
            <a:r>
              <a:rPr lang="fi-FI" sz="7200" b="1" dirty="0"/>
              <a:t>vaihe, suunnittelu kesä – syksy 2015</a:t>
            </a:r>
            <a:r>
              <a:rPr lang="fi-FI" sz="7200" dirty="0"/>
              <a:t> </a:t>
            </a:r>
          </a:p>
          <a:p>
            <a:pPr lvl="0"/>
            <a:r>
              <a:rPr lang="fi-FI" sz="7200" dirty="0"/>
              <a:t>luodaan toiminnan suuntaviivat, informoidaan toimijoita ja yhteistyötahoja. Muodostetaan työskentelyyn osallistuvat ryhmät ja nimetään vastuuhenkilöt.</a:t>
            </a:r>
          </a:p>
          <a:p>
            <a:pPr marL="0" indent="0">
              <a:buNone/>
            </a:pPr>
            <a:r>
              <a:rPr lang="fi-FI" sz="7200" b="1" dirty="0"/>
              <a:t>II vaihe </a:t>
            </a:r>
            <a:r>
              <a:rPr lang="fi-FI" sz="7200" b="1" u="sng" dirty="0"/>
              <a:t>osallistava</a:t>
            </a:r>
            <a:r>
              <a:rPr lang="fi-FI" sz="7200" b="1" dirty="0"/>
              <a:t> syksy 2015 </a:t>
            </a:r>
            <a:endParaRPr lang="fi-FI" sz="7200" dirty="0"/>
          </a:p>
          <a:p>
            <a:pPr lvl="0"/>
            <a:r>
              <a:rPr lang="fi-FI" sz="7200" dirty="0"/>
              <a:t>käynnistysvaiheen koulutuksessa luodaan yhteistä ops:n </a:t>
            </a:r>
            <a:r>
              <a:rPr lang="fi-FI" sz="7200" dirty="0" smtClean="0"/>
              <a:t>arvopohjaa</a:t>
            </a:r>
          </a:p>
          <a:p>
            <a:pPr lvl="0"/>
            <a:r>
              <a:rPr lang="fi-FI" sz="7200" dirty="0" smtClean="0"/>
              <a:t>ideariihissä </a:t>
            </a:r>
            <a:r>
              <a:rPr lang="fi-FI" sz="7200" dirty="0"/>
              <a:t>ja kehittämisryhmissä ideoidaan, keskustellaan ja tuotetaan ops-materiaalia. </a:t>
            </a:r>
            <a:endParaRPr lang="fi-FI" sz="7200" dirty="0" smtClean="0"/>
          </a:p>
          <a:p>
            <a:pPr lvl="0"/>
            <a:r>
              <a:rPr lang="fi-FI" sz="7200" dirty="0" smtClean="0"/>
              <a:t>esiopetusryhmien </a:t>
            </a:r>
            <a:r>
              <a:rPr lang="fi-FI" sz="7200" dirty="0"/>
              <a:t>lapset ja heidän vanhempansa aktivoidaan mukaan </a:t>
            </a:r>
            <a:r>
              <a:rPr lang="fi-FI" sz="7200" dirty="0" smtClean="0"/>
              <a:t>ops-työhön</a:t>
            </a:r>
          </a:p>
          <a:p>
            <a:pPr lvl="0"/>
            <a:r>
              <a:rPr lang="fi-FI" sz="7200" dirty="0" smtClean="0"/>
              <a:t>käytetään </a:t>
            </a:r>
            <a:r>
              <a:rPr lang="fi-FI" sz="7200" dirty="0" err="1" smtClean="0"/>
              <a:t>Pedanet-sivustoa</a:t>
            </a:r>
            <a:r>
              <a:rPr lang="fi-FI" sz="7200" dirty="0" smtClean="0"/>
              <a:t> </a:t>
            </a:r>
            <a:r>
              <a:rPr lang="fi-FI" sz="7200" dirty="0"/>
              <a:t>tiedottamiseen ja ajatusten vaihtoon</a:t>
            </a:r>
          </a:p>
          <a:p>
            <a:pPr lvl="0"/>
            <a:r>
              <a:rPr lang="fi-FI" sz="7200" dirty="0" smtClean="0"/>
              <a:t>työskentelyä </a:t>
            </a:r>
            <a:r>
              <a:rPr lang="fi-FI" sz="7200" dirty="0"/>
              <a:t>seuraamaan ja arvioimaan nimetään monialainen </a:t>
            </a:r>
            <a:r>
              <a:rPr lang="fi-FI" sz="7200" dirty="0" smtClean="0"/>
              <a:t>ryhmä</a:t>
            </a:r>
          </a:p>
          <a:p>
            <a:pPr marL="0" lvl="0" indent="0">
              <a:buNone/>
            </a:pPr>
            <a:r>
              <a:rPr lang="fi-FI" sz="7200" b="1" dirty="0" smtClean="0"/>
              <a:t>III </a:t>
            </a:r>
            <a:r>
              <a:rPr lang="fi-FI" sz="7200" b="1" dirty="0"/>
              <a:t>vaihe kevät 2016, työn tulokset kootaan </a:t>
            </a:r>
            <a:r>
              <a:rPr lang="fi-FI" sz="7200" b="1" u="sng" dirty="0"/>
              <a:t>opetussuunnitelmatekstiksi</a:t>
            </a:r>
            <a:r>
              <a:rPr lang="fi-FI" sz="7200" dirty="0"/>
              <a:t> </a:t>
            </a:r>
          </a:p>
          <a:p>
            <a:pPr lvl="0"/>
            <a:r>
              <a:rPr lang="fi-FI" sz="7200" dirty="0" smtClean="0"/>
              <a:t>eops2016 </a:t>
            </a:r>
            <a:r>
              <a:rPr lang="fi-FI" sz="7200" dirty="0"/>
              <a:t>valmistuu huhtikuussa 2016</a:t>
            </a:r>
          </a:p>
          <a:p>
            <a:pPr marL="0" indent="0">
              <a:buNone/>
            </a:pPr>
            <a:r>
              <a:rPr lang="fi-FI" sz="7200" b="1" dirty="0"/>
              <a:t>IV vaihe </a:t>
            </a:r>
            <a:r>
              <a:rPr lang="fi-FI" sz="7200" b="1" u="sng" dirty="0"/>
              <a:t>juurruttaminen</a:t>
            </a:r>
            <a:r>
              <a:rPr lang="fi-FI" sz="7200" b="1" dirty="0"/>
              <a:t> 2016 – 2017</a:t>
            </a:r>
            <a:endParaRPr lang="fi-FI" sz="7200" dirty="0"/>
          </a:p>
          <a:p>
            <a:pPr lvl="0"/>
            <a:r>
              <a:rPr lang="fi-FI" sz="7200" dirty="0"/>
              <a:t>juurruttaminen </a:t>
            </a:r>
            <a:r>
              <a:rPr lang="fi-FI" sz="7200" dirty="0" smtClean="0"/>
              <a:t>mm. kehittäjälastentarhanopettajien avulla</a:t>
            </a:r>
          </a:p>
          <a:p>
            <a:pPr lvl="0"/>
            <a:r>
              <a:rPr lang="fi-FI" sz="7200" dirty="0" smtClean="0"/>
              <a:t>Lapsia </a:t>
            </a:r>
            <a:r>
              <a:rPr lang="fi-FI" sz="7200" dirty="0"/>
              <a:t>ja vanhempia osallistava toiminta </a:t>
            </a:r>
            <a:r>
              <a:rPr lang="fi-FI" sz="7200" dirty="0" smtClean="0"/>
              <a:t>jatkuu</a:t>
            </a:r>
            <a:endParaRPr lang="fi-FI" sz="7200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956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Ydinryhmä</a:t>
            </a:r>
          </a:p>
          <a:p>
            <a:r>
              <a:rPr lang="fi-FI" dirty="0" smtClean="0"/>
              <a:t>Ideariihi</a:t>
            </a:r>
          </a:p>
          <a:p>
            <a:r>
              <a:rPr lang="fi-FI" dirty="0" smtClean="0"/>
              <a:t>Kehittämisryhmä</a:t>
            </a:r>
          </a:p>
          <a:p>
            <a:r>
              <a:rPr lang="fi-FI" dirty="0" smtClean="0"/>
              <a:t>Monialainen ryhmä</a:t>
            </a:r>
          </a:p>
          <a:p>
            <a:r>
              <a:rPr lang="fi-FI" dirty="0" smtClean="0"/>
              <a:t>Kehittäjälastentarhanopettajat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96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Ydinryhmä ja ideariihi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fi-FI" b="1" dirty="0"/>
              <a:t>Ydinryhmä</a:t>
            </a:r>
          </a:p>
          <a:p>
            <a:r>
              <a:rPr lang="fi-FI" dirty="0"/>
              <a:t>Eeva Koskinen, pj., Sari Ågren, siht., Päivi </a:t>
            </a:r>
            <a:r>
              <a:rPr lang="fi-FI" dirty="0" smtClean="0"/>
              <a:t>Tiesmaa, Jaana Ahvenjärvi ja Virpi </a:t>
            </a:r>
            <a:r>
              <a:rPr lang="fi-FI" dirty="0"/>
              <a:t>Kaukkila </a:t>
            </a:r>
          </a:p>
          <a:p>
            <a:pPr marL="114300" indent="0">
              <a:buNone/>
            </a:pPr>
            <a:r>
              <a:rPr lang="fi-FI" b="1" dirty="0" smtClean="0"/>
              <a:t>Tehtävät</a:t>
            </a:r>
            <a:r>
              <a:rPr lang="fi-FI" b="1" dirty="0"/>
              <a:t>:</a:t>
            </a:r>
            <a:endParaRPr lang="fi-FI" dirty="0"/>
          </a:p>
          <a:p>
            <a:r>
              <a:rPr lang="fi-FI" dirty="0"/>
              <a:t>Ryhmän työskentelyaika 1.6.2015 – 31.5.2017</a:t>
            </a:r>
          </a:p>
          <a:p>
            <a:pPr lvl="0"/>
            <a:r>
              <a:rPr lang="fi-FI" dirty="0"/>
              <a:t>vastaa esiopetussuunnitelmatyöprosessista</a:t>
            </a:r>
          </a:p>
          <a:p>
            <a:pPr lvl="0"/>
            <a:r>
              <a:rPr lang="fi-FI" dirty="0"/>
              <a:t>vastaa ideariihien suunnittelusta ja toteutuksesta</a:t>
            </a:r>
          </a:p>
          <a:p>
            <a:pPr lvl="0"/>
            <a:r>
              <a:rPr lang="fi-FI" dirty="0"/>
              <a:t>tukee kehittämisryhmien </a:t>
            </a:r>
            <a:r>
              <a:rPr lang="fi-FI" dirty="0" smtClean="0"/>
              <a:t>toimintaa</a:t>
            </a:r>
          </a:p>
          <a:p>
            <a:pPr lvl="0"/>
            <a:r>
              <a:rPr lang="fi-FI" dirty="0" smtClean="0"/>
              <a:t>Ryhmän jäsen toimii vastuuryhmän </a:t>
            </a:r>
            <a:r>
              <a:rPr lang="fi-FI" dirty="0"/>
              <a:t>kummina </a:t>
            </a:r>
            <a:r>
              <a:rPr lang="fi-FI" dirty="0" smtClean="0"/>
              <a:t>tukien tarvittaessa ryhmän työskentelyä ja vastaanottaa kehittämisryhmän </a:t>
            </a:r>
            <a:r>
              <a:rPr lang="fi-FI" dirty="0"/>
              <a:t>tuottaman työn.</a:t>
            </a:r>
          </a:p>
          <a:p>
            <a:pPr lvl="0"/>
            <a:r>
              <a:rPr lang="fi-FI" dirty="0"/>
              <a:t>ydinryhmän jäsen tuottaa ops-tekstiä ryhmässä sovitun työnjaon </a:t>
            </a:r>
            <a:r>
              <a:rPr lang="fi-FI" dirty="0" smtClean="0"/>
              <a:t>mukaisesti</a:t>
            </a:r>
          </a:p>
          <a:p>
            <a:pPr lvl="0"/>
            <a:endParaRPr lang="fi-FI" dirty="0"/>
          </a:p>
          <a:p>
            <a:pPr marL="114300" indent="0">
              <a:buNone/>
            </a:pPr>
            <a:r>
              <a:rPr lang="fi-FI" b="1" dirty="0"/>
              <a:t>Ideariihi</a:t>
            </a:r>
          </a:p>
          <a:p>
            <a:r>
              <a:rPr lang="fi-FI" dirty="0"/>
              <a:t>Ideariihiin osallistuu mahdollisimman moni prosessissa mukana oleva henkilö. Ideariihet innostavat ja sitouttavat. Ydinryhmä vastaa ideariihien sisällöstä ja toteutuksesta.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509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Kehittämisryhmä (7 ryhmää)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Autofit/>
          </a:bodyPr>
          <a:lstStyle/>
          <a:p>
            <a:pPr marL="0" lvl="0" indent="0">
              <a:buClr>
                <a:srgbClr val="4F81BD"/>
              </a:buClr>
              <a:buNone/>
            </a:pPr>
            <a:r>
              <a:rPr lang="fi-FI" sz="1400" b="1" dirty="0">
                <a:solidFill>
                  <a:srgbClr val="1F497D"/>
                </a:solidFill>
              </a:rPr>
              <a:t>Kehittämisryhmä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Kehittämisryhmä tuottaa tekstiä opetussuunnitelman </a:t>
            </a:r>
            <a:r>
              <a:rPr lang="fi-FI" sz="1400" dirty="0" smtClean="0">
                <a:solidFill>
                  <a:srgbClr val="1F497D"/>
                </a:solidFill>
              </a:rPr>
              <a:t>pohjaksi</a:t>
            </a:r>
          </a:p>
          <a:p>
            <a:pPr lvl="0">
              <a:buClr>
                <a:srgbClr val="4F81BD"/>
              </a:buClr>
            </a:pPr>
            <a:r>
              <a:rPr lang="fi-FI" sz="1400" dirty="0" smtClean="0">
                <a:solidFill>
                  <a:srgbClr val="1F497D"/>
                </a:solidFill>
              </a:rPr>
              <a:t>Tekee tarvittavia lisäyksiä, tuo </a:t>
            </a:r>
            <a:r>
              <a:rPr lang="fi-FI" sz="1400" dirty="0">
                <a:solidFill>
                  <a:srgbClr val="1F497D"/>
                </a:solidFill>
              </a:rPr>
              <a:t>esiin paikallisen näkökulman ja </a:t>
            </a:r>
            <a:r>
              <a:rPr lang="fi-FI" sz="1400" dirty="0" smtClean="0">
                <a:solidFill>
                  <a:srgbClr val="1F497D"/>
                </a:solidFill>
              </a:rPr>
              <a:t>kehittämisajatuksia</a:t>
            </a:r>
          </a:p>
          <a:p>
            <a:pPr lvl="0">
              <a:buClr>
                <a:srgbClr val="4F81BD"/>
              </a:buClr>
            </a:pPr>
            <a:r>
              <a:rPr lang="fi-FI" sz="1400" dirty="0" smtClean="0">
                <a:solidFill>
                  <a:srgbClr val="1F497D"/>
                </a:solidFill>
              </a:rPr>
              <a:t>Ryhmän </a:t>
            </a:r>
            <a:r>
              <a:rPr lang="fi-FI" sz="1400" dirty="0">
                <a:solidFill>
                  <a:srgbClr val="1F497D"/>
                </a:solidFill>
              </a:rPr>
              <a:t>vetäjänä toimii kehittäjälastentarhanopettaja. Hänen lisäkseen ryhmään kuuluu kolme (3) ryhmän jäsentä.</a:t>
            </a:r>
          </a:p>
          <a:p>
            <a:pPr marL="0" lvl="0" indent="0">
              <a:buClr>
                <a:srgbClr val="4F81BD"/>
              </a:buClr>
              <a:buNone/>
            </a:pPr>
            <a:r>
              <a:rPr lang="fi-FI" sz="1400" b="1" dirty="0">
                <a:solidFill>
                  <a:srgbClr val="1F497D"/>
                </a:solidFill>
              </a:rPr>
              <a:t>Kehittäjälastentarhanopettajan tehtävät: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kutsuu ryhmän koolle, sopii kokousaikataulusta (2 – 3 tapaamista)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huolehtii siitä, että työ valmistuu aikataulun mukaisesti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vastaa työnjaosta ryhmässä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luovuttaa tekstin (sähköisessä muodossa) ydinryhmän </a:t>
            </a:r>
            <a:r>
              <a:rPr lang="fi-FI" sz="1400" dirty="0" smtClean="0">
                <a:solidFill>
                  <a:srgbClr val="1F497D"/>
                </a:solidFill>
              </a:rPr>
              <a:t>yhteyshenkilölle </a:t>
            </a:r>
            <a:endParaRPr lang="fi-FI" sz="1400" dirty="0">
              <a:solidFill>
                <a:srgbClr val="1F497D"/>
              </a:solidFill>
            </a:endParaRPr>
          </a:p>
          <a:p>
            <a:pPr marL="0" lvl="0" indent="0">
              <a:buClr>
                <a:srgbClr val="4F81BD"/>
              </a:buClr>
              <a:buNone/>
            </a:pPr>
            <a:r>
              <a:rPr lang="fi-FI" sz="1400" dirty="0">
                <a:solidFill>
                  <a:srgbClr val="1F497D"/>
                </a:solidFill>
              </a:rPr>
              <a:t> </a:t>
            </a:r>
          </a:p>
          <a:p>
            <a:pPr marL="0" lvl="0" indent="0">
              <a:buClr>
                <a:srgbClr val="4F81BD"/>
              </a:buClr>
              <a:buNone/>
            </a:pPr>
            <a:r>
              <a:rPr lang="fi-FI" sz="1400" b="1" dirty="0">
                <a:solidFill>
                  <a:srgbClr val="1F497D"/>
                </a:solidFill>
              </a:rPr>
              <a:t>Kehittämisryhmän jäsenen tehtävät: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tutustuu ryhmän aihealueeseen osana ops:n kokonaisuutta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osallistuu kokouksiin</a:t>
            </a:r>
          </a:p>
          <a:p>
            <a:pPr lvl="0">
              <a:buClr>
                <a:srgbClr val="4F81BD"/>
              </a:buClr>
            </a:pPr>
            <a:r>
              <a:rPr lang="fi-FI" sz="1400" dirty="0">
                <a:solidFill>
                  <a:srgbClr val="1F497D"/>
                </a:solidFill>
              </a:rPr>
              <a:t>tuottaa materiaalia ja työskentelee ryhmässä sovitun työnjaon </a:t>
            </a:r>
            <a:r>
              <a:rPr lang="fi-FI" sz="1400" dirty="0" smtClean="0">
                <a:solidFill>
                  <a:srgbClr val="1F497D"/>
                </a:solidFill>
              </a:rPr>
              <a:t>mukaisesti</a:t>
            </a:r>
            <a:endParaRPr lang="fi-FI" sz="14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950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m</a:t>
            </a:r>
            <a:r>
              <a:rPr lang="fi-FI" sz="2400" dirty="0" smtClean="0"/>
              <a:t>onialainen ryhmä </a:t>
            </a:r>
            <a:br>
              <a:rPr lang="fi-FI" sz="2400" dirty="0" smtClean="0"/>
            </a:br>
            <a:r>
              <a:rPr lang="fi-FI" sz="2400" dirty="0" smtClean="0"/>
              <a:t>kehittäjälastentarhanopettaja</a:t>
            </a:r>
            <a:endParaRPr lang="fi-FI" sz="2400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Clr>
                <a:srgbClr val="4F81BD"/>
              </a:buClr>
              <a:buNone/>
            </a:pPr>
            <a:r>
              <a:rPr lang="fi-FI" sz="1800" b="1" dirty="0">
                <a:solidFill>
                  <a:srgbClr val="1F497D"/>
                </a:solidFill>
              </a:rPr>
              <a:t>Monialainen ryhmä</a:t>
            </a:r>
          </a:p>
          <a:p>
            <a:pPr lvl="0">
              <a:buClr>
                <a:srgbClr val="4F81BD"/>
              </a:buClr>
            </a:pPr>
            <a:r>
              <a:rPr lang="fi-FI" sz="1800" dirty="0">
                <a:solidFill>
                  <a:srgbClr val="1F497D"/>
                </a:solidFill>
              </a:rPr>
              <a:t>Monialaiseen ryhmään kutsutaan omien toimijoiden lisäksi edustajia yksityisistä päiväkodeista, perusopetuksesta, sosiaali- ja terveystoimesta, Turun yliopiston Rauman opettajankoulutuslaitoksesta, Rauman seurakunnasta ja kulttuuri- ja </a:t>
            </a:r>
            <a:r>
              <a:rPr lang="fi-FI" sz="1800" dirty="0" smtClean="0">
                <a:solidFill>
                  <a:srgbClr val="1F497D"/>
                </a:solidFill>
              </a:rPr>
              <a:t>vapaa-aikatoimesta.</a:t>
            </a:r>
            <a:endParaRPr lang="fi-FI" sz="1800" dirty="0">
              <a:solidFill>
                <a:srgbClr val="1F497D"/>
              </a:solidFill>
            </a:endParaRPr>
          </a:p>
          <a:p>
            <a:pPr lvl="0">
              <a:buClr>
                <a:srgbClr val="4F81BD"/>
              </a:buClr>
            </a:pPr>
            <a:r>
              <a:rPr lang="fi-FI" sz="1800" dirty="0">
                <a:solidFill>
                  <a:srgbClr val="1F497D"/>
                </a:solidFill>
              </a:rPr>
              <a:t>ryhmän jäsenet voivat mahdollisuuksiensa mukaan osallistua ideariihiin ja kehittämisryhmiin</a:t>
            </a:r>
          </a:p>
          <a:p>
            <a:pPr lvl="0">
              <a:buClr>
                <a:srgbClr val="4F81BD"/>
              </a:buClr>
            </a:pPr>
            <a:r>
              <a:rPr lang="fi-FI" sz="1800" dirty="0">
                <a:solidFill>
                  <a:srgbClr val="1F497D"/>
                </a:solidFill>
              </a:rPr>
              <a:t>ryhmä muodostaa </a:t>
            </a:r>
            <a:r>
              <a:rPr lang="fi-FI" sz="1800" dirty="0" err="1">
                <a:solidFill>
                  <a:srgbClr val="1F497D"/>
                </a:solidFill>
              </a:rPr>
              <a:t>eops:n</a:t>
            </a:r>
            <a:r>
              <a:rPr lang="fi-FI" sz="1800" dirty="0">
                <a:solidFill>
                  <a:srgbClr val="1F497D"/>
                </a:solidFill>
              </a:rPr>
              <a:t> ohjaus- ja </a:t>
            </a:r>
            <a:r>
              <a:rPr lang="fi-FI" sz="1800" dirty="0" smtClean="0">
                <a:solidFill>
                  <a:srgbClr val="1F497D"/>
                </a:solidFill>
              </a:rPr>
              <a:t>arviointiryhmän</a:t>
            </a:r>
          </a:p>
          <a:p>
            <a:pPr lvl="0">
              <a:buClr>
                <a:srgbClr val="4F81BD"/>
              </a:buClr>
            </a:pPr>
            <a:r>
              <a:rPr lang="fi-FI" sz="1800" dirty="0" smtClean="0">
                <a:solidFill>
                  <a:srgbClr val="1F497D"/>
                </a:solidFill>
              </a:rPr>
              <a:t>Ryhmä </a:t>
            </a:r>
            <a:r>
              <a:rPr lang="fi-FI" sz="1800" dirty="0">
                <a:solidFill>
                  <a:srgbClr val="1F497D"/>
                </a:solidFill>
              </a:rPr>
              <a:t>kokoontuu kerran syksyllä ja kevään aikana 2 – 3 </a:t>
            </a:r>
            <a:r>
              <a:rPr lang="fi-FI" sz="1800" dirty="0" smtClean="0">
                <a:solidFill>
                  <a:srgbClr val="1F497D"/>
                </a:solidFill>
              </a:rPr>
              <a:t>kertaa</a:t>
            </a:r>
            <a:endParaRPr lang="fi-FI" sz="1800" dirty="0">
              <a:solidFill>
                <a:srgbClr val="1F497D"/>
              </a:solidFill>
            </a:endParaRPr>
          </a:p>
          <a:p>
            <a:pPr marL="0" lvl="0" indent="0">
              <a:buClr>
                <a:srgbClr val="4F81BD"/>
              </a:buClr>
              <a:buNone/>
            </a:pPr>
            <a:endParaRPr lang="fi-FI" sz="1800" b="1" dirty="0" smtClean="0">
              <a:solidFill>
                <a:srgbClr val="1F497D"/>
              </a:solidFill>
            </a:endParaRPr>
          </a:p>
          <a:p>
            <a:pPr marL="0" lvl="0" indent="0">
              <a:buClr>
                <a:srgbClr val="4F81BD"/>
              </a:buClr>
              <a:buNone/>
            </a:pPr>
            <a:r>
              <a:rPr lang="fi-FI" sz="1800" b="1" dirty="0" smtClean="0">
                <a:solidFill>
                  <a:srgbClr val="1F497D"/>
                </a:solidFill>
              </a:rPr>
              <a:t>Kehittäjälastentarhanopettajat</a:t>
            </a:r>
          </a:p>
          <a:p>
            <a:pPr marL="285750" indent="-285750">
              <a:buClr>
                <a:srgbClr val="4F81BD"/>
              </a:buClr>
            </a:pPr>
            <a:r>
              <a:rPr lang="fi-FI" sz="1800" dirty="0" smtClean="0">
                <a:solidFill>
                  <a:srgbClr val="1F497D"/>
                </a:solidFill>
              </a:rPr>
              <a:t>Vetävät kehittämisryhmiä syksyllä 2015</a:t>
            </a:r>
            <a:endParaRPr lang="fi-FI" sz="1800" dirty="0">
              <a:solidFill>
                <a:srgbClr val="1F497D"/>
              </a:solidFill>
            </a:endParaRPr>
          </a:p>
          <a:p>
            <a:pPr lvl="0">
              <a:buClr>
                <a:srgbClr val="4F81BD"/>
              </a:buClr>
            </a:pPr>
            <a:r>
              <a:rPr lang="fi-FI" sz="1800" dirty="0" smtClean="0">
                <a:solidFill>
                  <a:srgbClr val="1F497D"/>
                </a:solidFill>
              </a:rPr>
              <a:t>Juurruttavat  toimikaudella 2016 – 2017 esiopetussuunnitelmaa</a:t>
            </a:r>
          </a:p>
          <a:p>
            <a:pPr lvl="0">
              <a:buClr>
                <a:srgbClr val="4F81BD"/>
              </a:buClr>
            </a:pPr>
            <a:r>
              <a:rPr lang="fi-FI" sz="1800" dirty="0">
                <a:solidFill>
                  <a:srgbClr val="1F497D"/>
                </a:solidFill>
              </a:rPr>
              <a:t>S</a:t>
            </a:r>
            <a:r>
              <a:rPr lang="fi-FI" sz="1800" dirty="0" smtClean="0">
                <a:solidFill>
                  <a:srgbClr val="1F497D"/>
                </a:solidFill>
              </a:rPr>
              <a:t>yksyn </a:t>
            </a:r>
            <a:r>
              <a:rPr lang="fi-FI" sz="1800" dirty="0">
                <a:solidFill>
                  <a:srgbClr val="1F497D"/>
                </a:solidFill>
              </a:rPr>
              <a:t>2015 </a:t>
            </a:r>
            <a:r>
              <a:rPr lang="fi-FI" sz="1800" dirty="0" smtClean="0">
                <a:solidFill>
                  <a:srgbClr val="1F497D"/>
                </a:solidFill>
              </a:rPr>
              <a:t>ja toimikauden 2016 – 2017 </a:t>
            </a:r>
            <a:r>
              <a:rPr lang="fi-FI" sz="1800" dirty="0">
                <a:solidFill>
                  <a:srgbClr val="1F497D"/>
                </a:solidFill>
              </a:rPr>
              <a:t> </a:t>
            </a:r>
            <a:r>
              <a:rPr lang="fi-FI" sz="1800" dirty="0" smtClean="0">
                <a:solidFill>
                  <a:srgbClr val="1F497D"/>
                </a:solidFill>
              </a:rPr>
              <a:t>kehittäjät voivat olla eri henkilöitä</a:t>
            </a:r>
          </a:p>
          <a:p>
            <a:pPr lvl="0">
              <a:buClr>
                <a:srgbClr val="4F81BD"/>
              </a:buClr>
            </a:pPr>
            <a:r>
              <a:rPr lang="fi-FI" sz="1800" dirty="0" smtClean="0">
                <a:solidFill>
                  <a:srgbClr val="1F497D"/>
                </a:solidFill>
              </a:rPr>
              <a:t>Ydinryhmä tukee </a:t>
            </a:r>
            <a:r>
              <a:rPr lang="fi-FI" sz="1800" dirty="0">
                <a:solidFill>
                  <a:srgbClr val="1F497D"/>
                </a:solidFill>
              </a:rPr>
              <a:t>kehittäjälastentarhanopettajien </a:t>
            </a:r>
            <a:r>
              <a:rPr lang="fi-FI" sz="1800" dirty="0" smtClean="0">
                <a:solidFill>
                  <a:srgbClr val="1F497D"/>
                </a:solidFill>
              </a:rPr>
              <a:t>toimintaa</a:t>
            </a:r>
            <a:endParaRPr lang="fi-FI" sz="18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Työsuunnitelma</a:t>
            </a:r>
            <a:endParaRPr lang="fi-FI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2204864"/>
            <a:ext cx="6120895" cy="3670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5975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smtClean="0"/>
              <a:t>Esiopetuksen tehtävät ja yleiset tavoitteet sekä kasvua ja oppimista tukeva toimintakulttuuri</a:t>
            </a:r>
            <a:br>
              <a:rPr lang="fi-FI" sz="2000" dirty="0" smtClean="0"/>
            </a:br>
            <a:r>
              <a:rPr lang="fi-FI" sz="2000" u="sng" dirty="0" smtClean="0"/>
              <a:t>Aluejohtaja on yhteyshenkilö nimettäessä kehittämisryhmän jäseniä alueella</a:t>
            </a:r>
            <a:endParaRPr lang="fi-FI" sz="2000" u="sng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752" y="2494142"/>
            <a:ext cx="6120895" cy="3012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265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erekkäinen">
  <a:themeElements>
    <a:clrScheme name="Elementit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ierekkäinen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186</TotalTime>
  <Words>563</Words>
  <Application>Microsoft Office PowerPoint</Application>
  <PresentationFormat>Näytössä katseltava diaesitys (4:3)</PresentationFormat>
  <Paragraphs>103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Vierekkäinen</vt:lpstr>
      <vt:lpstr>ESIOPS 2016 – RAUMA info 31.8.2015</vt:lpstr>
      <vt:lpstr>Opetussuunnitelmaprosessiin osallistuvat   1) lapset 2) vanhemmat 3) henkilöstö 4) yhteistyökumppanit Prosessi tulee muokkaamaan ja kehittämään esiopetuksen toimintakulttuuria</vt:lpstr>
      <vt:lpstr>Prosessi pähkinänkuoressa  </vt:lpstr>
      <vt:lpstr>Ryhmät</vt:lpstr>
      <vt:lpstr>Ydinryhmä ja ideariihi</vt:lpstr>
      <vt:lpstr>Kehittämisryhmä (7 ryhmää)</vt:lpstr>
      <vt:lpstr>monialainen ryhmä  kehittäjälastentarhanopettaja</vt:lpstr>
      <vt:lpstr>Työsuunnitelma</vt:lpstr>
      <vt:lpstr>Esiopetuksen tehtävät ja yleiset tavoitteet sekä kasvua ja oppimista tukeva toimintakulttuuri Aluejohtaja on yhteyshenkilö nimettäessä kehittämisryhmän jäseniä alueella</vt:lpstr>
      <vt:lpstr>Monipuoliset työtavat ja arviointi opetuksen ja oppimisen tukena</vt:lpstr>
      <vt:lpstr>Opetuksen yleiset tavoitteet ja oppimiskokonaisuudet</vt:lpstr>
      <vt:lpstr>Oppimisen tuki ja oppilashuolto</vt:lpstr>
      <vt:lpstr>Osallistamistehtävä</vt:lpstr>
      <vt:lpstr>PowerPoint-esitys</vt:lpstr>
      <vt:lpstr>Ennakkotehtävä lastentarhanopettajille: Luku 2.5 Laaja-alainen osaaminen esiopetuksessa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ESIOPS 2016 – RAUMA info 31.8.2015</dc:title>
  <dc:creator>Koskinen Eeva</dc:creator>
  <cp:lastModifiedBy>Koskinen Eeva</cp:lastModifiedBy>
  <cp:revision>12</cp:revision>
  <cp:lastPrinted>2015-08-31T06:28:21Z</cp:lastPrinted>
  <dcterms:created xsi:type="dcterms:W3CDTF">2015-08-26T10:41:07Z</dcterms:created>
  <dcterms:modified xsi:type="dcterms:W3CDTF">2015-08-31T07:14:53Z</dcterms:modified>
</cp:coreProperties>
</file>