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87C7D9"/>
    <a:srgbClr val="AB98C2"/>
    <a:srgbClr val="799FCD"/>
    <a:srgbClr val="D28280"/>
    <a:srgbClr val="B9D08C"/>
    <a:srgbClr val="357D91"/>
    <a:srgbClr val="CE7674"/>
    <a:srgbClr val="FFC5E2"/>
    <a:srgbClr val="A38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FDF0-6225-431E-81CB-451E80DF96F2}" type="datetimeFigureOut">
              <a:rPr lang="sv-FI" smtClean="0"/>
              <a:t>3.1.2018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5A03-FFB9-40A8-8CCF-2EECD0C10F6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852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5A03-FFB9-40A8-8CCF-2EECD0C10F61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7152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6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95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10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6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8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06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8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21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10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17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21A0-875C-4A0F-A80B-C10C8F89374D}" type="datetimeFigureOut">
              <a:rPr lang="fi-FI" smtClean="0"/>
              <a:t>3.1.2018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43CA-A2D4-4EDD-91E9-C7874952E7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60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microsoft.com/office/2007/relationships/hdphoto" Target="../media/hdphoto10.wdp"/><Relationship Id="rId21" Type="http://schemas.microsoft.com/office/2007/relationships/hdphoto" Target="../media/hdphoto5.wdp"/><Relationship Id="rId34" Type="http://schemas.openxmlformats.org/officeDocument/2006/relationships/image" Target="../media/image24.png"/><Relationship Id="rId42" Type="http://schemas.openxmlformats.org/officeDocument/2006/relationships/image" Target="../media/image30.png"/><Relationship Id="rId47" Type="http://schemas.openxmlformats.org/officeDocument/2006/relationships/image" Target="../media/image33.png"/><Relationship Id="rId50" Type="http://schemas.openxmlformats.org/officeDocument/2006/relationships/image" Target="../media/image36.jpeg"/><Relationship Id="rId55" Type="http://schemas.openxmlformats.org/officeDocument/2006/relationships/image" Target="../media/image41.png"/><Relationship Id="rId63" Type="http://schemas.microsoft.com/office/2007/relationships/hdphoto" Target="../media/hdphoto15.wdp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41" Type="http://schemas.openxmlformats.org/officeDocument/2006/relationships/image" Target="../media/image29.png"/><Relationship Id="rId54" Type="http://schemas.openxmlformats.org/officeDocument/2006/relationships/image" Target="../media/image40.png"/><Relationship Id="rId6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32" Type="http://schemas.openxmlformats.org/officeDocument/2006/relationships/image" Target="../media/image23.png"/><Relationship Id="rId37" Type="http://schemas.openxmlformats.org/officeDocument/2006/relationships/image" Target="../media/image26.png"/><Relationship Id="rId40" Type="http://schemas.openxmlformats.org/officeDocument/2006/relationships/image" Target="../media/image28.jpeg"/><Relationship Id="rId45" Type="http://schemas.microsoft.com/office/2007/relationships/hdphoto" Target="../media/hdphoto12.wdp"/><Relationship Id="rId53" Type="http://schemas.openxmlformats.org/officeDocument/2006/relationships/image" Target="../media/image39.png"/><Relationship Id="rId58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23" Type="http://schemas.microsoft.com/office/2007/relationships/hdphoto" Target="../media/hdphoto6.wdp"/><Relationship Id="rId28" Type="http://schemas.openxmlformats.org/officeDocument/2006/relationships/image" Target="../media/image19.png"/><Relationship Id="rId36" Type="http://schemas.openxmlformats.org/officeDocument/2006/relationships/image" Target="../media/image25.png"/><Relationship Id="rId49" Type="http://schemas.openxmlformats.org/officeDocument/2006/relationships/image" Target="../media/image35.jpeg"/><Relationship Id="rId57" Type="http://schemas.microsoft.com/office/2007/relationships/hdphoto" Target="../media/hdphoto13.wdp"/><Relationship Id="rId61" Type="http://schemas.openxmlformats.org/officeDocument/2006/relationships/image" Target="../media/image45.png"/><Relationship Id="rId10" Type="http://schemas.microsoft.com/office/2007/relationships/hdphoto" Target="../media/hdphoto3.wdp"/><Relationship Id="rId19" Type="http://schemas.microsoft.com/office/2007/relationships/hdphoto" Target="../media/hdphoto4.wdp"/><Relationship Id="rId31" Type="http://schemas.openxmlformats.org/officeDocument/2006/relationships/image" Target="../media/image22.jpeg"/><Relationship Id="rId44" Type="http://schemas.openxmlformats.org/officeDocument/2006/relationships/image" Target="../media/image31.png"/><Relationship Id="rId52" Type="http://schemas.openxmlformats.org/officeDocument/2006/relationships/image" Target="../media/image38.png"/><Relationship Id="rId60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jpeg"/><Relationship Id="rId22" Type="http://schemas.openxmlformats.org/officeDocument/2006/relationships/image" Target="../media/image15.png"/><Relationship Id="rId27" Type="http://schemas.openxmlformats.org/officeDocument/2006/relationships/image" Target="../media/image18.jpeg"/><Relationship Id="rId30" Type="http://schemas.openxmlformats.org/officeDocument/2006/relationships/image" Target="../media/image21.png"/><Relationship Id="rId35" Type="http://schemas.microsoft.com/office/2007/relationships/hdphoto" Target="../media/hdphoto9.wdp"/><Relationship Id="rId43" Type="http://schemas.microsoft.com/office/2007/relationships/hdphoto" Target="../media/hdphoto11.wdp"/><Relationship Id="rId48" Type="http://schemas.openxmlformats.org/officeDocument/2006/relationships/image" Target="../media/image34.png"/><Relationship Id="rId56" Type="http://schemas.openxmlformats.org/officeDocument/2006/relationships/image" Target="../media/image42.png"/><Relationship Id="rId8" Type="http://schemas.microsoft.com/office/2007/relationships/hdphoto" Target="../media/hdphoto2.wdp"/><Relationship Id="rId51" Type="http://schemas.openxmlformats.org/officeDocument/2006/relationships/image" Target="../media/image37.png"/><Relationship Id="rId3" Type="http://schemas.openxmlformats.org/officeDocument/2006/relationships/image" Target="../media/image1.png"/><Relationship Id="rId12" Type="http://schemas.openxmlformats.org/officeDocument/2006/relationships/image" Target="../media/image7.jpeg"/><Relationship Id="rId17" Type="http://schemas.openxmlformats.org/officeDocument/2006/relationships/image" Target="../media/image12.gif"/><Relationship Id="rId25" Type="http://schemas.microsoft.com/office/2007/relationships/hdphoto" Target="../media/hdphoto7.wdp"/><Relationship Id="rId33" Type="http://schemas.microsoft.com/office/2007/relationships/hdphoto" Target="../media/hdphoto8.wdp"/><Relationship Id="rId38" Type="http://schemas.openxmlformats.org/officeDocument/2006/relationships/image" Target="../media/image27.png"/><Relationship Id="rId46" Type="http://schemas.openxmlformats.org/officeDocument/2006/relationships/image" Target="../media/image32.png"/><Relationship Id="rId5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eg"/><Relationship Id="rId18" Type="http://schemas.microsoft.com/office/2007/relationships/hdphoto" Target="../media/hdphoto4.wdp"/><Relationship Id="rId26" Type="http://schemas.openxmlformats.org/officeDocument/2006/relationships/image" Target="../media/image18.jpeg"/><Relationship Id="rId39" Type="http://schemas.openxmlformats.org/officeDocument/2006/relationships/image" Target="../media/image28.jpeg"/><Relationship Id="rId21" Type="http://schemas.openxmlformats.org/officeDocument/2006/relationships/image" Target="../media/image15.png"/><Relationship Id="rId34" Type="http://schemas.microsoft.com/office/2007/relationships/hdphoto" Target="../media/hdphoto9.wdp"/><Relationship Id="rId42" Type="http://schemas.microsoft.com/office/2007/relationships/hdphoto" Target="../media/hdphoto11.wdp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55" Type="http://schemas.openxmlformats.org/officeDocument/2006/relationships/image" Target="../media/image42.png"/><Relationship Id="rId7" Type="http://schemas.microsoft.com/office/2007/relationships/hdphoto" Target="../media/hdphoto2.wdp"/><Relationship Id="rId2" Type="http://schemas.openxmlformats.org/officeDocument/2006/relationships/image" Target="../media/image47.png"/><Relationship Id="rId16" Type="http://schemas.openxmlformats.org/officeDocument/2006/relationships/image" Target="../media/image12.gif"/><Relationship Id="rId20" Type="http://schemas.microsoft.com/office/2007/relationships/hdphoto" Target="../media/hdphoto5.wdp"/><Relationship Id="rId29" Type="http://schemas.openxmlformats.org/officeDocument/2006/relationships/image" Target="../media/image21.png"/><Relationship Id="rId41" Type="http://schemas.openxmlformats.org/officeDocument/2006/relationships/image" Target="../media/image30.png"/><Relationship Id="rId54" Type="http://schemas.openxmlformats.org/officeDocument/2006/relationships/image" Target="../media/image41.png"/><Relationship Id="rId62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24" Type="http://schemas.microsoft.com/office/2007/relationships/hdphoto" Target="../media/hdphoto7.wdp"/><Relationship Id="rId32" Type="http://schemas.microsoft.com/office/2007/relationships/hdphoto" Target="../media/hdphoto8.wdp"/><Relationship Id="rId37" Type="http://schemas.openxmlformats.org/officeDocument/2006/relationships/image" Target="../media/image27.png"/><Relationship Id="rId40" Type="http://schemas.openxmlformats.org/officeDocument/2006/relationships/image" Target="../media/image29.png"/><Relationship Id="rId45" Type="http://schemas.openxmlformats.org/officeDocument/2006/relationships/image" Target="../media/image32.png"/><Relationship Id="rId53" Type="http://schemas.openxmlformats.org/officeDocument/2006/relationships/image" Target="../media/image40.png"/><Relationship Id="rId58" Type="http://schemas.microsoft.com/office/2007/relationships/hdphoto" Target="../media/hdphoto14.wdp"/><Relationship Id="rId5" Type="http://schemas.microsoft.com/office/2007/relationships/hdphoto" Target="../media/hdphoto1.wdp"/><Relationship Id="rId15" Type="http://schemas.openxmlformats.org/officeDocument/2006/relationships/image" Target="../media/image11.jpeg"/><Relationship Id="rId23" Type="http://schemas.openxmlformats.org/officeDocument/2006/relationships/image" Target="../media/image16.png"/><Relationship Id="rId28" Type="http://schemas.openxmlformats.org/officeDocument/2006/relationships/image" Target="../media/image20.png"/><Relationship Id="rId36" Type="http://schemas.openxmlformats.org/officeDocument/2006/relationships/image" Target="../media/image26.png"/><Relationship Id="rId49" Type="http://schemas.openxmlformats.org/officeDocument/2006/relationships/image" Target="../media/image36.jpeg"/><Relationship Id="rId57" Type="http://schemas.openxmlformats.org/officeDocument/2006/relationships/image" Target="../media/image43.png"/><Relationship Id="rId61" Type="http://schemas.openxmlformats.org/officeDocument/2006/relationships/image" Target="../media/image46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4" Type="http://schemas.microsoft.com/office/2007/relationships/hdphoto" Target="../media/hdphoto12.wdp"/><Relationship Id="rId52" Type="http://schemas.openxmlformats.org/officeDocument/2006/relationships/image" Target="../media/image39.png"/><Relationship Id="rId6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48.jpeg"/><Relationship Id="rId22" Type="http://schemas.microsoft.com/office/2007/relationships/hdphoto" Target="../media/hdphoto6.wdp"/><Relationship Id="rId27" Type="http://schemas.openxmlformats.org/officeDocument/2006/relationships/image" Target="../media/image19.png"/><Relationship Id="rId30" Type="http://schemas.openxmlformats.org/officeDocument/2006/relationships/image" Target="../media/image49.jpeg"/><Relationship Id="rId35" Type="http://schemas.openxmlformats.org/officeDocument/2006/relationships/image" Target="../media/image25.png"/><Relationship Id="rId43" Type="http://schemas.openxmlformats.org/officeDocument/2006/relationships/image" Target="../media/image31.png"/><Relationship Id="rId48" Type="http://schemas.openxmlformats.org/officeDocument/2006/relationships/image" Target="../media/image35.jpeg"/><Relationship Id="rId56" Type="http://schemas.microsoft.com/office/2007/relationships/hdphoto" Target="../media/hdphoto13.wdp"/><Relationship Id="rId8" Type="http://schemas.openxmlformats.org/officeDocument/2006/relationships/image" Target="../media/image5.png"/><Relationship Id="rId51" Type="http://schemas.openxmlformats.org/officeDocument/2006/relationships/image" Target="../media/image38.png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4.png"/><Relationship Id="rId38" Type="http://schemas.microsoft.com/office/2007/relationships/hdphoto" Target="../media/hdphoto10.wdp"/><Relationship Id="rId46" Type="http://schemas.openxmlformats.org/officeDocument/2006/relationships/image" Target="../media/image33.png"/><Relationship Id="rId5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023"/>
          <p:cNvSpPr txBox="1"/>
          <p:nvPr/>
        </p:nvSpPr>
        <p:spPr>
          <a:xfrm>
            <a:off x="107504" y="6263734"/>
            <a:ext cx="6281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err="1" smtClean="0"/>
              <a:t>Om</a:t>
            </a:r>
            <a:r>
              <a:rPr lang="fi-FI" sz="1050" dirty="0" smtClean="0"/>
              <a:t> </a:t>
            </a:r>
            <a:r>
              <a:rPr lang="fi-FI" sz="1050" dirty="0" err="1" smtClean="0"/>
              <a:t>någon</a:t>
            </a:r>
            <a:r>
              <a:rPr lang="fi-FI" sz="1050" dirty="0" smtClean="0"/>
              <a:t> av </a:t>
            </a:r>
            <a:r>
              <a:rPr lang="fi-FI" sz="1050" dirty="0" err="1" smtClean="0"/>
              <a:t>uppgifterna</a:t>
            </a:r>
            <a:r>
              <a:rPr lang="fi-FI" sz="1050" dirty="0" smtClean="0"/>
              <a:t> </a:t>
            </a:r>
            <a:r>
              <a:rPr lang="fi-FI" sz="1050" dirty="0" err="1" smtClean="0"/>
              <a:t>inte</a:t>
            </a:r>
            <a:r>
              <a:rPr lang="fi-FI" sz="1050" dirty="0" smtClean="0"/>
              <a:t> </a:t>
            </a:r>
            <a:r>
              <a:rPr lang="fi-FI" sz="1050" dirty="0" err="1" smtClean="0"/>
              <a:t>lämpar</a:t>
            </a:r>
            <a:r>
              <a:rPr lang="fi-FI" sz="1050" dirty="0" smtClean="0"/>
              <a:t> </a:t>
            </a:r>
            <a:r>
              <a:rPr lang="fi-FI" sz="1050" dirty="0" err="1" smtClean="0"/>
              <a:t>sig</a:t>
            </a:r>
            <a:r>
              <a:rPr lang="fi-FI" sz="1050" dirty="0" smtClean="0"/>
              <a:t> </a:t>
            </a:r>
            <a:r>
              <a:rPr lang="fi-FI" sz="1050" dirty="0" err="1" smtClean="0"/>
              <a:t>på</a:t>
            </a:r>
            <a:r>
              <a:rPr lang="fi-FI" sz="1050" dirty="0" smtClean="0"/>
              <a:t> </a:t>
            </a:r>
            <a:r>
              <a:rPr lang="fi-FI" sz="1050" dirty="0" err="1" smtClean="0"/>
              <a:t>utsatt</a:t>
            </a:r>
            <a:r>
              <a:rPr lang="fi-FI" sz="1050" dirty="0" smtClean="0"/>
              <a:t> </a:t>
            </a:r>
            <a:r>
              <a:rPr lang="fi-FI" sz="1050" dirty="0" err="1" smtClean="0"/>
              <a:t>dag</a:t>
            </a:r>
            <a:r>
              <a:rPr lang="fi-FI" sz="1050" dirty="0" smtClean="0"/>
              <a:t> </a:t>
            </a:r>
            <a:r>
              <a:rPr lang="fi-FI" sz="1050" dirty="0" err="1" smtClean="0"/>
              <a:t>kan</a:t>
            </a:r>
            <a:r>
              <a:rPr lang="fi-FI" sz="1050" dirty="0" smtClean="0"/>
              <a:t> </a:t>
            </a:r>
            <a:r>
              <a:rPr lang="fi-FI" sz="1050" dirty="0" err="1" smtClean="0"/>
              <a:t>man</a:t>
            </a:r>
            <a:r>
              <a:rPr lang="fi-FI" sz="1050" dirty="0" smtClean="0"/>
              <a:t> </a:t>
            </a:r>
            <a:r>
              <a:rPr lang="fi-FI" sz="1050" dirty="0" err="1" smtClean="0"/>
              <a:t>också</a:t>
            </a:r>
            <a:r>
              <a:rPr lang="fi-FI" sz="1050" dirty="0" smtClean="0"/>
              <a:t> </a:t>
            </a:r>
            <a:r>
              <a:rPr lang="fi-FI" sz="1050" dirty="0" err="1" smtClean="0"/>
              <a:t>göra</a:t>
            </a:r>
            <a:r>
              <a:rPr lang="fi-FI" sz="1050" dirty="0" smtClean="0"/>
              <a:t> </a:t>
            </a:r>
            <a:r>
              <a:rPr lang="fi-FI" sz="1050" dirty="0" err="1" smtClean="0"/>
              <a:t>någon</a:t>
            </a:r>
            <a:r>
              <a:rPr lang="fi-FI" sz="1050" dirty="0" smtClean="0"/>
              <a:t> av </a:t>
            </a:r>
            <a:r>
              <a:rPr lang="fi-FI" sz="1050" dirty="0" err="1" smtClean="0"/>
              <a:t>extra-uppgifterna</a:t>
            </a:r>
            <a:r>
              <a:rPr lang="fi-FI" sz="1050" dirty="0" smtClean="0"/>
              <a:t>.  </a:t>
            </a:r>
          </a:p>
          <a:p>
            <a:r>
              <a:rPr lang="fi-FI" sz="1050" dirty="0" err="1" smtClean="0"/>
              <a:t>Anpassa</a:t>
            </a:r>
            <a:r>
              <a:rPr lang="fi-FI" sz="1050" dirty="0" smtClean="0"/>
              <a:t> </a:t>
            </a:r>
            <a:r>
              <a:rPr lang="fi-FI" sz="1050" dirty="0" err="1" smtClean="0"/>
              <a:t>uppgifterna</a:t>
            </a:r>
            <a:r>
              <a:rPr lang="fi-FI" sz="1050" dirty="0" smtClean="0"/>
              <a:t> </a:t>
            </a:r>
            <a:r>
              <a:rPr lang="fi-FI" sz="1050" dirty="0" err="1" smtClean="0"/>
              <a:t>så</a:t>
            </a:r>
            <a:r>
              <a:rPr lang="fi-FI" sz="1050" dirty="0" smtClean="0"/>
              <a:t> de </a:t>
            </a:r>
            <a:r>
              <a:rPr lang="fi-FI" sz="1050" dirty="0" err="1" smtClean="0"/>
              <a:t>passar</a:t>
            </a:r>
            <a:r>
              <a:rPr lang="fi-FI" sz="1050" dirty="0" smtClean="0"/>
              <a:t> </a:t>
            </a:r>
            <a:r>
              <a:rPr lang="fi-FI" sz="1050" dirty="0" err="1" smtClean="0"/>
              <a:t>ditt</a:t>
            </a:r>
            <a:r>
              <a:rPr lang="fi-FI" sz="1050" dirty="0" smtClean="0"/>
              <a:t> </a:t>
            </a:r>
            <a:r>
              <a:rPr lang="fi-FI" sz="1050" dirty="0" err="1" smtClean="0"/>
              <a:t>barn</a:t>
            </a:r>
            <a:r>
              <a:rPr lang="fi-FI" sz="1050" dirty="0" smtClean="0"/>
              <a:t>.</a:t>
            </a:r>
            <a:endParaRPr lang="sv-FI" sz="1050" dirty="0"/>
          </a:p>
        </p:txBody>
      </p:sp>
      <p:sp>
        <p:nvSpPr>
          <p:cNvPr id="4" name="Rectangle 3"/>
          <p:cNvSpPr/>
          <p:nvPr/>
        </p:nvSpPr>
        <p:spPr>
          <a:xfrm>
            <a:off x="128896" y="575102"/>
            <a:ext cx="1203730" cy="1070348"/>
          </a:xfrm>
          <a:prstGeom prst="rect">
            <a:avLst/>
          </a:prstGeom>
          <a:solidFill>
            <a:srgbClr val="F9B4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412874" y="575102"/>
            <a:ext cx="1203730" cy="1070348"/>
          </a:xfrm>
          <a:prstGeom prst="rect">
            <a:avLst/>
          </a:prstGeom>
          <a:solidFill>
            <a:srgbClr val="FFC5E2"/>
          </a:solidFill>
          <a:ln>
            <a:solidFill>
              <a:srgbClr val="FF66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2696853" y="575102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3980831" y="575102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5264810" y="575102"/>
            <a:ext cx="1203730" cy="1070348"/>
          </a:xfrm>
          <a:prstGeom prst="rect">
            <a:avLst/>
          </a:prstGeom>
          <a:solidFill>
            <a:srgbClr val="D282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6548788" y="575102"/>
            <a:ext cx="1203730" cy="1070348"/>
          </a:xfrm>
          <a:prstGeom prst="rect">
            <a:avLst/>
          </a:prstGeom>
          <a:solidFill>
            <a:srgbClr val="87C7D9"/>
          </a:solidFill>
          <a:ln>
            <a:solidFill>
              <a:srgbClr val="357D9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7832766" y="575102"/>
            <a:ext cx="1203730" cy="1070348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128896" y="1737548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Rectangle 11"/>
          <p:cNvSpPr/>
          <p:nvPr/>
        </p:nvSpPr>
        <p:spPr>
          <a:xfrm>
            <a:off x="1412874" y="1737548"/>
            <a:ext cx="1203730" cy="1070348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2696853" y="1737548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Rectangle 13"/>
          <p:cNvSpPr/>
          <p:nvPr/>
        </p:nvSpPr>
        <p:spPr>
          <a:xfrm>
            <a:off x="3980831" y="1737548"/>
            <a:ext cx="1203730" cy="1070348"/>
          </a:xfrm>
          <a:prstGeom prst="rect">
            <a:avLst/>
          </a:prstGeom>
          <a:solidFill>
            <a:srgbClr val="FFC5E2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4810" y="1737548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15"/>
          <p:cNvSpPr/>
          <p:nvPr/>
        </p:nvSpPr>
        <p:spPr>
          <a:xfrm>
            <a:off x="6548788" y="1737548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Rectangle 16"/>
          <p:cNvSpPr/>
          <p:nvPr/>
        </p:nvSpPr>
        <p:spPr>
          <a:xfrm>
            <a:off x="7832766" y="1737548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Rectangle 17"/>
          <p:cNvSpPr/>
          <p:nvPr/>
        </p:nvSpPr>
        <p:spPr>
          <a:xfrm>
            <a:off x="128896" y="2892184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Rectangle 18"/>
          <p:cNvSpPr/>
          <p:nvPr/>
        </p:nvSpPr>
        <p:spPr>
          <a:xfrm>
            <a:off x="1412874" y="2892184"/>
            <a:ext cx="1203730" cy="1070348"/>
          </a:xfrm>
          <a:prstGeom prst="rect">
            <a:avLst/>
          </a:prstGeom>
          <a:solidFill>
            <a:srgbClr val="87C7D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Rectangle 19"/>
          <p:cNvSpPr/>
          <p:nvPr/>
        </p:nvSpPr>
        <p:spPr>
          <a:xfrm>
            <a:off x="2696853" y="2892184"/>
            <a:ext cx="1203730" cy="1070348"/>
          </a:xfrm>
          <a:prstGeom prst="rect">
            <a:avLst/>
          </a:prstGeom>
          <a:solidFill>
            <a:srgbClr val="F9B4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Rectangle 20"/>
          <p:cNvSpPr/>
          <p:nvPr/>
        </p:nvSpPr>
        <p:spPr>
          <a:xfrm>
            <a:off x="3980831" y="2892184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Rectangle 21"/>
          <p:cNvSpPr/>
          <p:nvPr/>
        </p:nvSpPr>
        <p:spPr>
          <a:xfrm>
            <a:off x="5264810" y="2892184"/>
            <a:ext cx="1203730" cy="1070348"/>
          </a:xfrm>
          <a:prstGeom prst="rect">
            <a:avLst/>
          </a:prstGeom>
          <a:solidFill>
            <a:srgbClr val="D282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6548788" y="2892184"/>
            <a:ext cx="1203730" cy="1070348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4" name="Rectangle 23"/>
          <p:cNvSpPr/>
          <p:nvPr/>
        </p:nvSpPr>
        <p:spPr>
          <a:xfrm>
            <a:off x="7832766" y="2892184"/>
            <a:ext cx="1203730" cy="1070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Rectangle 24"/>
          <p:cNvSpPr/>
          <p:nvPr/>
        </p:nvSpPr>
        <p:spPr>
          <a:xfrm>
            <a:off x="128896" y="4054630"/>
            <a:ext cx="1203730" cy="1070348"/>
          </a:xfrm>
          <a:prstGeom prst="rect">
            <a:avLst/>
          </a:prstGeom>
          <a:solidFill>
            <a:srgbClr val="F9B4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/>
          <p:cNvSpPr/>
          <p:nvPr/>
        </p:nvSpPr>
        <p:spPr>
          <a:xfrm>
            <a:off x="1412874" y="4054630"/>
            <a:ext cx="1203730" cy="1070348"/>
          </a:xfrm>
          <a:prstGeom prst="rect">
            <a:avLst/>
          </a:prstGeom>
          <a:solidFill>
            <a:srgbClr val="D282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7" name="Rectangle 26"/>
          <p:cNvSpPr/>
          <p:nvPr/>
        </p:nvSpPr>
        <p:spPr>
          <a:xfrm>
            <a:off x="2696853" y="4054630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8" name="Rectangle 27"/>
          <p:cNvSpPr/>
          <p:nvPr/>
        </p:nvSpPr>
        <p:spPr>
          <a:xfrm>
            <a:off x="3980831" y="4054630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5264810" y="4054630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0" name="Rectangle 29"/>
          <p:cNvSpPr/>
          <p:nvPr/>
        </p:nvSpPr>
        <p:spPr>
          <a:xfrm>
            <a:off x="6548788" y="4054630"/>
            <a:ext cx="1203730" cy="1070348"/>
          </a:xfrm>
          <a:prstGeom prst="rect">
            <a:avLst/>
          </a:prstGeom>
          <a:solidFill>
            <a:srgbClr val="87C7D9"/>
          </a:solidFill>
          <a:ln>
            <a:solidFill>
              <a:srgbClr val="357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Rectangle 30"/>
          <p:cNvSpPr/>
          <p:nvPr/>
        </p:nvSpPr>
        <p:spPr>
          <a:xfrm>
            <a:off x="7832766" y="4054630"/>
            <a:ext cx="1203730" cy="1070348"/>
          </a:xfrm>
          <a:prstGeom prst="rect">
            <a:avLst/>
          </a:prstGeom>
          <a:solidFill>
            <a:srgbClr val="D282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2" name="Rectangle 31"/>
          <p:cNvSpPr/>
          <p:nvPr/>
        </p:nvSpPr>
        <p:spPr>
          <a:xfrm>
            <a:off x="128896" y="5193386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Rectangle 32"/>
          <p:cNvSpPr/>
          <p:nvPr/>
        </p:nvSpPr>
        <p:spPr>
          <a:xfrm>
            <a:off x="1412874" y="5193386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2696853" y="5193386"/>
            <a:ext cx="1203730" cy="1070348"/>
          </a:xfrm>
          <a:prstGeom prst="rect">
            <a:avLst/>
          </a:prstGeom>
          <a:solidFill>
            <a:srgbClr val="FFC5E2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5" name="Rectangle 34"/>
          <p:cNvSpPr/>
          <p:nvPr/>
        </p:nvSpPr>
        <p:spPr>
          <a:xfrm>
            <a:off x="3980831" y="5193386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Rectangle 35"/>
          <p:cNvSpPr/>
          <p:nvPr/>
        </p:nvSpPr>
        <p:spPr>
          <a:xfrm>
            <a:off x="5264810" y="5193386"/>
            <a:ext cx="1203730" cy="1070348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7" name="Rectangle 36"/>
          <p:cNvSpPr/>
          <p:nvPr/>
        </p:nvSpPr>
        <p:spPr>
          <a:xfrm>
            <a:off x="6548788" y="5193386"/>
            <a:ext cx="1203730" cy="1070348"/>
          </a:xfrm>
          <a:prstGeom prst="rect">
            <a:avLst/>
          </a:prstGeom>
          <a:solidFill>
            <a:srgbClr val="F9B4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832766" y="5193386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2" name="Teardrop 41"/>
          <p:cNvSpPr/>
          <p:nvPr/>
        </p:nvSpPr>
        <p:spPr>
          <a:xfrm>
            <a:off x="971600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3" name="Teardrop 42"/>
          <p:cNvSpPr/>
          <p:nvPr/>
        </p:nvSpPr>
        <p:spPr>
          <a:xfrm>
            <a:off x="2266758" y="575102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Teardrop 43"/>
          <p:cNvSpPr/>
          <p:nvPr/>
        </p:nvSpPr>
        <p:spPr>
          <a:xfrm>
            <a:off x="3539557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5" name="Teardrop 44"/>
          <p:cNvSpPr/>
          <p:nvPr/>
        </p:nvSpPr>
        <p:spPr>
          <a:xfrm>
            <a:off x="4823535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6" name="Teardrop 45"/>
          <p:cNvSpPr/>
          <p:nvPr/>
        </p:nvSpPr>
        <p:spPr>
          <a:xfrm>
            <a:off x="6107514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7" name="Teardrop 46"/>
          <p:cNvSpPr/>
          <p:nvPr/>
        </p:nvSpPr>
        <p:spPr>
          <a:xfrm>
            <a:off x="7391492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8" name="Teardrop 47"/>
          <p:cNvSpPr/>
          <p:nvPr/>
        </p:nvSpPr>
        <p:spPr>
          <a:xfrm>
            <a:off x="8675470" y="575102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9" name="Teardrop 48"/>
          <p:cNvSpPr/>
          <p:nvPr/>
        </p:nvSpPr>
        <p:spPr>
          <a:xfrm>
            <a:off x="971600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0" name="Teardrop 49"/>
          <p:cNvSpPr/>
          <p:nvPr/>
        </p:nvSpPr>
        <p:spPr>
          <a:xfrm>
            <a:off x="2266758" y="1737548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1" name="Teardrop 50"/>
          <p:cNvSpPr/>
          <p:nvPr/>
        </p:nvSpPr>
        <p:spPr>
          <a:xfrm>
            <a:off x="3539557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2" name="Teardrop 51"/>
          <p:cNvSpPr/>
          <p:nvPr/>
        </p:nvSpPr>
        <p:spPr>
          <a:xfrm>
            <a:off x="4823535" y="1737548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3" name="Teardrop 52"/>
          <p:cNvSpPr/>
          <p:nvPr/>
        </p:nvSpPr>
        <p:spPr>
          <a:xfrm>
            <a:off x="6107514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4" name="Teardrop 53"/>
          <p:cNvSpPr/>
          <p:nvPr/>
        </p:nvSpPr>
        <p:spPr>
          <a:xfrm>
            <a:off x="7391492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5" name="Teardrop 54"/>
          <p:cNvSpPr/>
          <p:nvPr/>
        </p:nvSpPr>
        <p:spPr>
          <a:xfrm>
            <a:off x="8675470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6" name="Teardrop 55"/>
          <p:cNvSpPr/>
          <p:nvPr/>
        </p:nvSpPr>
        <p:spPr>
          <a:xfrm>
            <a:off x="971600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7" name="Teardrop 56"/>
          <p:cNvSpPr/>
          <p:nvPr/>
        </p:nvSpPr>
        <p:spPr>
          <a:xfrm>
            <a:off x="2266758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8" name="Teardrop 57"/>
          <p:cNvSpPr/>
          <p:nvPr/>
        </p:nvSpPr>
        <p:spPr>
          <a:xfrm>
            <a:off x="3539557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9" name="Teardrop 58"/>
          <p:cNvSpPr/>
          <p:nvPr/>
        </p:nvSpPr>
        <p:spPr>
          <a:xfrm>
            <a:off x="4823535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0" name="Teardrop 59"/>
          <p:cNvSpPr/>
          <p:nvPr/>
        </p:nvSpPr>
        <p:spPr>
          <a:xfrm>
            <a:off x="6107514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1" name="Teardrop 60"/>
          <p:cNvSpPr/>
          <p:nvPr/>
        </p:nvSpPr>
        <p:spPr>
          <a:xfrm>
            <a:off x="7391492" y="2892184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2" name="Teardrop 61"/>
          <p:cNvSpPr/>
          <p:nvPr/>
        </p:nvSpPr>
        <p:spPr>
          <a:xfrm>
            <a:off x="8675470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3" name="Teardrop 62"/>
          <p:cNvSpPr/>
          <p:nvPr/>
        </p:nvSpPr>
        <p:spPr>
          <a:xfrm>
            <a:off x="972576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4" name="Teardrop 63"/>
          <p:cNvSpPr/>
          <p:nvPr/>
        </p:nvSpPr>
        <p:spPr>
          <a:xfrm>
            <a:off x="2267734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5" name="Teardrop 64"/>
          <p:cNvSpPr/>
          <p:nvPr/>
        </p:nvSpPr>
        <p:spPr>
          <a:xfrm>
            <a:off x="3540533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6" name="Teardrop 65"/>
          <p:cNvSpPr/>
          <p:nvPr/>
        </p:nvSpPr>
        <p:spPr>
          <a:xfrm>
            <a:off x="4824511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7" name="Teardrop 66"/>
          <p:cNvSpPr/>
          <p:nvPr/>
        </p:nvSpPr>
        <p:spPr>
          <a:xfrm>
            <a:off x="6108490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8" name="Teardrop 67"/>
          <p:cNvSpPr/>
          <p:nvPr/>
        </p:nvSpPr>
        <p:spPr>
          <a:xfrm>
            <a:off x="7392468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9" name="Teardrop 68"/>
          <p:cNvSpPr/>
          <p:nvPr/>
        </p:nvSpPr>
        <p:spPr>
          <a:xfrm>
            <a:off x="8676446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0" name="Teardrop 69"/>
          <p:cNvSpPr/>
          <p:nvPr/>
        </p:nvSpPr>
        <p:spPr>
          <a:xfrm>
            <a:off x="972576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1" name="Teardrop 70"/>
          <p:cNvSpPr/>
          <p:nvPr/>
        </p:nvSpPr>
        <p:spPr>
          <a:xfrm>
            <a:off x="2267734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2" name="Teardrop 71"/>
          <p:cNvSpPr/>
          <p:nvPr/>
        </p:nvSpPr>
        <p:spPr>
          <a:xfrm>
            <a:off x="3540533" y="5206015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3" name="Teardrop 72"/>
          <p:cNvSpPr/>
          <p:nvPr/>
        </p:nvSpPr>
        <p:spPr>
          <a:xfrm>
            <a:off x="4824511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4" name="Teardrop 73"/>
          <p:cNvSpPr/>
          <p:nvPr/>
        </p:nvSpPr>
        <p:spPr>
          <a:xfrm>
            <a:off x="6108490" y="5206015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5" name="Teardrop 74"/>
          <p:cNvSpPr/>
          <p:nvPr/>
        </p:nvSpPr>
        <p:spPr>
          <a:xfrm>
            <a:off x="7392468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6" name="Teardrop 75"/>
          <p:cNvSpPr/>
          <p:nvPr/>
        </p:nvSpPr>
        <p:spPr>
          <a:xfrm>
            <a:off x="8676446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7" name="TextBox 76"/>
          <p:cNvSpPr txBox="1"/>
          <p:nvPr/>
        </p:nvSpPr>
        <p:spPr>
          <a:xfrm>
            <a:off x="1008580" y="585774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1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13933" y="565810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2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76537" y="565810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3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59539" y="575102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4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44494" y="575102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5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28472" y="585774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6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714618" y="586218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7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7604" y="1747194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8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12957" y="1727230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9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39557" y="1727230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10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824511" y="1737548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11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07514" y="1747194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12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91492" y="1738389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13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76446" y="1737548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14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39557" y="2880451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17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24511" y="2890769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18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07514" y="2900415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19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91492" y="2891610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20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676446" y="2890769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21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71600" y="2890526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15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56554" y="2900844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16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39557" y="4032579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24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24511" y="4042897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25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07514" y="4052543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26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91492" y="4043738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27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676446" y="4042897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28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71600" y="4042654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22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256554" y="4052972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23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539557" y="5184707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31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71600" y="5194782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29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56554" y="5205100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30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2DEFA"/>
              </a:clrFrom>
              <a:clrTo>
                <a:srgbClr val="A2D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58" y="2944533"/>
            <a:ext cx="877238" cy="62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2674801" y="2120241"/>
            <a:ext cx="130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Häng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upp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tvätt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fundera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vilka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kläder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passar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vilka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tillfällen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16" name="Picture 29" descr="undefin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29" y="1579902"/>
            <a:ext cx="956889" cy="9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1354643" y="2285468"/>
            <a:ext cx="1345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Läs</a:t>
            </a:r>
            <a:r>
              <a:rPr lang="fi-FI" sz="900" dirty="0" smtClean="0">
                <a:latin typeface="Comic Sans MS" panose="030F0702030302020204" pitchFamily="66" charset="0"/>
              </a:rPr>
              <a:t> en </a:t>
            </a:r>
            <a:r>
              <a:rPr lang="fi-FI" sz="900" dirty="0" err="1" smtClean="0">
                <a:latin typeface="Comic Sans MS" panose="030F0702030302020204" pitchFamily="66" charset="0"/>
              </a:rPr>
              <a:t>saga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försök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hitta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ett </a:t>
            </a:r>
            <a:r>
              <a:rPr lang="fi-FI" sz="900" dirty="0" err="1" smtClean="0">
                <a:latin typeface="Comic Sans MS" panose="030F0702030302020204" pitchFamily="66" charset="0"/>
              </a:rPr>
              <a:t>nytt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slut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" b="100000" l="0" r="98000">
                        <a14:foregroundMark x1="16500" y1="80952" x2="16500" y2="80952"/>
                        <a14:foregroundMark x1="18000" y1="80556" x2="27500" y2="83333"/>
                        <a14:backgroundMark x1="23000" y1="78175" x2="29000" y2="81349"/>
                        <a14:backgroundMark x1="28500" y1="83333" x2="23500" y2="80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52" y="1964407"/>
            <a:ext cx="694451" cy="8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6500136" y="1727230"/>
            <a:ext cx="1024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Gå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en </a:t>
            </a:r>
            <a:r>
              <a:rPr lang="fi-FI" sz="900" dirty="0" err="1" smtClean="0">
                <a:latin typeface="Comic Sans MS" panose="030F0702030302020204" pitchFamily="66" charset="0"/>
              </a:rPr>
              <a:t>promenad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plocka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stenar</a:t>
            </a:r>
            <a:r>
              <a:rPr lang="fi-FI" sz="900" dirty="0" smtClean="0">
                <a:latin typeface="Comic Sans MS" panose="030F0702030302020204" pitchFamily="66" charset="0"/>
              </a:rPr>
              <a:t>. </a:t>
            </a:r>
            <a:r>
              <a:rPr lang="fi-FI" sz="900" dirty="0" err="1" smtClean="0">
                <a:latin typeface="Comic Sans MS" panose="030F0702030302020204" pitchFamily="66" charset="0"/>
              </a:rPr>
              <a:t>Jämför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deras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storlekar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form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18" name="AutoShape 10" descr="Bildresultat för bugs"/>
          <p:cNvSpPr>
            <a:spLocks noChangeAspect="1" noChangeArrowheads="1"/>
          </p:cNvSpPr>
          <p:nvPr/>
        </p:nvSpPr>
        <p:spPr bwMode="auto">
          <a:xfrm>
            <a:off x="460375" y="5467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120" name="AutoShape 12" descr="Bildresultat för bugs"/>
          <p:cNvSpPr>
            <a:spLocks noChangeAspect="1" noChangeArrowheads="1"/>
          </p:cNvSpPr>
          <p:nvPr/>
        </p:nvSpPr>
        <p:spPr bwMode="auto">
          <a:xfrm>
            <a:off x="612775" y="6991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121" name="AutoShape 14" descr="Bildresultat för bugs"/>
          <p:cNvSpPr>
            <a:spLocks noChangeAspect="1" noChangeArrowheads="1"/>
          </p:cNvSpPr>
          <p:nvPr/>
        </p:nvSpPr>
        <p:spPr bwMode="auto">
          <a:xfrm>
            <a:off x="765175" y="8515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122" name="AutoShape 16" descr="Bildresultat för bugs"/>
          <p:cNvSpPr>
            <a:spLocks noChangeAspect="1" noChangeArrowheads="1"/>
          </p:cNvSpPr>
          <p:nvPr/>
        </p:nvSpPr>
        <p:spPr bwMode="auto">
          <a:xfrm>
            <a:off x="917575" y="10039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90" y="1634009"/>
            <a:ext cx="391203" cy="42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543" r="94488">
                        <a14:foregroundMark x1="68898" y1="13568" x2="71654" y2="13568"/>
                        <a14:foregroundMark x1="77165" y1="25628" x2="77559" y2="20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39" y="2551174"/>
            <a:ext cx="440881" cy="3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Bildresultat för be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0066">
            <a:off x="3860182" y="2445438"/>
            <a:ext cx="494020" cy="4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3880938" y="1906825"/>
            <a:ext cx="14035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err="1" smtClean="0">
                <a:latin typeface="Comic Sans MS" panose="030F0702030302020204" pitchFamily="66" charset="0"/>
              </a:rPr>
              <a:t>Gå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ut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leta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insekter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fi-FI" sz="900" dirty="0" err="1" smtClean="0">
                <a:latin typeface="Comic Sans MS" panose="030F0702030302020204" pitchFamily="66" charset="0"/>
              </a:rPr>
              <a:t>Prata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hur</a:t>
            </a:r>
            <a:r>
              <a:rPr lang="fi-FI" sz="900" dirty="0" smtClean="0">
                <a:latin typeface="Comic Sans MS" panose="030F0702030302020204" pitchFamily="66" charset="0"/>
              </a:rPr>
              <a:t> de </a:t>
            </a:r>
            <a:r>
              <a:rPr lang="fi-FI" sz="900" dirty="0" err="1" smtClean="0">
                <a:latin typeface="Comic Sans MS" panose="030F0702030302020204" pitchFamily="66" charset="0"/>
              </a:rPr>
              <a:t>ser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ut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låt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barnet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rita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någon</a:t>
            </a:r>
            <a:r>
              <a:rPr lang="fi-FI" sz="900" dirty="0" smtClean="0">
                <a:latin typeface="Comic Sans MS" panose="030F0702030302020204" pitchFamily="66" charset="0"/>
              </a:rPr>
              <a:t> av dem.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ildresultat för blowing bubble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980" y="5308487"/>
            <a:ext cx="529660" cy="9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ildresultat för photo alb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28" y="2880451"/>
            <a:ext cx="645594" cy="6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6468260" y="3317036"/>
            <a:ext cx="136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 err="1" smtClean="0">
                <a:latin typeface="Comic Sans MS" panose="030F0702030302020204" pitchFamily="66" charset="0"/>
              </a:rPr>
              <a:t>Bläddra</a:t>
            </a:r>
            <a:r>
              <a:rPr lang="fi-FI" sz="900" dirty="0" smtClean="0">
                <a:latin typeface="Comic Sans MS" panose="030F0702030302020204" pitchFamily="66" charset="0"/>
              </a:rPr>
              <a:t> i ett </a:t>
            </a:r>
            <a:r>
              <a:rPr lang="fi-FI" sz="900" dirty="0" err="1" smtClean="0">
                <a:latin typeface="Comic Sans MS" panose="030F0702030302020204" pitchFamily="66" charset="0"/>
              </a:rPr>
              <a:t>fotoalbum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prata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vad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som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händer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pPr algn="r"/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bilderna.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Bildresultat för chld shopping grocerie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29" y="1104092"/>
            <a:ext cx="604063" cy="6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1415715" y="575102"/>
            <a:ext cx="8520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Låt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barnet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hjälpa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dig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skriva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handelslista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gå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handla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Bildresultat för preparing foo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8148" y="4477816"/>
            <a:ext cx="705468" cy="6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resultat för making dinner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0634" y="507389"/>
            <a:ext cx="687653" cy="6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773198" y="1126178"/>
            <a:ext cx="1345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Laga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mat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prata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om</a:t>
            </a:r>
            <a:r>
              <a:rPr lang="fi-FI" sz="900" dirty="0" smtClean="0">
                <a:latin typeface="Comic Sans MS" panose="030F0702030302020204" pitchFamily="66" charset="0"/>
              </a:rPr>
              <a:t> det </a:t>
            </a:r>
            <a:r>
              <a:rPr lang="fi-FI" sz="900" dirty="0" err="1" smtClean="0">
                <a:latin typeface="Comic Sans MS" panose="030F0702030302020204" pitchFamily="66" charset="0"/>
              </a:rPr>
              <a:t>ni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gör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36" name="Picture 12" descr="Bildresultat för reading a magazine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18" y="5693645"/>
            <a:ext cx="645424" cy="6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107504" y="5201905"/>
            <a:ext cx="8520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Blås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såpbubblor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fundera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över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bubblornas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färger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storlek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38" name="Picture 14" descr="Bildresultat för popcor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42" b="96371" l="9360" r="89163">
                        <a14:foregroundMark x1="53695" y1="35484" x2="55172" y2="54032"/>
                        <a14:foregroundMark x1="54680" y1="68548" x2="55172" y2="89516"/>
                        <a14:foregroundMark x1="61084" y1="88306" x2="62069" y2="71371"/>
                        <a14:foregroundMark x1="64039" y1="51210" x2="63547" y2="36694"/>
                        <a14:foregroundMark x1="71429" y1="52016" x2="72906" y2="38710"/>
                        <a14:foregroundMark x1="78325" y1="56452" x2="81773" y2="38306"/>
                        <a14:foregroundMark x1="69951" y1="71774" x2="68966" y2="86694"/>
                        <a14:foregroundMark x1="77833" y1="69355" x2="76355" y2="84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3" y="2087270"/>
            <a:ext cx="569605" cy="6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2674801" y="637818"/>
            <a:ext cx="134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Spela ett </a:t>
            </a:r>
            <a:r>
              <a:rPr lang="fi-FI" sz="900" dirty="0" err="1" smtClean="0">
                <a:latin typeface="Comic Sans MS" panose="030F0702030302020204" pitchFamily="66" charset="0"/>
              </a:rPr>
              <a:t>spel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01794" y="2143544"/>
            <a:ext cx="83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Prata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om</a:t>
            </a:r>
            <a:r>
              <a:rPr lang="fi-FI" sz="900" dirty="0" smtClean="0">
                <a:latin typeface="Comic Sans MS" panose="030F0702030302020204" pitchFamily="66" charset="0"/>
              </a:rPr>
              <a:t> det </a:t>
            </a:r>
            <a:r>
              <a:rPr lang="fi-FI" sz="900" dirty="0" err="1" smtClean="0">
                <a:latin typeface="Comic Sans MS" panose="030F0702030302020204" pitchFamily="66" charset="0"/>
              </a:rPr>
              <a:t>som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hände</a:t>
            </a:r>
            <a:r>
              <a:rPr lang="fi-FI" sz="900" dirty="0" smtClean="0">
                <a:latin typeface="Comic Sans MS" panose="030F0702030302020204" pitchFamily="66" charset="0"/>
              </a:rPr>
              <a:t> i </a:t>
            </a:r>
            <a:r>
              <a:rPr lang="fi-FI" sz="900" dirty="0" err="1" smtClean="0">
                <a:latin typeface="Comic Sans MS" panose="030F0702030302020204" pitchFamily="66" charset="0"/>
              </a:rPr>
              <a:t>filmen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48" y="1004224"/>
            <a:ext cx="925835" cy="6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179512" y="1727230"/>
            <a:ext cx="134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Se en </a:t>
            </a:r>
            <a:r>
              <a:rPr lang="fi-FI" sz="900" dirty="0" err="1" smtClean="0">
                <a:latin typeface="Comic Sans MS" panose="030F0702030302020204" pitchFamily="66" charset="0"/>
              </a:rPr>
              <a:t>film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37" name="Picture 16" descr="undefined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4253" b="85517" l="15242" r="84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52" t="13119" r="12032" b="10142"/>
          <a:stretch/>
        </p:blipFill>
        <p:spPr bwMode="auto">
          <a:xfrm>
            <a:off x="1385571" y="3334477"/>
            <a:ext cx="615593" cy="6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1447709" y="2949423"/>
            <a:ext cx="89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Pussla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893057" y="3317603"/>
            <a:ext cx="83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Prata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motivet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detaljerna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794">
            <a:off x="5947105" y="995740"/>
            <a:ext cx="482637" cy="60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" name="TextBox 140"/>
          <p:cNvSpPr txBox="1"/>
          <p:nvPr/>
        </p:nvSpPr>
        <p:spPr>
          <a:xfrm>
            <a:off x="5284453" y="648851"/>
            <a:ext cx="85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Spela </a:t>
            </a:r>
            <a:r>
              <a:rPr lang="fi-FI" sz="900" dirty="0" err="1" smtClean="0">
                <a:latin typeface="Comic Sans MS" panose="030F0702030302020204" pitchFamily="66" charset="0"/>
              </a:rPr>
              <a:t>några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spel</a:t>
            </a:r>
            <a:r>
              <a:rPr lang="fi-FI" sz="900" dirty="0" smtClean="0">
                <a:latin typeface="Comic Sans MS" panose="030F0702030302020204" pitchFamily="66" charset="0"/>
              </a:rPr>
              <a:t> i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talterapi-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höftet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39" name="Picture 19" descr="Bildresultat för taking photos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45" y="2928532"/>
            <a:ext cx="742315" cy="10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5580112" y="3300728"/>
            <a:ext cx="9179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 err="1" smtClean="0">
                <a:latin typeface="Comic Sans MS" panose="030F0702030302020204" pitchFamily="66" charset="0"/>
              </a:rPr>
              <a:t>Ta</a:t>
            </a:r>
            <a:r>
              <a:rPr lang="fi-FI" sz="900" dirty="0" smtClean="0">
                <a:latin typeface="Comic Sans MS" panose="030F0702030302020204" pitchFamily="66" charset="0"/>
              </a:rPr>
              <a:t> foton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diskutera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pPr algn="r"/>
            <a:r>
              <a:rPr lang="fi-FI" sz="900" dirty="0" smtClean="0">
                <a:latin typeface="Comic Sans MS" panose="030F0702030302020204" pitchFamily="66" charset="0"/>
              </a:rPr>
              <a:t>bilderna.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3" y="4077445"/>
            <a:ext cx="613062" cy="6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Box 145"/>
          <p:cNvSpPr txBox="1"/>
          <p:nvPr/>
        </p:nvSpPr>
        <p:spPr>
          <a:xfrm>
            <a:off x="107504" y="4675783"/>
            <a:ext cx="1439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Gör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miner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framför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spegeln</a:t>
            </a:r>
            <a:r>
              <a:rPr lang="fi-FI" sz="900" dirty="0" smtClean="0">
                <a:latin typeface="Comic Sans MS" panose="030F0702030302020204" pitchFamily="66" charset="0"/>
              </a:rPr>
              <a:t>. </a:t>
            </a:r>
            <a:r>
              <a:rPr lang="fi-FI" sz="900" dirty="0" err="1" smtClean="0">
                <a:latin typeface="Comic Sans MS" panose="030F0702030302020204" pitchFamily="66" charset="0"/>
              </a:rPr>
              <a:t>Härma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varandra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48" name="Picture 24" descr="Bildresultat för red appl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05" y="1980018"/>
            <a:ext cx="431037" cy="4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6" descr="Bildresultat för firetruck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88" y="1999010"/>
            <a:ext cx="537201" cy="4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ildresultat för red lea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3322">
            <a:off x="5547320" y="1739810"/>
            <a:ext cx="456447" cy="4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Box 149"/>
          <p:cNvSpPr txBox="1"/>
          <p:nvPr/>
        </p:nvSpPr>
        <p:spPr>
          <a:xfrm>
            <a:off x="5236498" y="2322840"/>
            <a:ext cx="1319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err="1" smtClean="0">
                <a:latin typeface="Comic Sans MS" panose="030F0702030302020204" pitchFamily="66" charset="0"/>
              </a:rPr>
              <a:t>Hur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många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röda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saker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kan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ni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hitta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ute</a:t>
            </a:r>
            <a:r>
              <a:rPr lang="fi-FI" sz="900" dirty="0" smtClean="0">
                <a:latin typeface="Comic Sans MS" panose="030F0702030302020204" pitchFamily="66" charset="0"/>
              </a:rPr>
              <a:t>?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54" name="Picture 30" descr="Bildresultat för drawing hom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8267">
            <a:off x="5853397" y="4558373"/>
            <a:ext cx="620366" cy="4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TextBox 151"/>
          <p:cNvSpPr txBox="1"/>
          <p:nvPr/>
        </p:nvSpPr>
        <p:spPr>
          <a:xfrm>
            <a:off x="5220072" y="4031486"/>
            <a:ext cx="8520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Låt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barnet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rita</a:t>
            </a:r>
            <a:r>
              <a:rPr lang="fi-FI" sz="900" dirty="0" smtClean="0">
                <a:latin typeface="Comic Sans MS" panose="030F0702030302020204" pitchFamily="66" charset="0"/>
              </a:rPr>
              <a:t> en </a:t>
            </a:r>
            <a:r>
              <a:rPr lang="fi-FI" sz="900" dirty="0" err="1" smtClean="0">
                <a:latin typeface="Comic Sans MS" panose="030F0702030302020204" pitchFamily="66" charset="0"/>
              </a:rPr>
              <a:t>teckning</a:t>
            </a:r>
            <a:r>
              <a:rPr lang="fi-FI" sz="900" dirty="0" smtClean="0">
                <a:latin typeface="Comic Sans MS" panose="030F0702030302020204" pitchFamily="66" charset="0"/>
              </a:rPr>
              <a:t> av </a:t>
            </a:r>
            <a:r>
              <a:rPr lang="fi-FI" sz="900" dirty="0" err="1" smtClean="0">
                <a:latin typeface="Comic Sans MS" panose="030F0702030302020204" pitchFamily="66" charset="0"/>
              </a:rPr>
              <a:t>ert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hem</a:t>
            </a:r>
            <a:r>
              <a:rPr lang="fi-FI" sz="900" dirty="0" smtClean="0">
                <a:latin typeface="Comic Sans MS" panose="030F0702030302020204" pitchFamily="66" charset="0"/>
              </a:rPr>
              <a:t>, </a:t>
            </a:r>
            <a:r>
              <a:rPr lang="fi-FI" sz="900" dirty="0" err="1" smtClean="0">
                <a:latin typeface="Comic Sans MS" panose="030F0702030302020204" pitchFamily="66" charset="0"/>
              </a:rPr>
              <a:t>öva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att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skriva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namn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ålder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56" name="Picture 32" descr="Bildresultat för fish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15468" y1="35359" x2="20144" y2="35359"/>
                        <a14:foregroundMark x1="15827" y1="39779" x2="20144" y2="42541"/>
                        <a14:foregroundMark x1="20144" y1="35359" x2="22662" y2="41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16">
            <a:off x="1554824" y="5908525"/>
            <a:ext cx="596600" cy="3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0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6405">
                        <a14:backgroundMark x1="90850" y1="69845" x2="93464" y2="73711"/>
                        <a14:backgroundMark x1="80392" y1="69330" x2="80719" y2="74485"/>
                        <a14:backgroundMark x1="81699" y1="77577" x2="82353" y2="80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5105" y="5572705"/>
            <a:ext cx="486870" cy="61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1403648" y="5183614"/>
            <a:ext cx="91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Rita </a:t>
            </a:r>
            <a:r>
              <a:rPr lang="fi-FI" sz="900" dirty="0" err="1" smtClean="0">
                <a:latin typeface="Comic Sans MS" panose="030F0702030302020204" pitchFamily="66" charset="0"/>
              </a:rPr>
              <a:t>pappers-fiskar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sug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upp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dem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med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sugrör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58" name="Picture 34" descr="Bildresultat för storybook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70" y="4594540"/>
            <a:ext cx="956774" cy="6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ildresultat för bear walk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35142"/>
            <a:ext cx="1128607" cy="6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3935995" y="575102"/>
            <a:ext cx="8520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Fundera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olika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djur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försök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härma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hur</a:t>
            </a:r>
            <a:r>
              <a:rPr lang="fi-FI" sz="900" dirty="0" smtClean="0">
                <a:latin typeface="Comic Sans MS" panose="030F0702030302020204" pitchFamily="66" charset="0"/>
              </a:rPr>
              <a:t> de </a:t>
            </a:r>
            <a:r>
              <a:rPr lang="fi-FI" sz="900" dirty="0" err="1" smtClean="0">
                <a:latin typeface="Comic Sans MS" panose="030F0702030302020204" pitchFamily="66" charset="0"/>
              </a:rPr>
              <a:t>går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62" name="Picture 38" descr="Bildresultat för storybook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2804" b="97196" l="3814" r="94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54" y="3312803"/>
            <a:ext cx="792566" cy="7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3935995" y="2879358"/>
            <a:ext cx="852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Läs</a:t>
            </a:r>
            <a:r>
              <a:rPr lang="fi-FI" sz="900" dirty="0" smtClean="0">
                <a:latin typeface="Comic Sans MS" panose="030F0702030302020204" pitchFamily="66" charset="0"/>
              </a:rPr>
              <a:t> en </a:t>
            </a:r>
            <a:r>
              <a:rPr lang="fi-FI" sz="900" dirty="0" err="1" smtClean="0">
                <a:latin typeface="Comic Sans MS" panose="030F0702030302020204" pitchFamily="66" charset="0"/>
              </a:rPr>
              <a:t>kort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saga</a:t>
            </a:r>
            <a:r>
              <a:rPr lang="fi-FI" sz="900" dirty="0" smtClean="0">
                <a:latin typeface="Comic Sans MS" panose="030F0702030302020204" pitchFamily="66" charset="0"/>
              </a:rPr>
              <a:t>. </a:t>
            </a:r>
            <a:r>
              <a:rPr lang="fi-FI" sz="900" dirty="0" err="1" smtClean="0">
                <a:latin typeface="Comic Sans MS" panose="030F0702030302020204" pitchFamily="66" charset="0"/>
              </a:rPr>
              <a:t>Låt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barnet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återberätta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sagan</a:t>
            </a:r>
            <a:r>
              <a:rPr lang="fi-FI" sz="900" dirty="0" smtClean="0">
                <a:latin typeface="Comic Sans MS" panose="030F0702030302020204" pitchFamily="66" charset="0"/>
              </a:rPr>
              <a:t> för </a:t>
            </a:r>
            <a:r>
              <a:rPr lang="fi-FI" sz="900" dirty="0" err="1" smtClean="0">
                <a:latin typeface="Comic Sans MS" panose="030F0702030302020204" pitchFamily="66" charset="0"/>
              </a:rPr>
              <a:t>dig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64" name="Picture 40" descr="Bildresultat för drying clothes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47" y="1782217"/>
            <a:ext cx="801341" cy="4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2627784" y="3455422"/>
            <a:ext cx="1439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Låt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barnet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rita</a:t>
            </a:r>
            <a:r>
              <a:rPr lang="fi-FI" sz="900" dirty="0" smtClean="0">
                <a:latin typeface="Comic Sans MS" panose="030F0702030302020204" pitchFamily="66" charset="0"/>
              </a:rPr>
              <a:t> en </a:t>
            </a:r>
            <a:r>
              <a:rPr lang="fi-FI" sz="900" dirty="0" err="1" smtClean="0">
                <a:latin typeface="Comic Sans MS" panose="030F0702030302020204" pitchFamily="66" charset="0"/>
              </a:rPr>
              <a:t>regnbåge</a:t>
            </a:r>
            <a:r>
              <a:rPr lang="fi-FI" sz="900" dirty="0" smtClean="0">
                <a:latin typeface="Comic Sans MS" panose="030F0702030302020204" pitchFamily="66" charset="0"/>
              </a:rPr>
              <a:t>. Benämn en </a:t>
            </a:r>
            <a:r>
              <a:rPr lang="fi-FI" sz="900" dirty="0" err="1" smtClean="0">
                <a:latin typeface="Comic Sans MS" panose="030F0702030302020204" pitchFamily="66" charset="0"/>
              </a:rPr>
              <a:t>frukt</a:t>
            </a:r>
            <a:r>
              <a:rPr lang="fi-FI" sz="900" dirty="0" smtClean="0">
                <a:latin typeface="Comic Sans MS" panose="030F0702030302020204" pitchFamily="66" charset="0"/>
              </a:rPr>
              <a:t> i </a:t>
            </a:r>
            <a:r>
              <a:rPr lang="fi-FI" sz="900" dirty="0" err="1" smtClean="0">
                <a:latin typeface="Comic Sans MS" panose="030F0702030302020204" pitchFamily="66" charset="0"/>
              </a:rPr>
              <a:t>varje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färg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64" name="Picture 49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10" y="625692"/>
            <a:ext cx="597482" cy="5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TextBox 164"/>
          <p:cNvSpPr txBox="1"/>
          <p:nvPr/>
        </p:nvSpPr>
        <p:spPr>
          <a:xfrm>
            <a:off x="179512" y="1151166"/>
            <a:ext cx="12333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Drick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allt</a:t>
            </a:r>
            <a:r>
              <a:rPr lang="fi-FI" sz="900" dirty="0" smtClean="0">
                <a:latin typeface="Comic Sans MS" panose="030F0702030302020204" pitchFamily="66" charset="0"/>
              </a:rPr>
              <a:t> du </a:t>
            </a:r>
            <a:r>
              <a:rPr lang="fi-FI" sz="900" dirty="0" err="1" smtClean="0">
                <a:latin typeface="Comic Sans MS" panose="030F0702030302020204" pitchFamily="66" charset="0"/>
              </a:rPr>
              <a:t>dricker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med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sugrör</a:t>
            </a:r>
            <a:r>
              <a:rPr lang="fi-FI" sz="900" dirty="0" smtClean="0">
                <a:latin typeface="Comic Sans MS" panose="030F0702030302020204" pitchFamily="66" charset="0"/>
              </a:rPr>
              <a:t> hela </a:t>
            </a:r>
            <a:r>
              <a:rPr lang="fi-FI" sz="900" dirty="0" err="1" smtClean="0">
                <a:latin typeface="Comic Sans MS" panose="030F0702030302020204" pitchFamily="66" charset="0"/>
              </a:rPr>
              <a:t>dagen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66" name="Picture 42" descr="Relaterad bild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18824" y1="943" x2="20706" y2="30503"/>
                        <a14:foregroundMark x1="20941" y1="7233" x2="24000" y2="5975"/>
                        <a14:foregroundMark x1="25882" y1="16667" x2="29647" y2="13836"/>
                        <a14:foregroundMark x1="30824" y1="15409" x2="22353" y2="20755"/>
                        <a14:foregroundMark x1="35529" y1="33962" x2="45882" y2="34591"/>
                        <a14:foregroundMark x1="58118" y1="49371" x2="65882" y2="48428"/>
                        <a14:foregroundMark x1="91765" y1="51887" x2="92471" y2="66352"/>
                        <a14:foregroundMark x1="7529" y1="46855" x2="70824" y2="90881"/>
                        <a14:foregroundMark x1="60000" y1="88994" x2="66118" y2="91509"/>
                        <a14:foregroundMark x1="52235" y1="90566" x2="65412" y2="96855"/>
                        <a14:foregroundMark x1="67059" y1="95912" x2="96941" y2="95912"/>
                        <a14:foregroundMark x1="94824" y1="94025" x2="89882" y2="87736"/>
                        <a14:foregroundMark x1="96000" y1="91195" x2="94118" y2="84906"/>
                        <a14:foregroundMark x1="14353" y1="11321" x2="16000" y2="33333"/>
                        <a14:foregroundMark x1="2588" y1="41509" x2="1176" y2="40881"/>
                        <a14:foregroundMark x1="9882" y1="11006" x2="8471" y2="11321"/>
                        <a14:foregroundMark x1="24706" y1="6289" x2="24706" y2="5660"/>
                        <a14:foregroundMark x1="29176" y1="17610" x2="27529" y2="22013"/>
                        <a14:foregroundMark x1="8235" y1="11635" x2="5412" y2="27358"/>
                        <a14:foregroundMark x1="35765" y1="33019" x2="45176" y2="33962"/>
                        <a14:foregroundMark x1="29412" y1="68553" x2="32471" y2="68239"/>
                        <a14:foregroundMark x1="87529" y1="97484" x2="82353" y2="97170"/>
                        <a14:foregroundMark x1="82118" y1="97484" x2="77412" y2="98742"/>
                        <a14:backgroundMark x1="83059" y1="99686" x2="85647" y2="9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6826"/>
            <a:ext cx="840105" cy="6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107504" y="3036148"/>
            <a:ext cx="1177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Lek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smtClean="0">
                <a:latin typeface="Comic Sans MS" panose="030F0702030302020204" pitchFamily="66" charset="0"/>
              </a:rPr>
              <a:t>ett </a:t>
            </a:r>
            <a:r>
              <a:rPr lang="fi-FI" sz="900" dirty="0" err="1" smtClean="0">
                <a:latin typeface="Comic Sans MS" panose="030F0702030302020204" pitchFamily="66" charset="0"/>
              </a:rPr>
              <a:t>skepp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kommer</a:t>
            </a:r>
            <a:r>
              <a:rPr lang="fi-FI" sz="900" dirty="0" smtClean="0">
                <a:latin typeface="Comic Sans MS" panose="030F0702030302020204" pitchFamily="66" charset="0"/>
              </a:rPr>
              <a:t> lastat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med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saker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en </a:t>
            </a:r>
            <a:r>
              <a:rPr lang="fi-FI" sz="900" dirty="0" err="1" smtClean="0">
                <a:latin typeface="Comic Sans MS" panose="030F0702030302020204" pitchFamily="66" charset="0"/>
              </a:rPr>
              <a:t>viss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bokstav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eller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ur</a:t>
            </a:r>
            <a:r>
              <a:rPr lang="fi-FI" sz="900" dirty="0" smtClean="0">
                <a:latin typeface="Comic Sans MS" panose="030F0702030302020204" pitchFamily="66" charset="0"/>
              </a:rPr>
              <a:t> en </a:t>
            </a:r>
            <a:r>
              <a:rPr lang="fi-FI" sz="900" dirty="0" err="1" smtClean="0">
                <a:latin typeface="Comic Sans MS" panose="030F0702030302020204" pitchFamily="66" charset="0"/>
              </a:rPr>
              <a:t>viss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kategori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516216" y="575102"/>
            <a:ext cx="13082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Gör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bokstäver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som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finns</a:t>
            </a:r>
            <a:r>
              <a:rPr lang="fi-FI" sz="900" dirty="0" smtClean="0">
                <a:latin typeface="Comic Sans MS" panose="030F0702030302020204" pitchFamily="66" charset="0"/>
              </a:rPr>
              <a:t> i </a:t>
            </a:r>
            <a:r>
              <a:rPr lang="fi-FI" sz="900" dirty="0" err="1" smtClean="0">
                <a:latin typeface="Comic Sans MS" panose="030F0702030302020204" pitchFamily="66" charset="0"/>
              </a:rPr>
              <a:t>ditt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namn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med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kroppen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71" name="Picture 7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9953" b="89573" l="0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74" y="1007150"/>
            <a:ext cx="653686" cy="66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Picture 48" descr="Bildresultat för kims lek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10" y="2371731"/>
            <a:ext cx="920174" cy="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TextBox 173"/>
          <p:cNvSpPr txBox="1"/>
          <p:nvPr/>
        </p:nvSpPr>
        <p:spPr>
          <a:xfrm>
            <a:off x="7800293" y="1800979"/>
            <a:ext cx="130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Lek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Kims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lek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låt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barnet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gissa</a:t>
            </a:r>
            <a:r>
              <a:rPr lang="fi-FI" sz="900" dirty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vilket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föremål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som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plockats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bort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4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34" y="4387165"/>
            <a:ext cx="780958" cy="72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TextBox 178"/>
          <p:cNvSpPr txBox="1"/>
          <p:nvPr/>
        </p:nvSpPr>
        <p:spPr>
          <a:xfrm>
            <a:off x="7800293" y="4099719"/>
            <a:ext cx="130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Lek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blåsrally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med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ballonger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77" name="Picture 53" descr="Bildresultat för leaves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05405"/>
            <a:ext cx="482579" cy="4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6547813" y="4066819"/>
            <a:ext cx="102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Gå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en </a:t>
            </a:r>
            <a:r>
              <a:rPr lang="fi-FI" sz="900" dirty="0" err="1" smtClean="0">
                <a:latin typeface="Comic Sans MS" panose="030F0702030302020204" pitchFamily="66" charset="0"/>
              </a:rPr>
              <a:t>promenad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75" name="Picture 51" descr="Bildresultat för flowers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35" y="4478010"/>
            <a:ext cx="382490" cy="6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TextBox 183"/>
          <p:cNvSpPr txBox="1"/>
          <p:nvPr/>
        </p:nvSpPr>
        <p:spPr>
          <a:xfrm>
            <a:off x="6757843" y="4365628"/>
            <a:ext cx="102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>
                <a:latin typeface="Comic Sans MS" panose="030F0702030302020204" pitchFamily="66" charset="0"/>
              </a:rPr>
              <a:t>plocka</a:t>
            </a:r>
            <a:r>
              <a:rPr lang="fi-FI" sz="900" dirty="0">
                <a:latin typeface="Comic Sans MS" panose="030F0702030302020204" pitchFamily="66" charset="0"/>
              </a:rPr>
              <a:t> 3 </a:t>
            </a:r>
            <a:r>
              <a:rPr lang="fi-FI" sz="900" dirty="0" err="1">
                <a:latin typeface="Comic Sans MS" panose="030F0702030302020204" pitchFamily="66" charset="0"/>
              </a:rPr>
              <a:t>saker</a:t>
            </a:r>
            <a:r>
              <a:rPr lang="fi-FI" sz="900" dirty="0">
                <a:latin typeface="Comic Sans MS" panose="030F0702030302020204" pitchFamily="66" charset="0"/>
              </a:rPr>
              <a:t> </a:t>
            </a:r>
            <a:r>
              <a:rPr lang="fi-FI" sz="900" dirty="0" err="1">
                <a:latin typeface="Comic Sans MS" panose="030F0702030302020204" pitchFamily="66" charset="0"/>
              </a:rPr>
              <a:t>som</a:t>
            </a:r>
            <a:r>
              <a:rPr lang="fi-FI" sz="900" dirty="0">
                <a:latin typeface="Comic Sans MS" panose="030F0702030302020204" pitchFamily="66" charset="0"/>
              </a:rPr>
              <a:t> </a:t>
            </a:r>
            <a:r>
              <a:rPr lang="fi-FI" sz="900" dirty="0" err="1">
                <a:latin typeface="Comic Sans MS" panose="030F0702030302020204" pitchFamily="66" charset="0"/>
              </a:rPr>
              <a:t>hör</a:t>
            </a:r>
            <a:r>
              <a:rPr lang="fi-FI" sz="900" dirty="0">
                <a:latin typeface="Comic Sans MS" panose="030F0702030302020204" pitchFamily="66" charset="0"/>
              </a:rPr>
              <a:t> </a:t>
            </a:r>
            <a:r>
              <a:rPr lang="fi-FI" sz="900" dirty="0" err="1">
                <a:latin typeface="Comic Sans MS" panose="030F0702030302020204" pitchFamily="66" charset="0"/>
              </a:rPr>
              <a:t>till</a:t>
            </a:r>
            <a:r>
              <a:rPr lang="fi-FI" sz="900" dirty="0">
                <a:latin typeface="Comic Sans MS" panose="030F0702030302020204" pitchFamily="66" charset="0"/>
              </a:rPr>
              <a:t> 3 </a:t>
            </a:r>
            <a:r>
              <a:rPr lang="fi-FI" sz="900" dirty="0" err="1">
                <a:latin typeface="Comic Sans MS" panose="030F0702030302020204" pitchFamily="66" charset="0"/>
              </a:rPr>
              <a:t>olika</a:t>
            </a:r>
            <a:r>
              <a:rPr lang="fi-FI" sz="900" dirty="0">
                <a:latin typeface="Comic Sans MS" panose="030F0702030302020204" pitchFamily="66" charset="0"/>
              </a:rPr>
              <a:t> </a:t>
            </a:r>
            <a:r>
              <a:rPr lang="fi-FI" sz="900" dirty="0" err="1">
                <a:latin typeface="Comic Sans MS" panose="030F0702030302020204" pitchFamily="66" charset="0"/>
              </a:rPr>
              <a:t>kategorier</a:t>
            </a:r>
            <a:endParaRPr lang="sv-FI" sz="900" dirty="0"/>
          </a:p>
        </p:txBody>
      </p:sp>
      <p:sp>
        <p:nvSpPr>
          <p:cNvPr id="185" name="TextBox 184"/>
          <p:cNvSpPr txBox="1"/>
          <p:nvPr/>
        </p:nvSpPr>
        <p:spPr>
          <a:xfrm>
            <a:off x="2699792" y="5183614"/>
            <a:ext cx="852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Titta i </a:t>
            </a:r>
            <a:r>
              <a:rPr lang="fi-FI" sz="900" dirty="0" err="1" smtClean="0">
                <a:latin typeface="Comic Sans MS" panose="030F0702030302020204" pitchFamily="66" charset="0"/>
              </a:rPr>
              <a:t>tidningar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försök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hitta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bokstäver</a:t>
            </a:r>
            <a:r>
              <a:rPr lang="fi-FI" sz="900" dirty="0" smtClean="0">
                <a:latin typeface="Comic Sans MS" panose="030F0702030302020204" pitchFamily="66" charset="0"/>
              </a:rPr>
              <a:t> i </a:t>
            </a:r>
            <a:r>
              <a:rPr lang="fi-FI" sz="900" dirty="0" err="1" smtClean="0">
                <a:latin typeface="Comic Sans MS" panose="030F0702030302020204" pitchFamily="66" charset="0"/>
              </a:rPr>
              <a:t>era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namn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79" name="Picture 55" descr="Bildresultat för play doh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3992"/>
            <a:ext cx="693387" cy="10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Bildresultat för play doh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86" y="3492296"/>
            <a:ext cx="577221" cy="5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TextBox 187"/>
          <p:cNvSpPr txBox="1"/>
          <p:nvPr/>
        </p:nvSpPr>
        <p:spPr>
          <a:xfrm>
            <a:off x="7800293" y="3241139"/>
            <a:ext cx="130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låt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i-FI" sz="900" dirty="0" err="1" smtClean="0">
                <a:latin typeface="Comic Sans MS" panose="030F0702030302020204" pitchFamily="66" charset="0"/>
              </a:rPr>
              <a:t>den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andra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i-FI" sz="900" dirty="0" err="1" smtClean="0">
                <a:latin typeface="Comic Sans MS" panose="030F0702030302020204" pitchFamily="66" charset="0"/>
              </a:rPr>
              <a:t>gissa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vad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du </a:t>
            </a:r>
            <a:r>
              <a:rPr lang="fi-FI" sz="900" dirty="0" err="1" smtClean="0">
                <a:latin typeface="Comic Sans MS" panose="030F0702030302020204" pitchFamily="66" charset="0"/>
              </a:rPr>
              <a:t>lagar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056709" y="2942074"/>
            <a:ext cx="97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Lek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med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modellera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89" name="5-Point Star 88"/>
          <p:cNvSpPr/>
          <p:nvPr/>
        </p:nvSpPr>
        <p:spPr>
          <a:xfrm>
            <a:off x="4896048" y="5255646"/>
            <a:ext cx="216000" cy="21600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90" name="Isosceles Triangle 89"/>
          <p:cNvSpPr/>
          <p:nvPr/>
        </p:nvSpPr>
        <p:spPr>
          <a:xfrm>
            <a:off x="6199910" y="5245984"/>
            <a:ext cx="216000" cy="216000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91" name="Heart 90"/>
          <p:cNvSpPr/>
          <p:nvPr/>
        </p:nvSpPr>
        <p:spPr>
          <a:xfrm>
            <a:off x="7464981" y="5278035"/>
            <a:ext cx="216000" cy="216000"/>
          </a:xfrm>
          <a:prstGeom prst="hear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27" name="Oval 126"/>
          <p:cNvSpPr/>
          <p:nvPr/>
        </p:nvSpPr>
        <p:spPr>
          <a:xfrm>
            <a:off x="8751127" y="5256059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98" name="TextBox 197"/>
          <p:cNvSpPr txBox="1"/>
          <p:nvPr/>
        </p:nvSpPr>
        <p:spPr>
          <a:xfrm>
            <a:off x="5238737" y="5183614"/>
            <a:ext cx="85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Räkna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upp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3 </a:t>
            </a:r>
            <a:r>
              <a:rPr lang="fi-FI" sz="900" dirty="0" err="1" smtClean="0">
                <a:latin typeface="Comic Sans MS" panose="030F0702030302020204" pitchFamily="66" charset="0"/>
              </a:rPr>
              <a:t>fordon</a:t>
            </a:r>
            <a:r>
              <a:rPr lang="fi-FI" sz="900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3 </a:t>
            </a:r>
            <a:r>
              <a:rPr lang="fi-FI" sz="900" dirty="0" err="1" smtClean="0">
                <a:latin typeface="Comic Sans MS" panose="030F0702030302020204" pitchFamily="66" charset="0"/>
              </a:rPr>
              <a:t>bär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3 </a:t>
            </a:r>
            <a:r>
              <a:rPr lang="fi-FI" sz="900" dirty="0" err="1" smtClean="0">
                <a:latin typeface="Comic Sans MS" panose="030F0702030302020204" pitchFamily="66" charset="0"/>
              </a:rPr>
              <a:t>grönsaker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38852" y="5179412"/>
            <a:ext cx="120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Räkna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upp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vilka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kläder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ni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har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er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idag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vilken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färg</a:t>
            </a:r>
            <a:r>
              <a:rPr lang="fi-FI" sz="900" dirty="0" smtClean="0">
                <a:latin typeface="Comic Sans MS" panose="030F0702030302020204" pitchFamily="66" charset="0"/>
              </a:rPr>
              <a:t> de </a:t>
            </a:r>
            <a:r>
              <a:rPr lang="fi-FI" sz="900" dirty="0" err="1" smtClean="0">
                <a:latin typeface="Comic Sans MS" panose="030F0702030302020204" pitchFamily="66" charset="0"/>
              </a:rPr>
              <a:t>har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7248" y="5894402"/>
            <a:ext cx="12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Försök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komma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olika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motsatsord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202" name="Picture 10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8081">
            <a:off x="5871864" y="5397820"/>
            <a:ext cx="644761" cy="6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15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92" y="5721366"/>
            <a:ext cx="665183" cy="66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16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0" y="5701102"/>
            <a:ext cx="778656" cy="7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3" name="Picture 59" descr="Bildresultat för clothes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59678"/>
            <a:ext cx="929087" cy="5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Bildresultat för motsatser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10000" b="90000" l="10000" r="90000">
                        <a14:foregroundMark x1="26774" y1="57429" x2="26935" y2="80286"/>
                        <a14:foregroundMark x1="30806" y1="63714" x2="32097" y2="78857"/>
                        <a14:foregroundMark x1="34677" y1="80571" x2="33065" y2="80286"/>
                        <a14:foregroundMark x1="23871" y1="61714" x2="25645" y2="54000"/>
                        <a14:foregroundMark x1="56129" y1="80286" x2="54194" y2="80000"/>
                        <a14:foregroundMark x1="74516" y1="62571" x2="74677" y2="81143"/>
                        <a14:foregroundMark x1="77581" y1="65143" x2="74516" y2="61429"/>
                        <a14:foregroundMark x1="80806" y1="87143" x2="78226" y2="84571"/>
                        <a14:foregroundMark x1="42097" y1="17143" x2="43871" y2="18286"/>
                        <a14:foregroundMark x1="63871" y1="45714" x2="63871" y2="45714"/>
                        <a14:foregroundMark x1="23871" y1="33143" x2="23387" y2="30857"/>
                        <a14:foregroundMark x1="27581" y1="57143" x2="27419" y2="56286"/>
                        <a14:foregroundMark x1="27742" y1="70286" x2="27742" y2="68571"/>
                        <a14:foregroundMark x1="51020" y1="52174" x2="51429" y2="80435"/>
                        <a14:foregroundMark x1="47347" y1="68116" x2="48571" y2="83333"/>
                        <a14:foregroundMark x1="29388" y1="17391" x2="31020" y2="15217"/>
                        <a14:backgroundMark x1="29194" y1="46857" x2="27742" y2="61429"/>
                        <a14:backgroundMark x1="28871" y1="66571" x2="29839" y2="77714"/>
                        <a14:backgroundMark x1="51290" y1="80857" x2="49839" y2="74000"/>
                        <a14:backgroundMark x1="48871" y1="54000" x2="49194" y2="61714"/>
                        <a14:backgroundMark x1="49032" y1="61714" x2="49355" y2="64286"/>
                        <a14:backgroundMark x1="48548" y1="53143" x2="48387" y2="52286"/>
                        <a14:backgroundMark x1="25806" y1="56571" x2="25968" y2="5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14" y="5170788"/>
            <a:ext cx="1018051" cy="5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Relaterad bild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3526" b="95833" l="2167" r="99167">
                        <a14:foregroundMark x1="40833" y1="54808" x2="15667" y2="67949"/>
                        <a14:foregroundMark x1="40667" y1="51603" x2="40667" y2="46474"/>
                        <a14:foregroundMark x1="43167" y1="50321" x2="43500" y2="45513"/>
                        <a14:foregroundMark x1="43667" y1="40705" x2="42667" y2="40064"/>
                        <a14:foregroundMark x1="40833" y1="41346" x2="38333" y2="43269"/>
                        <a14:foregroundMark x1="56500" y1="12179" x2="56667" y2="14103"/>
                        <a14:foregroundMark x1="59000" y1="17308" x2="63500" y2="21154"/>
                        <a14:foregroundMark x1="82667" y1="85577" x2="67333" y2="85256"/>
                        <a14:foregroundMark x1="60333" y1="47115" x2="54667" y2="52564"/>
                        <a14:foregroundMark x1="54667" y1="52564" x2="51667" y2="57692"/>
                        <a14:foregroundMark x1="54000" y1="49679" x2="50833" y2="52244"/>
                        <a14:foregroundMark x1="10167" y1="78846" x2="9500" y2="86859"/>
                        <a14:foregroundMark x1="5167" y1="84295" x2="4833" y2="76923"/>
                        <a14:foregroundMark x1="3500" y1="85256" x2="3000" y2="77885"/>
                        <a14:foregroundMark x1="53000" y1="17949" x2="58833" y2="22756"/>
                        <a14:foregroundMark x1="63833" y1="21154" x2="67333" y2="23397"/>
                        <a14:backgroundMark x1="79667" y1="20192" x2="78833" y2="17308"/>
                        <a14:backgroundMark x1="67167" y1="20833" x2="61500" y2="16346"/>
                        <a14:backgroundMark x1="60167" y1="46795" x2="51333" y2="54487"/>
                        <a14:backgroundMark x1="4500" y1="84615" x2="3833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8" y="5523261"/>
            <a:ext cx="828526" cy="4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1986729" y="107340"/>
            <a:ext cx="474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Språkliga</a:t>
            </a:r>
            <a:r>
              <a:rPr lang="fi-F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i-FI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uppgifter</a:t>
            </a:r>
            <a:r>
              <a:rPr lang="fi-F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för </a:t>
            </a:r>
            <a:r>
              <a:rPr lang="fi-FI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lata</a:t>
            </a:r>
            <a:r>
              <a:rPr lang="fi-F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i-FI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sommardagar</a:t>
            </a:r>
            <a:endParaRPr lang="sv-F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93" name="Picture 69" descr="Bildresultat för sun clipart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65" y="22076"/>
            <a:ext cx="655502" cy="6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TextBox 212"/>
          <p:cNvSpPr txBox="1"/>
          <p:nvPr/>
        </p:nvSpPr>
        <p:spPr>
          <a:xfrm>
            <a:off x="7801860" y="5894402"/>
            <a:ext cx="133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Lek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Vem/vad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är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jag</a:t>
            </a:r>
            <a:r>
              <a:rPr lang="fi-FI" sz="9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Ställ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ja/nej-frågor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214" name="Picture 63" descr="Relaterad bild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00851"/>
            <a:ext cx="1054812" cy="7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http://lekar.folkhalsan.fi/assets/Uploads/lekar/_resampled/SetWidth800-ballongrally.jp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0" b="100000" l="0" r="100000">
                        <a14:foregroundMark x1="27979" y1="6618" x2="9067" y2="38603"/>
                        <a14:foregroundMark x1="28497" y1="6250" x2="31088" y2="18015"/>
                        <a14:foregroundMark x1="32383" y1="12868" x2="30570" y2="9191"/>
                        <a14:foregroundMark x1="26943" y1="5515" x2="22021" y2="11765"/>
                        <a14:foregroundMark x1="34197" y1="17279" x2="44301" y2="18015"/>
                        <a14:foregroundMark x1="39896" y1="23162" x2="44041" y2="20221"/>
                        <a14:foregroundMark x1="30829" y1="33456" x2="29534" y2="91912"/>
                        <a14:foregroundMark x1="20207" y1="30882" x2="29793" y2="29779"/>
                        <a14:foregroundMark x1="33938" y1="34559" x2="45855" y2="34926"/>
                        <a14:foregroundMark x1="28238" y1="34559" x2="25389" y2="37500"/>
                        <a14:foregroundMark x1="3109" y1="42279" x2="2850" y2="54779"/>
                        <a14:foregroundMark x1="60363" y1="38235" x2="73316" y2="37868"/>
                        <a14:foregroundMark x1="68912" y1="32353" x2="70725" y2="22426"/>
                        <a14:foregroundMark x1="45596" y1="11029" x2="50259" y2="4412"/>
                        <a14:foregroundMark x1="74882" y1="32215" x2="72512" y2="96644"/>
                        <a14:foregroundMark x1="77725" y1="34899" x2="76777" y2="38926"/>
                        <a14:foregroundMark x1="41706" y1="13423" x2="38863" y2="14765"/>
                        <a14:backgroundMark x1="68135" y1="34559" x2="62953" y2="36765"/>
                        <a14:backgroundMark x1="49741" y1="5882" x2="50777" y2="5147"/>
                        <a14:backgroundMark x1="68394" y1="32353" x2="68912" y2="30147"/>
                        <a14:backgroundMark x1="69689" y1="20956" x2="69689" y2="24632"/>
                        <a14:backgroundMark x1="26425" y1="33088" x2="28238" y2="33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68" y="4468241"/>
            <a:ext cx="878258" cy="6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TextBox 199"/>
          <p:cNvSpPr txBox="1"/>
          <p:nvPr/>
        </p:nvSpPr>
        <p:spPr>
          <a:xfrm>
            <a:off x="3980305" y="4055325"/>
            <a:ext cx="8520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Baka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prata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om</a:t>
            </a:r>
            <a:r>
              <a:rPr lang="fi-FI" sz="900" dirty="0" smtClean="0">
                <a:latin typeface="Comic Sans MS" panose="030F0702030302020204" pitchFamily="66" charset="0"/>
              </a:rPr>
              <a:t> de </a:t>
            </a:r>
            <a:r>
              <a:rPr lang="fi-FI" sz="900" dirty="0" err="1" smtClean="0">
                <a:latin typeface="Comic Sans MS" panose="030F0702030302020204" pitchFamily="66" charset="0"/>
              </a:rPr>
              <a:t>olika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skedena</a:t>
            </a:r>
            <a:r>
              <a:rPr lang="fi-FI" sz="900" dirty="0" smtClean="0">
                <a:latin typeface="Comic Sans MS" panose="030F0702030302020204" pitchFamily="66" charset="0"/>
              </a:rPr>
              <a:t>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627784" y="4031486"/>
            <a:ext cx="14391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Hitta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på</a:t>
            </a:r>
            <a:r>
              <a:rPr lang="fi-FI" sz="900" dirty="0" smtClean="0">
                <a:latin typeface="Comic Sans MS" panose="030F0702030302020204" pitchFamily="66" charset="0"/>
              </a:rPr>
              <a:t> en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egen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saga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tillsammans</a:t>
            </a:r>
            <a:r>
              <a:rPr lang="fi-FI" sz="900" dirty="0" smtClean="0">
                <a:latin typeface="Comic Sans MS" panose="030F0702030302020204" pitchFamily="66" charset="0"/>
              </a:rPr>
              <a:t>. </a:t>
            </a:r>
            <a:r>
              <a:rPr lang="fi-FI" sz="900" dirty="0" err="1" smtClean="0">
                <a:latin typeface="Comic Sans MS" panose="030F0702030302020204" pitchFamily="66" charset="0"/>
              </a:rPr>
              <a:t>Hjälp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barnet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skriva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ner</a:t>
            </a:r>
            <a:r>
              <a:rPr lang="fi-FI" sz="900" dirty="0" smtClean="0">
                <a:latin typeface="Comic Sans MS" panose="030F0702030302020204" pitchFamily="66" charset="0"/>
              </a:rPr>
              <a:t> den.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415715" y="4031486"/>
            <a:ext cx="11862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Beskriv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föremål</a:t>
            </a:r>
            <a:r>
              <a:rPr lang="fi-FI" sz="900" dirty="0" smtClean="0">
                <a:latin typeface="Comic Sans MS" panose="030F0702030302020204" pitchFamily="66" charset="0"/>
              </a:rPr>
              <a:t> för </a:t>
            </a:r>
            <a:r>
              <a:rPr lang="fi-FI" sz="900" dirty="0" err="1" smtClean="0">
                <a:latin typeface="Comic Sans MS" panose="030F0702030302020204" pitchFamily="66" charset="0"/>
              </a:rPr>
              <a:t>varandra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och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låt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  <a:r>
              <a:rPr lang="fi-FI" sz="900" dirty="0" err="1" smtClean="0">
                <a:latin typeface="Comic Sans MS" panose="030F0702030302020204" pitchFamily="66" charset="0"/>
              </a:rPr>
              <a:t>den</a:t>
            </a:r>
            <a:r>
              <a:rPr lang="fi-FI" sz="9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andra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gissa</a:t>
            </a:r>
            <a:endParaRPr lang="fi-FI" sz="900" dirty="0" smtClean="0">
              <a:latin typeface="Comic Sans MS" panose="030F0702030302020204" pitchFamily="66" charset="0"/>
            </a:endParaRPr>
          </a:p>
          <a:p>
            <a:r>
              <a:rPr lang="fi-FI" sz="900" dirty="0" err="1" smtClean="0">
                <a:latin typeface="Comic Sans MS" panose="030F0702030302020204" pitchFamily="66" charset="0"/>
              </a:rPr>
              <a:t>vad</a:t>
            </a:r>
            <a:r>
              <a:rPr lang="fi-FI" sz="900" dirty="0" smtClean="0">
                <a:latin typeface="Comic Sans MS" panose="030F0702030302020204" pitchFamily="66" charset="0"/>
              </a:rPr>
              <a:t> det </a:t>
            </a:r>
            <a:r>
              <a:rPr lang="fi-FI" sz="900" dirty="0" err="1" smtClean="0">
                <a:latin typeface="Comic Sans MS" panose="030F0702030302020204" pitchFamily="66" charset="0"/>
              </a:rPr>
              <a:t>kan</a:t>
            </a:r>
            <a:r>
              <a:rPr lang="fi-FI" sz="900" dirty="0" smtClean="0">
                <a:latin typeface="Comic Sans MS" panose="030F0702030302020204" pitchFamily="66" charset="0"/>
              </a:rPr>
              <a:t> vara </a:t>
            </a:r>
            <a:endParaRPr lang="fi-FI" sz="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63734"/>
            <a:ext cx="6281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Jos joku tehtävä ei sovi tietylle päivälle voi valita jonkun lisätehtävistä.  </a:t>
            </a:r>
          </a:p>
          <a:p>
            <a:r>
              <a:rPr lang="fi-FI" sz="1050" dirty="0" smtClean="0"/>
              <a:t>Sopeuta tehtäviä jotta ne sopii omalle lapsellesi.</a:t>
            </a:r>
            <a:endParaRPr lang="sv-FI" sz="1050" dirty="0"/>
          </a:p>
        </p:txBody>
      </p:sp>
      <p:sp>
        <p:nvSpPr>
          <p:cNvPr id="3" name="Rectangle 2"/>
          <p:cNvSpPr/>
          <p:nvPr/>
        </p:nvSpPr>
        <p:spPr>
          <a:xfrm>
            <a:off x="128896" y="575102"/>
            <a:ext cx="1203730" cy="1070348"/>
          </a:xfrm>
          <a:prstGeom prst="rect">
            <a:avLst/>
          </a:prstGeom>
          <a:solidFill>
            <a:srgbClr val="F9B4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412874" y="575102"/>
            <a:ext cx="1203730" cy="1070348"/>
          </a:xfrm>
          <a:prstGeom prst="rect">
            <a:avLst/>
          </a:prstGeom>
          <a:solidFill>
            <a:srgbClr val="FFC5E2"/>
          </a:solidFill>
          <a:ln>
            <a:solidFill>
              <a:srgbClr val="FF66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2696853" y="575102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3980831" y="575102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5264810" y="575102"/>
            <a:ext cx="1203730" cy="1070348"/>
          </a:xfrm>
          <a:prstGeom prst="rect">
            <a:avLst/>
          </a:prstGeom>
          <a:solidFill>
            <a:srgbClr val="D282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6548788" y="575102"/>
            <a:ext cx="1203730" cy="1070348"/>
          </a:xfrm>
          <a:prstGeom prst="rect">
            <a:avLst/>
          </a:prstGeom>
          <a:solidFill>
            <a:srgbClr val="87C7D9"/>
          </a:solidFill>
          <a:ln>
            <a:solidFill>
              <a:srgbClr val="357D9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7832766" y="575102"/>
            <a:ext cx="1203730" cy="1070348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128896" y="1737548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1412874" y="1737548"/>
            <a:ext cx="1203730" cy="1070348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Rectangle 11"/>
          <p:cNvSpPr/>
          <p:nvPr/>
        </p:nvSpPr>
        <p:spPr>
          <a:xfrm>
            <a:off x="2696853" y="1737548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3980831" y="1737548"/>
            <a:ext cx="1203730" cy="1070348"/>
          </a:xfrm>
          <a:prstGeom prst="rect">
            <a:avLst/>
          </a:prstGeom>
          <a:solidFill>
            <a:srgbClr val="FFC5E2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4810" y="1737548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/>
        </p:nvSpPr>
        <p:spPr>
          <a:xfrm>
            <a:off x="6548788" y="1737548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15"/>
          <p:cNvSpPr/>
          <p:nvPr/>
        </p:nvSpPr>
        <p:spPr>
          <a:xfrm>
            <a:off x="7832766" y="1737548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Rectangle 16"/>
          <p:cNvSpPr/>
          <p:nvPr/>
        </p:nvSpPr>
        <p:spPr>
          <a:xfrm>
            <a:off x="128896" y="2892184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Rectangle 17"/>
          <p:cNvSpPr/>
          <p:nvPr/>
        </p:nvSpPr>
        <p:spPr>
          <a:xfrm>
            <a:off x="1412874" y="2892184"/>
            <a:ext cx="1203730" cy="1070348"/>
          </a:xfrm>
          <a:prstGeom prst="rect">
            <a:avLst/>
          </a:prstGeom>
          <a:solidFill>
            <a:srgbClr val="87C7D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Rectangle 18"/>
          <p:cNvSpPr/>
          <p:nvPr/>
        </p:nvSpPr>
        <p:spPr>
          <a:xfrm>
            <a:off x="2696853" y="2892184"/>
            <a:ext cx="1203730" cy="1070348"/>
          </a:xfrm>
          <a:prstGeom prst="rect">
            <a:avLst/>
          </a:prstGeom>
          <a:solidFill>
            <a:srgbClr val="F9B4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Rectangle 19"/>
          <p:cNvSpPr/>
          <p:nvPr/>
        </p:nvSpPr>
        <p:spPr>
          <a:xfrm>
            <a:off x="3980831" y="2892184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Rectangle 20"/>
          <p:cNvSpPr/>
          <p:nvPr/>
        </p:nvSpPr>
        <p:spPr>
          <a:xfrm>
            <a:off x="5264810" y="2892184"/>
            <a:ext cx="1203730" cy="1070348"/>
          </a:xfrm>
          <a:prstGeom prst="rect">
            <a:avLst/>
          </a:prstGeom>
          <a:solidFill>
            <a:srgbClr val="D282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Rectangle 21"/>
          <p:cNvSpPr/>
          <p:nvPr/>
        </p:nvSpPr>
        <p:spPr>
          <a:xfrm>
            <a:off x="6548788" y="2892184"/>
            <a:ext cx="1203730" cy="1070348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7832766" y="2892184"/>
            <a:ext cx="1203730" cy="1070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4" name="Rectangle 23"/>
          <p:cNvSpPr/>
          <p:nvPr/>
        </p:nvSpPr>
        <p:spPr>
          <a:xfrm>
            <a:off x="128896" y="4054630"/>
            <a:ext cx="1203730" cy="1070348"/>
          </a:xfrm>
          <a:prstGeom prst="rect">
            <a:avLst/>
          </a:prstGeom>
          <a:solidFill>
            <a:srgbClr val="F9B4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Rectangle 24"/>
          <p:cNvSpPr/>
          <p:nvPr/>
        </p:nvSpPr>
        <p:spPr>
          <a:xfrm>
            <a:off x="1412874" y="4054630"/>
            <a:ext cx="1203730" cy="1070348"/>
          </a:xfrm>
          <a:prstGeom prst="rect">
            <a:avLst/>
          </a:prstGeom>
          <a:solidFill>
            <a:srgbClr val="D282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/>
          <p:cNvSpPr/>
          <p:nvPr/>
        </p:nvSpPr>
        <p:spPr>
          <a:xfrm>
            <a:off x="2696853" y="4054630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7" name="Rectangle 26"/>
          <p:cNvSpPr/>
          <p:nvPr/>
        </p:nvSpPr>
        <p:spPr>
          <a:xfrm>
            <a:off x="3980831" y="4054630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8" name="Rectangle 27"/>
          <p:cNvSpPr/>
          <p:nvPr/>
        </p:nvSpPr>
        <p:spPr>
          <a:xfrm>
            <a:off x="5264810" y="4054630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548788" y="4054630"/>
            <a:ext cx="1203730" cy="1070348"/>
          </a:xfrm>
          <a:prstGeom prst="rect">
            <a:avLst/>
          </a:prstGeom>
          <a:solidFill>
            <a:srgbClr val="87C7D9"/>
          </a:solidFill>
          <a:ln>
            <a:solidFill>
              <a:srgbClr val="357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0" name="Rectangle 29"/>
          <p:cNvSpPr/>
          <p:nvPr/>
        </p:nvSpPr>
        <p:spPr>
          <a:xfrm>
            <a:off x="7832766" y="4054630"/>
            <a:ext cx="1203730" cy="1070348"/>
          </a:xfrm>
          <a:prstGeom prst="rect">
            <a:avLst/>
          </a:prstGeom>
          <a:solidFill>
            <a:srgbClr val="D282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Rectangle 30"/>
          <p:cNvSpPr/>
          <p:nvPr/>
        </p:nvSpPr>
        <p:spPr>
          <a:xfrm>
            <a:off x="128896" y="5193386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2" name="Rectangle 31"/>
          <p:cNvSpPr/>
          <p:nvPr/>
        </p:nvSpPr>
        <p:spPr>
          <a:xfrm>
            <a:off x="1412874" y="5193386"/>
            <a:ext cx="1203730" cy="1070348"/>
          </a:xfrm>
          <a:prstGeom prst="rect">
            <a:avLst/>
          </a:prstGeom>
          <a:solidFill>
            <a:srgbClr val="B9D0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Rectangle 32"/>
          <p:cNvSpPr/>
          <p:nvPr/>
        </p:nvSpPr>
        <p:spPr>
          <a:xfrm>
            <a:off x="2696853" y="5193386"/>
            <a:ext cx="1203730" cy="1070348"/>
          </a:xfrm>
          <a:prstGeom prst="rect">
            <a:avLst/>
          </a:prstGeom>
          <a:solidFill>
            <a:srgbClr val="FFC5E2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3980831" y="5193386"/>
            <a:ext cx="1203730" cy="1070348"/>
          </a:xfrm>
          <a:prstGeom prst="rect">
            <a:avLst/>
          </a:prstGeom>
          <a:solidFill>
            <a:srgbClr val="799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5" name="Rectangle 34"/>
          <p:cNvSpPr/>
          <p:nvPr/>
        </p:nvSpPr>
        <p:spPr>
          <a:xfrm>
            <a:off x="5264810" y="5193386"/>
            <a:ext cx="1203730" cy="1070348"/>
          </a:xfrm>
          <a:prstGeom prst="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Rectangle 35"/>
          <p:cNvSpPr/>
          <p:nvPr/>
        </p:nvSpPr>
        <p:spPr>
          <a:xfrm>
            <a:off x="6548788" y="5193386"/>
            <a:ext cx="1203730" cy="1070348"/>
          </a:xfrm>
          <a:prstGeom prst="rect">
            <a:avLst/>
          </a:prstGeom>
          <a:solidFill>
            <a:srgbClr val="F9B4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7" name="Rectangle 36"/>
          <p:cNvSpPr/>
          <p:nvPr/>
        </p:nvSpPr>
        <p:spPr>
          <a:xfrm>
            <a:off x="7832766" y="5193386"/>
            <a:ext cx="1203730" cy="1070348"/>
          </a:xfrm>
          <a:prstGeom prst="rect">
            <a:avLst/>
          </a:prstGeom>
          <a:solidFill>
            <a:srgbClr val="AB98C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8" name="Teardrop 37"/>
          <p:cNvSpPr/>
          <p:nvPr/>
        </p:nvSpPr>
        <p:spPr>
          <a:xfrm>
            <a:off x="971600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9" name="Teardrop 38"/>
          <p:cNvSpPr/>
          <p:nvPr/>
        </p:nvSpPr>
        <p:spPr>
          <a:xfrm>
            <a:off x="2266758" y="575102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0" name="Teardrop 39"/>
          <p:cNvSpPr/>
          <p:nvPr/>
        </p:nvSpPr>
        <p:spPr>
          <a:xfrm>
            <a:off x="3539557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1" name="Teardrop 40"/>
          <p:cNvSpPr/>
          <p:nvPr/>
        </p:nvSpPr>
        <p:spPr>
          <a:xfrm>
            <a:off x="4823535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2" name="Teardrop 41"/>
          <p:cNvSpPr/>
          <p:nvPr/>
        </p:nvSpPr>
        <p:spPr>
          <a:xfrm>
            <a:off x="6107514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3" name="Teardrop 42"/>
          <p:cNvSpPr/>
          <p:nvPr/>
        </p:nvSpPr>
        <p:spPr>
          <a:xfrm>
            <a:off x="7391492" y="575102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Teardrop 43"/>
          <p:cNvSpPr/>
          <p:nvPr/>
        </p:nvSpPr>
        <p:spPr>
          <a:xfrm>
            <a:off x="8675470" y="575102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5" name="Teardrop 44"/>
          <p:cNvSpPr/>
          <p:nvPr/>
        </p:nvSpPr>
        <p:spPr>
          <a:xfrm>
            <a:off x="971600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6" name="Teardrop 45"/>
          <p:cNvSpPr/>
          <p:nvPr/>
        </p:nvSpPr>
        <p:spPr>
          <a:xfrm>
            <a:off x="2266758" y="1737548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7" name="Teardrop 46"/>
          <p:cNvSpPr/>
          <p:nvPr/>
        </p:nvSpPr>
        <p:spPr>
          <a:xfrm>
            <a:off x="3539557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8" name="Teardrop 47"/>
          <p:cNvSpPr/>
          <p:nvPr/>
        </p:nvSpPr>
        <p:spPr>
          <a:xfrm>
            <a:off x="4823535" y="1737548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9" name="Teardrop 48"/>
          <p:cNvSpPr/>
          <p:nvPr/>
        </p:nvSpPr>
        <p:spPr>
          <a:xfrm>
            <a:off x="6107514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0" name="Teardrop 49"/>
          <p:cNvSpPr/>
          <p:nvPr/>
        </p:nvSpPr>
        <p:spPr>
          <a:xfrm>
            <a:off x="7391492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1" name="Teardrop 50"/>
          <p:cNvSpPr/>
          <p:nvPr/>
        </p:nvSpPr>
        <p:spPr>
          <a:xfrm>
            <a:off x="8675470" y="1737548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2" name="Teardrop 51"/>
          <p:cNvSpPr/>
          <p:nvPr/>
        </p:nvSpPr>
        <p:spPr>
          <a:xfrm>
            <a:off x="971600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3" name="Teardrop 52"/>
          <p:cNvSpPr/>
          <p:nvPr/>
        </p:nvSpPr>
        <p:spPr>
          <a:xfrm>
            <a:off x="2266758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4" name="Teardrop 53"/>
          <p:cNvSpPr/>
          <p:nvPr/>
        </p:nvSpPr>
        <p:spPr>
          <a:xfrm>
            <a:off x="3539557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5" name="Teardrop 54"/>
          <p:cNvSpPr/>
          <p:nvPr/>
        </p:nvSpPr>
        <p:spPr>
          <a:xfrm>
            <a:off x="4823535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6" name="Teardrop 55"/>
          <p:cNvSpPr/>
          <p:nvPr/>
        </p:nvSpPr>
        <p:spPr>
          <a:xfrm>
            <a:off x="6107514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7" name="Teardrop 56"/>
          <p:cNvSpPr/>
          <p:nvPr/>
        </p:nvSpPr>
        <p:spPr>
          <a:xfrm>
            <a:off x="7391492" y="2892184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8" name="Teardrop 57"/>
          <p:cNvSpPr/>
          <p:nvPr/>
        </p:nvSpPr>
        <p:spPr>
          <a:xfrm>
            <a:off x="8675470" y="2892184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9" name="Teardrop 58"/>
          <p:cNvSpPr/>
          <p:nvPr/>
        </p:nvSpPr>
        <p:spPr>
          <a:xfrm>
            <a:off x="972576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0" name="Teardrop 59"/>
          <p:cNvSpPr/>
          <p:nvPr/>
        </p:nvSpPr>
        <p:spPr>
          <a:xfrm>
            <a:off x="2267734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1" name="Teardrop 60"/>
          <p:cNvSpPr/>
          <p:nvPr/>
        </p:nvSpPr>
        <p:spPr>
          <a:xfrm>
            <a:off x="3540533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2" name="Teardrop 61"/>
          <p:cNvSpPr/>
          <p:nvPr/>
        </p:nvSpPr>
        <p:spPr>
          <a:xfrm>
            <a:off x="4824511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3" name="Teardrop 62"/>
          <p:cNvSpPr/>
          <p:nvPr/>
        </p:nvSpPr>
        <p:spPr>
          <a:xfrm>
            <a:off x="6108490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4" name="Teardrop 63"/>
          <p:cNvSpPr/>
          <p:nvPr/>
        </p:nvSpPr>
        <p:spPr>
          <a:xfrm>
            <a:off x="7392468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5" name="Teardrop 64"/>
          <p:cNvSpPr/>
          <p:nvPr/>
        </p:nvSpPr>
        <p:spPr>
          <a:xfrm>
            <a:off x="8676446" y="4051379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6" name="Teardrop 65"/>
          <p:cNvSpPr/>
          <p:nvPr/>
        </p:nvSpPr>
        <p:spPr>
          <a:xfrm>
            <a:off x="972576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7" name="Teardrop 66"/>
          <p:cNvSpPr/>
          <p:nvPr/>
        </p:nvSpPr>
        <p:spPr>
          <a:xfrm>
            <a:off x="2267734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8" name="Teardrop 67"/>
          <p:cNvSpPr/>
          <p:nvPr/>
        </p:nvSpPr>
        <p:spPr>
          <a:xfrm>
            <a:off x="3540533" y="5206015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9" name="Teardrop 68"/>
          <p:cNvSpPr/>
          <p:nvPr/>
        </p:nvSpPr>
        <p:spPr>
          <a:xfrm>
            <a:off x="4824511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0" name="Teardrop 69"/>
          <p:cNvSpPr/>
          <p:nvPr/>
        </p:nvSpPr>
        <p:spPr>
          <a:xfrm>
            <a:off x="6108490" y="5206015"/>
            <a:ext cx="361026" cy="360040"/>
          </a:xfrm>
          <a:prstGeom prst="teardrop">
            <a:avLst/>
          </a:prstGeom>
          <a:solidFill>
            <a:schemeClr val="bg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1" name="Teardrop 70"/>
          <p:cNvSpPr/>
          <p:nvPr/>
        </p:nvSpPr>
        <p:spPr>
          <a:xfrm>
            <a:off x="7392468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2" name="Teardrop 71"/>
          <p:cNvSpPr/>
          <p:nvPr/>
        </p:nvSpPr>
        <p:spPr>
          <a:xfrm>
            <a:off x="8676446" y="5206015"/>
            <a:ext cx="361026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3" name="TextBox 72"/>
          <p:cNvSpPr txBox="1"/>
          <p:nvPr/>
        </p:nvSpPr>
        <p:spPr>
          <a:xfrm>
            <a:off x="1008580" y="585774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1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13933" y="565810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2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76537" y="565810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3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59539" y="575102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4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44494" y="575102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5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28472" y="585774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6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14618" y="586218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7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07604" y="1747194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8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12957" y="1727230"/>
            <a:ext cx="2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omic Sans MS" panose="030F0702030302020204" pitchFamily="66" charset="0"/>
              </a:rPr>
              <a:t>9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39557" y="1727230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10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24511" y="1737548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11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07514" y="1747194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12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91492" y="1738389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13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676446" y="1737548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14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39557" y="2880451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17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24511" y="2890769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18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07514" y="2900415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19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91492" y="2891610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20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676446" y="2890769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21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71600" y="2890526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15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56554" y="2900844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16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39557" y="4032579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24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24511" y="4042897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25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07514" y="4052543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26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91492" y="4043738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27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76446" y="4042897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28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71600" y="4042654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22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56554" y="4052972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23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39557" y="5184707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31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71600" y="5194782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29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56554" y="5205100"/>
            <a:ext cx="441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omic Sans MS" panose="030F0702030302020204" pitchFamily="66" charset="0"/>
              </a:rPr>
              <a:t>30</a:t>
            </a:r>
            <a:endParaRPr lang="fi-FI" sz="1600" dirty="0">
              <a:latin typeface="Comic Sans MS" panose="030F0702030302020204" pitchFamily="66" charset="0"/>
            </a:endParaRPr>
          </a:p>
        </p:txBody>
      </p:sp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2DEFA"/>
              </a:clrFrom>
              <a:clrTo>
                <a:srgbClr val="A2D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44533"/>
            <a:ext cx="67833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2674801" y="2120241"/>
            <a:ext cx="130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Riipustakaa pyykkiä ja miettikää yhdessä mitkä vaatteet sopii mihinkin tilanteeseen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6" name="Picture 29" descr="undefin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29" y="1579902"/>
            <a:ext cx="956889" cy="9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1354643" y="2285468"/>
            <a:ext cx="1345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Lukekaa satu ja yrittäkää keksiä sadulle uusi loppu.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" b="100000" l="0" r="98000">
                        <a14:foregroundMark x1="16500" y1="80952" x2="16500" y2="80952"/>
                        <a14:foregroundMark x1="18000" y1="80556" x2="27500" y2="83333"/>
                        <a14:backgroundMark x1="23000" y1="78175" x2="29000" y2="81349"/>
                        <a14:backgroundMark x1="28500" y1="83333" x2="23500" y2="80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52" y="1964407"/>
            <a:ext cx="694451" cy="8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6500136" y="1727230"/>
            <a:ext cx="1024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Menkää ulos ja poimikaa kiviä.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Verratkaa niiden kokoja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ja muotoja.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10" name="AutoShape 10" descr="Bildresultat för bugs"/>
          <p:cNvSpPr>
            <a:spLocks noChangeAspect="1" noChangeArrowheads="1"/>
          </p:cNvSpPr>
          <p:nvPr/>
        </p:nvSpPr>
        <p:spPr bwMode="auto">
          <a:xfrm>
            <a:off x="460375" y="5467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111" name="AutoShape 12" descr="Bildresultat för bugs"/>
          <p:cNvSpPr>
            <a:spLocks noChangeAspect="1" noChangeArrowheads="1"/>
          </p:cNvSpPr>
          <p:nvPr/>
        </p:nvSpPr>
        <p:spPr bwMode="auto">
          <a:xfrm>
            <a:off x="612775" y="6991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112" name="AutoShape 14" descr="Bildresultat för bugs"/>
          <p:cNvSpPr>
            <a:spLocks noChangeAspect="1" noChangeArrowheads="1"/>
          </p:cNvSpPr>
          <p:nvPr/>
        </p:nvSpPr>
        <p:spPr bwMode="auto">
          <a:xfrm>
            <a:off x="765175" y="8515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113" name="AutoShape 16" descr="Bildresultat för bugs"/>
          <p:cNvSpPr>
            <a:spLocks noChangeAspect="1" noChangeArrowheads="1"/>
          </p:cNvSpPr>
          <p:nvPr/>
        </p:nvSpPr>
        <p:spPr bwMode="auto">
          <a:xfrm>
            <a:off x="917575" y="10039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pic>
        <p:nvPicPr>
          <p:cNvPr id="114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90" y="1634009"/>
            <a:ext cx="391203" cy="42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43" r="94488">
                        <a14:foregroundMark x1="68898" y1="13568" x2="71654" y2="13568"/>
                        <a14:foregroundMark x1="77165" y1="25628" x2="77559" y2="20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39" y="2551174"/>
            <a:ext cx="440881" cy="3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6" descr="Bildresultat för be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0066">
            <a:off x="3797848" y="2441785"/>
            <a:ext cx="444390" cy="4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3888565" y="1929606"/>
            <a:ext cx="140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   Menkää ulos </a:t>
            </a:r>
          </a:p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ja etsikää hyönteisiä.</a:t>
            </a:r>
          </a:p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Keskustelkaa miltä ne näyttävät ja anna lapsen piirtää</a:t>
            </a:r>
          </a:p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jonkun niistä.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18" name="Picture 2" descr="Bildresultat för blowing bubbles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980" y="5308487"/>
            <a:ext cx="529660" cy="9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Bildresultat för photo albu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28" y="2880451"/>
            <a:ext cx="645594" cy="6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6468260" y="3425225"/>
            <a:ext cx="1364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 smtClean="0">
                <a:latin typeface="Comic Sans MS" panose="030F0702030302020204" pitchFamily="66" charset="0"/>
              </a:rPr>
              <a:t>Selatkaa kuva-albumia ja keskustelkaa mitä kuvissa tapahtuu.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21" name="Picture 6" descr="Bildresultat för chld shopping groceri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29" y="1104092"/>
            <a:ext cx="604063" cy="6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/>
          <p:cNvSpPr txBox="1"/>
          <p:nvPr/>
        </p:nvSpPr>
        <p:spPr>
          <a:xfrm>
            <a:off x="1415715" y="575102"/>
            <a:ext cx="120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Anna lapsen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auttaa ostos-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listan tekemisessä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ja menkää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yhdessä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kauppaan.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23" name="Picture 8" descr="Bildresultat för preparing food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4604" y="4477816"/>
            <a:ext cx="705468" cy="6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0" descr="Bildresultat för making dinner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0634" y="507389"/>
            <a:ext cx="687653" cy="6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740352" y="980728"/>
            <a:ext cx="134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 smtClean="0">
                <a:latin typeface="Comic Sans MS" panose="030F0702030302020204" pitchFamily="66" charset="0"/>
              </a:rPr>
              <a:t>Laittakaa</a:t>
            </a:r>
          </a:p>
          <a:p>
            <a:pPr algn="r"/>
            <a:r>
              <a:rPr lang="fi-FI" sz="900" dirty="0" smtClean="0">
                <a:latin typeface="Comic Sans MS" panose="030F0702030302020204" pitchFamily="66" charset="0"/>
              </a:rPr>
              <a:t>ruokaa yhdessä ja keskustelkaa siitä mitä näette ja teette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27" name="Picture 12" descr="Bildresultat för reading a magazine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18" y="5693645"/>
            <a:ext cx="645424" cy="6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107504" y="5201905"/>
            <a:ext cx="9010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Puhaltakaa saippua-kuplia. keskustelkaa kuplien väreistä jo kokoista.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29" name="Picture 14" descr="Bildresultat för popcor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242" b="96371" l="9360" r="89163">
                        <a14:foregroundMark x1="53695" y1="35484" x2="55172" y2="54032"/>
                        <a14:foregroundMark x1="54680" y1="68548" x2="55172" y2="89516"/>
                        <a14:foregroundMark x1="61084" y1="88306" x2="62069" y2="71371"/>
                        <a14:foregroundMark x1="64039" y1="51210" x2="63547" y2="36694"/>
                        <a14:foregroundMark x1="71429" y1="52016" x2="72906" y2="38710"/>
                        <a14:foregroundMark x1="78325" y1="56452" x2="81773" y2="38306"/>
                        <a14:foregroundMark x1="69951" y1="71774" x2="68966" y2="86694"/>
                        <a14:foregroundMark x1="77833" y1="69355" x2="76355" y2="84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3" y="2157064"/>
            <a:ext cx="569605" cy="6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2674801" y="637818"/>
            <a:ext cx="134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Pelatkaa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yhdessä peli.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3518" y="2143544"/>
            <a:ext cx="905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Keskustelkaa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elokuvan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tapahtumista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32" name="Picture 1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48" y="1004224"/>
            <a:ext cx="925835" cy="6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113964" y="1727230"/>
            <a:ext cx="14106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Katsokaa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elokuvaa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yhdessä.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34" name="Picture 16" descr="undefined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4253" b="85517" l="15242" r="84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52" t="13119" r="12032" b="10142"/>
          <a:stretch/>
        </p:blipFill>
        <p:spPr bwMode="auto">
          <a:xfrm>
            <a:off x="1385571" y="3392482"/>
            <a:ext cx="615593" cy="6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1447709" y="2924944"/>
            <a:ext cx="892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Rakentakaa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palapeliä yhdessä.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893057" y="3317603"/>
            <a:ext cx="83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Puhukaa kuvasta ja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yksityis-kohdista.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794">
            <a:off x="5947105" y="995740"/>
            <a:ext cx="482637" cy="60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5284453" y="648851"/>
            <a:ext cx="85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Pelatkaa muutama peli terapia-vihossa.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39" name="Picture 19" descr="Bildresultat för taking photo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45" y="2928532"/>
            <a:ext cx="742315" cy="10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39"/>
          <p:cNvSpPr txBox="1"/>
          <p:nvPr/>
        </p:nvSpPr>
        <p:spPr>
          <a:xfrm>
            <a:off x="5580112" y="3300728"/>
            <a:ext cx="91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 smtClean="0">
                <a:latin typeface="Comic Sans MS" panose="030F0702030302020204" pitchFamily="66" charset="0"/>
              </a:rPr>
              <a:t>Ottakaa kuvia ja keskustelkaa niistä.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41" name="Picture 2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3" y="4077445"/>
            <a:ext cx="613062" cy="6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108480" y="4653136"/>
            <a:ext cx="1439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Tehkää ilmeitä peilin edessä. Matkikaa toisianne.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43" name="Picture 24" descr="Bildresultat för red appl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05" y="1980018"/>
            <a:ext cx="431037" cy="4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6" descr="Bildresultat för firetruck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88" y="1999010"/>
            <a:ext cx="537201" cy="4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8" descr="Bildresultat för red lea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3322">
            <a:off x="5547320" y="1739810"/>
            <a:ext cx="456447" cy="4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/>
          <p:cNvSpPr txBox="1"/>
          <p:nvPr/>
        </p:nvSpPr>
        <p:spPr>
          <a:xfrm>
            <a:off x="5236498" y="2322840"/>
            <a:ext cx="1319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Kuinka monta punaista asiaa löydätte ulkona?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47" name="Picture 30" descr="Bildresultat för drawing hom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8267">
            <a:off x="5908842" y="4485816"/>
            <a:ext cx="569605" cy="4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/>
          <p:cNvSpPr txBox="1"/>
          <p:nvPr/>
        </p:nvSpPr>
        <p:spPr>
          <a:xfrm>
            <a:off x="5220071" y="4089846"/>
            <a:ext cx="1067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Anna lapsen piirtää kotinne, harjoitelkaa nimeän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ja iän kirjoittamista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49" name="Picture 32" descr="Bildresultat för fish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15468" y1="35359" x2="20144" y2="35359"/>
                        <a14:foregroundMark x1="15827" y1="39779" x2="20144" y2="42541"/>
                        <a14:foregroundMark x1="20144" y1="35359" x2="22662" y2="41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16">
            <a:off x="1554824" y="5908525"/>
            <a:ext cx="596600" cy="3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6405">
                        <a14:backgroundMark x1="90850" y1="69845" x2="93464" y2="73711"/>
                        <a14:backgroundMark x1="80392" y1="69330" x2="80719" y2="74485"/>
                        <a14:backgroundMark x1="81699" y1="77577" x2="82353" y2="80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5105" y="5572705"/>
            <a:ext cx="486870" cy="61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1403648" y="5183614"/>
            <a:ext cx="9102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Piirtäkää ja leikatkaa paperikaloja ja imekää niitä pilleillä.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52" name="Picture 34" descr="Bildresultat för storybook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62" y="4550120"/>
            <a:ext cx="956774" cy="6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36" descr="Bildresultat för bear walk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35142"/>
            <a:ext cx="1128607" cy="6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3935995" y="575102"/>
            <a:ext cx="8520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latin typeface="Comic Sans MS" panose="030F0702030302020204" pitchFamily="66" charset="0"/>
              </a:rPr>
              <a:t>Miettikää eri eläimiä ja yrittäkää matkia heidän kävely-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tapaa. 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56" name="Picture 38" descr="Bildresultat för storybook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2804" b="97196" l="3814" r="94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54" y="3312803"/>
            <a:ext cx="792566" cy="7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3935995" y="2879358"/>
            <a:ext cx="8520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Lue lyhyt satu. Anna lapsen kertoa sadun uudelleen sinulle,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58" name="Picture 40" descr="Bildresultat för drying clothes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47" y="1782217"/>
            <a:ext cx="801341" cy="4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2627784" y="3356992"/>
            <a:ext cx="143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Anna lapsen piirtää sateenkaarta.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Nimetkää hedelmiä samoissa väreissä.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60" name="Picture 49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10" y="625692"/>
            <a:ext cx="597482" cy="5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179512" y="1259468"/>
            <a:ext cx="123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Juo kaikki päivän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juomat pillillä.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62" name="Picture 42" descr="Relaterad bild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>
                        <a14:foregroundMark x1="18824" y1="943" x2="20706" y2="30503"/>
                        <a14:foregroundMark x1="20941" y1="7233" x2="24000" y2="5975"/>
                        <a14:foregroundMark x1="25882" y1="16667" x2="29647" y2="13836"/>
                        <a14:foregroundMark x1="30824" y1="15409" x2="22353" y2="20755"/>
                        <a14:foregroundMark x1="35529" y1="33962" x2="45882" y2="34591"/>
                        <a14:foregroundMark x1="58118" y1="49371" x2="65882" y2="48428"/>
                        <a14:foregroundMark x1="91765" y1="51887" x2="92471" y2="66352"/>
                        <a14:foregroundMark x1="7529" y1="46855" x2="70824" y2="90881"/>
                        <a14:foregroundMark x1="60000" y1="88994" x2="66118" y2="91509"/>
                        <a14:foregroundMark x1="52235" y1="90566" x2="65412" y2="96855"/>
                        <a14:foregroundMark x1="67059" y1="95912" x2="96941" y2="95912"/>
                        <a14:foregroundMark x1="94824" y1="94025" x2="89882" y2="87736"/>
                        <a14:foregroundMark x1="96000" y1="91195" x2="94118" y2="84906"/>
                        <a14:foregroundMark x1="14353" y1="11321" x2="16000" y2="33333"/>
                        <a14:foregroundMark x1="2588" y1="41509" x2="1176" y2="40881"/>
                        <a14:foregroundMark x1="9882" y1="11006" x2="8471" y2="11321"/>
                        <a14:foregroundMark x1="24706" y1="6289" x2="24706" y2="5660"/>
                        <a14:foregroundMark x1="29176" y1="17610" x2="27529" y2="22013"/>
                        <a14:foregroundMark x1="8235" y1="11635" x2="5412" y2="27358"/>
                        <a14:foregroundMark x1="35765" y1="33019" x2="45176" y2="33962"/>
                        <a14:foregroundMark x1="29412" y1="68553" x2="32471" y2="68239"/>
                        <a14:foregroundMark x1="87529" y1="97484" x2="82353" y2="97170"/>
                        <a14:foregroundMark x1="82118" y1="97484" x2="77412" y2="98742"/>
                        <a14:backgroundMark x1="83059" y1="99686" x2="85647" y2="9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6826"/>
            <a:ext cx="840105" cy="6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96000" y="3081734"/>
            <a:ext cx="137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Leikkikää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laiva on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lastattu sanoilla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jotka alkavat tietyllä kirjaimella tai tulevat tietystä kategoriasta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516216" y="575102"/>
            <a:ext cx="13082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Tee oman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nimesi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kirjaimet keholla.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65" name="Picture 7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9953" b="89573" l="0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74" y="1007150"/>
            <a:ext cx="653686" cy="66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48" descr="Bildresultat för kims lek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10" y="2371731"/>
            <a:ext cx="920174" cy="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7800293" y="1800979"/>
            <a:ext cx="130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Leikkikää Kimin leikkiä ja anna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lapsen arvata mikä esine on otettu pois. </a:t>
            </a:r>
          </a:p>
        </p:txBody>
      </p:sp>
      <p:pic>
        <p:nvPicPr>
          <p:cNvPr id="169" name="Picture 49"/>
          <p:cNvPicPr>
            <a:picLocks noChangeAspect="1" noChangeArrowheads="1"/>
          </p:cNvPicPr>
          <p:nvPr/>
        </p:nvPicPr>
        <p:blipFill>
          <a:blip r:embed="rId46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34" y="4387165"/>
            <a:ext cx="780958" cy="72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/>
          <p:cNvSpPr txBox="1"/>
          <p:nvPr/>
        </p:nvSpPr>
        <p:spPr>
          <a:xfrm>
            <a:off x="7800293" y="4099719"/>
            <a:ext cx="13082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Leikkikää puhallusrallia ilmapalloilla.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71" name="Picture 53" descr="Bildresultat för leaves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05405"/>
            <a:ext cx="482579" cy="4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Box 171"/>
          <p:cNvSpPr txBox="1"/>
          <p:nvPr/>
        </p:nvSpPr>
        <p:spPr>
          <a:xfrm>
            <a:off x="6547813" y="4066819"/>
            <a:ext cx="102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Menkää kävelylle ja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73" name="Picture 51" descr="Bildresultat för flowers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35" y="4478010"/>
            <a:ext cx="382490" cy="6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TextBox 173"/>
          <p:cNvSpPr txBox="1"/>
          <p:nvPr/>
        </p:nvSpPr>
        <p:spPr>
          <a:xfrm>
            <a:off x="6757843" y="4365628"/>
            <a:ext cx="102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poimikaa 3 asiaa jotka kuuluvat </a:t>
            </a:r>
            <a:r>
              <a:rPr lang="fi-FI" sz="900" dirty="0">
                <a:latin typeface="Comic Sans MS" panose="030F0702030302020204" pitchFamily="66" charset="0"/>
              </a:rPr>
              <a:t>3 </a:t>
            </a:r>
            <a:r>
              <a:rPr lang="fi-FI" sz="900" dirty="0" smtClean="0">
                <a:latin typeface="Comic Sans MS" panose="030F0702030302020204" pitchFamily="66" charset="0"/>
              </a:rPr>
              <a:t>eri kategoriaan</a:t>
            </a:r>
            <a:endParaRPr lang="sv-FI" sz="900" dirty="0"/>
          </a:p>
        </p:txBody>
      </p:sp>
      <p:sp>
        <p:nvSpPr>
          <p:cNvPr id="175" name="TextBox 174"/>
          <p:cNvSpPr txBox="1"/>
          <p:nvPr/>
        </p:nvSpPr>
        <p:spPr>
          <a:xfrm>
            <a:off x="2699792" y="5183614"/>
            <a:ext cx="852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Selatkaa lehtiä ja yrittäkää löytää nimienne kirjaimet.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76" name="Picture 55" descr="Bildresultat för play doh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3992"/>
            <a:ext cx="693387" cy="10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57" descr="Bildresultat för play doh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86" y="3492296"/>
            <a:ext cx="577221" cy="5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TextBox 177"/>
          <p:cNvSpPr txBox="1"/>
          <p:nvPr/>
        </p:nvSpPr>
        <p:spPr>
          <a:xfrm>
            <a:off x="7800293" y="3241139"/>
            <a:ext cx="130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ja anna lapsen </a:t>
            </a:r>
          </a:p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arvata minkä </a:t>
            </a:r>
          </a:p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esineen </a:t>
            </a:r>
          </a:p>
          <a:p>
            <a:pPr algn="ctr"/>
            <a:r>
              <a:rPr lang="fi-FI" sz="900" dirty="0" smtClean="0">
                <a:latin typeface="Comic Sans MS" panose="030F0702030302020204" pitchFamily="66" charset="0"/>
              </a:rPr>
              <a:t>muovailet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806372" y="2924944"/>
            <a:ext cx="1173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Leikkikää </a:t>
            </a:r>
            <a:r>
              <a:rPr lang="fi-FI" sz="900" dirty="0" err="1" smtClean="0">
                <a:latin typeface="Comic Sans MS" panose="030F0702030302020204" pitchFamily="66" charset="0"/>
              </a:rPr>
              <a:t>muo-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80" name="5-Point Star 179"/>
          <p:cNvSpPr/>
          <p:nvPr/>
        </p:nvSpPr>
        <p:spPr>
          <a:xfrm>
            <a:off x="4896048" y="5255646"/>
            <a:ext cx="216000" cy="216000"/>
          </a:xfrm>
          <a:prstGeom prst="star5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81" name="Isosceles Triangle 180"/>
          <p:cNvSpPr/>
          <p:nvPr/>
        </p:nvSpPr>
        <p:spPr>
          <a:xfrm>
            <a:off x="6199910" y="5245984"/>
            <a:ext cx="216000" cy="216000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82" name="Heart 181"/>
          <p:cNvSpPr/>
          <p:nvPr/>
        </p:nvSpPr>
        <p:spPr>
          <a:xfrm>
            <a:off x="7464981" y="5278035"/>
            <a:ext cx="216000" cy="216000"/>
          </a:xfrm>
          <a:prstGeom prst="hear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83" name="Oval 182"/>
          <p:cNvSpPr/>
          <p:nvPr/>
        </p:nvSpPr>
        <p:spPr>
          <a:xfrm>
            <a:off x="8751127" y="5256059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84" name="TextBox 183"/>
          <p:cNvSpPr txBox="1"/>
          <p:nvPr/>
        </p:nvSpPr>
        <p:spPr>
          <a:xfrm>
            <a:off x="5238737" y="5183614"/>
            <a:ext cx="90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Luettele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3 ajoneuvoa,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3 marjaa ja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3 vihannesta.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938852" y="5179412"/>
            <a:ext cx="120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Luetelkaa mitä vaatteita teillä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on tänään päällä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ja minkä värisiä ne 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587248" y="5894402"/>
            <a:ext cx="12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Keksikää eri vastakohtasanoja.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87" name="Picture 10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8081">
            <a:off x="5938335" y="5397820"/>
            <a:ext cx="644761" cy="6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5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92" y="5721366"/>
            <a:ext cx="665183" cy="66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16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0" y="5701102"/>
            <a:ext cx="778656" cy="7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59" descr="Bildresultat för clothes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59678"/>
            <a:ext cx="929087" cy="5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65" descr="Bildresultat för motsatser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10000" b="90000" l="10000" r="90000">
                        <a14:foregroundMark x1="26774" y1="57429" x2="26935" y2="80286"/>
                        <a14:foregroundMark x1="30806" y1="63714" x2="32097" y2="78857"/>
                        <a14:foregroundMark x1="34677" y1="80571" x2="33065" y2="80286"/>
                        <a14:foregroundMark x1="23871" y1="61714" x2="25645" y2="54000"/>
                        <a14:foregroundMark x1="56129" y1="80286" x2="54194" y2="80000"/>
                        <a14:foregroundMark x1="74516" y1="62571" x2="74677" y2="81143"/>
                        <a14:foregroundMark x1="77581" y1="65143" x2="74516" y2="61429"/>
                        <a14:foregroundMark x1="80806" y1="87143" x2="78226" y2="84571"/>
                        <a14:foregroundMark x1="42097" y1="17143" x2="43871" y2="18286"/>
                        <a14:foregroundMark x1="63871" y1="45714" x2="63871" y2="45714"/>
                        <a14:foregroundMark x1="23871" y1="33143" x2="23387" y2="30857"/>
                        <a14:foregroundMark x1="27581" y1="57143" x2="27419" y2="56286"/>
                        <a14:foregroundMark x1="27742" y1="70286" x2="27742" y2="68571"/>
                        <a14:foregroundMark x1="51020" y1="52174" x2="51429" y2="80435"/>
                        <a14:foregroundMark x1="47347" y1="68116" x2="48571" y2="83333"/>
                        <a14:foregroundMark x1="29388" y1="17391" x2="31020" y2="15217"/>
                        <a14:backgroundMark x1="29194" y1="46857" x2="27742" y2="61429"/>
                        <a14:backgroundMark x1="28871" y1="66571" x2="29839" y2="77714"/>
                        <a14:backgroundMark x1="51290" y1="80857" x2="49839" y2="74000"/>
                        <a14:backgroundMark x1="48871" y1="54000" x2="49194" y2="61714"/>
                        <a14:backgroundMark x1="49032" y1="61714" x2="49355" y2="64286"/>
                        <a14:backgroundMark x1="48548" y1="53143" x2="48387" y2="52286"/>
                        <a14:backgroundMark x1="25806" y1="56571" x2="25968" y2="5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14" y="5170788"/>
            <a:ext cx="1018051" cy="5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67" descr="Relaterad bild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3526" b="95833" l="2167" r="99167">
                        <a14:foregroundMark x1="40833" y1="54808" x2="15667" y2="67949"/>
                        <a14:foregroundMark x1="40667" y1="51603" x2="40667" y2="46474"/>
                        <a14:foregroundMark x1="43167" y1="50321" x2="43500" y2="45513"/>
                        <a14:foregroundMark x1="43667" y1="40705" x2="42667" y2="40064"/>
                        <a14:foregroundMark x1="40833" y1="41346" x2="38333" y2="43269"/>
                        <a14:foregroundMark x1="56500" y1="12179" x2="56667" y2="14103"/>
                        <a14:foregroundMark x1="59000" y1="17308" x2="63500" y2="21154"/>
                        <a14:foregroundMark x1="82667" y1="85577" x2="67333" y2="85256"/>
                        <a14:foregroundMark x1="60333" y1="47115" x2="54667" y2="52564"/>
                        <a14:foregroundMark x1="54667" y1="52564" x2="51667" y2="57692"/>
                        <a14:foregroundMark x1="54000" y1="49679" x2="50833" y2="52244"/>
                        <a14:foregroundMark x1="10167" y1="78846" x2="9500" y2="86859"/>
                        <a14:foregroundMark x1="5167" y1="84295" x2="4833" y2="76923"/>
                        <a14:foregroundMark x1="3500" y1="85256" x2="3000" y2="77885"/>
                        <a14:foregroundMark x1="53000" y1="17949" x2="58833" y2="22756"/>
                        <a14:foregroundMark x1="63833" y1="21154" x2="67333" y2="23397"/>
                        <a14:backgroundMark x1="79667" y1="20192" x2="78833" y2="17308"/>
                        <a14:backgroundMark x1="67167" y1="20833" x2="61500" y2="16346"/>
                        <a14:backgroundMark x1="60167" y1="46795" x2="51333" y2="54487"/>
                        <a14:backgroundMark x1="4500" y1="84615" x2="3833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8" y="5523261"/>
            <a:ext cx="828526" cy="4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TextBox 192"/>
          <p:cNvSpPr txBox="1"/>
          <p:nvPr/>
        </p:nvSpPr>
        <p:spPr>
          <a:xfrm>
            <a:off x="1835696" y="107340"/>
            <a:ext cx="474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Kielellisiä harjoituksia laiskoille kesäpäiville</a:t>
            </a:r>
            <a:endParaRPr lang="sv-F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" name="Picture 69" descr="Bildresultat för sun clipart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65" y="22076"/>
            <a:ext cx="655502" cy="6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TextBox 194"/>
          <p:cNvSpPr txBox="1"/>
          <p:nvPr/>
        </p:nvSpPr>
        <p:spPr>
          <a:xfrm>
            <a:off x="7801860" y="5805264"/>
            <a:ext cx="1331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Leikkikää Mitä/Kuka olen? Kysykää kyllä/ei-kysymyksiä.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pic>
        <p:nvPicPr>
          <p:cNvPr id="196" name="Picture 63" descr="Relaterad bild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00851"/>
            <a:ext cx="1054812" cy="7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http://lekar.folkhalsan.fi/assets/Uploads/lekar/_resampled/SetWidth800-ballongrally.jp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0" b="100000" l="0" r="100000">
                        <a14:foregroundMark x1="27979" y1="6618" x2="9067" y2="38603"/>
                        <a14:foregroundMark x1="28497" y1="6250" x2="31088" y2="18015"/>
                        <a14:foregroundMark x1="32383" y1="12868" x2="30570" y2="9191"/>
                        <a14:foregroundMark x1="26943" y1="5515" x2="22021" y2="11765"/>
                        <a14:foregroundMark x1="34197" y1="17279" x2="44301" y2="18015"/>
                        <a14:foregroundMark x1="39896" y1="23162" x2="44041" y2="20221"/>
                        <a14:foregroundMark x1="30829" y1="33456" x2="29534" y2="91912"/>
                        <a14:foregroundMark x1="20207" y1="30882" x2="29793" y2="29779"/>
                        <a14:foregroundMark x1="33938" y1="34559" x2="45855" y2="34926"/>
                        <a14:foregroundMark x1="28238" y1="34559" x2="25389" y2="37500"/>
                        <a14:foregroundMark x1="3109" y1="42279" x2="2850" y2="54779"/>
                        <a14:foregroundMark x1="60363" y1="38235" x2="73316" y2="37868"/>
                        <a14:foregroundMark x1="68912" y1="32353" x2="70725" y2="22426"/>
                        <a14:foregroundMark x1="45596" y1="11029" x2="50259" y2="4412"/>
                        <a14:foregroundMark x1="74882" y1="32215" x2="72512" y2="96644"/>
                        <a14:foregroundMark x1="77725" y1="34899" x2="76777" y2="38926"/>
                        <a14:foregroundMark x1="41706" y1="13423" x2="38863" y2="14765"/>
                        <a14:backgroundMark x1="68135" y1="34559" x2="62953" y2="36765"/>
                        <a14:backgroundMark x1="49741" y1="5882" x2="50777" y2="5147"/>
                        <a14:backgroundMark x1="68394" y1="32353" x2="68912" y2="30147"/>
                        <a14:backgroundMark x1="69689" y1="20956" x2="69689" y2="24632"/>
                        <a14:backgroundMark x1="26425" y1="33088" x2="28238" y2="33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68" y="4538020"/>
            <a:ext cx="878258" cy="6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Box 197"/>
          <p:cNvSpPr txBox="1"/>
          <p:nvPr/>
        </p:nvSpPr>
        <p:spPr>
          <a:xfrm>
            <a:off x="8006907" y="3077344"/>
            <a:ext cx="1173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>
                <a:latin typeface="Comic Sans MS" panose="030F0702030302020204" pitchFamily="66" charset="0"/>
              </a:rPr>
              <a:t>vailuvahalla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3928" y="4055325"/>
            <a:ext cx="94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Leipokaa yhdessä ja keskustelkaa leipomisen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eri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vaiheista.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699792" y="4084330"/>
            <a:ext cx="14391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Keksikää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yhdessä satu.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Auta lasta kirjoittamaan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satua.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403648" y="4095363"/>
            <a:ext cx="11862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Selittäkää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esineitä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toisillenne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ja anna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toisen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arvata </a:t>
            </a:r>
          </a:p>
          <a:p>
            <a:r>
              <a:rPr lang="fi-FI" sz="900" dirty="0" smtClean="0">
                <a:latin typeface="Comic Sans MS" panose="030F0702030302020204" pitchFamily="66" charset="0"/>
              </a:rPr>
              <a:t>mistä kerrot.</a:t>
            </a:r>
            <a:endParaRPr lang="fi-FI" sz="900" dirty="0">
              <a:latin typeface="Comic Sans MS" panose="030F0702030302020204" pitchFamily="66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800636" y="5718448"/>
            <a:ext cx="491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Comic Sans MS" panose="030F0702030302020204" pitchFamily="66" charset="0"/>
              </a:rPr>
              <a:t>ovat.</a:t>
            </a:r>
            <a:endParaRPr lang="fi-FI" sz="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7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806</Words>
  <Application>Microsoft Office PowerPoint</Application>
  <PresentationFormat>On-screen Show (4:3)</PresentationFormat>
  <Paragraphs>230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Raseborgs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Sirviö</dc:creator>
  <cp:lastModifiedBy>Anna-Greta Svanbäck</cp:lastModifiedBy>
  <cp:revision>95</cp:revision>
  <cp:lastPrinted>2017-06-15T10:28:56Z</cp:lastPrinted>
  <dcterms:created xsi:type="dcterms:W3CDTF">2017-04-21T05:00:18Z</dcterms:created>
  <dcterms:modified xsi:type="dcterms:W3CDTF">2018-01-03T12:46:41Z</dcterms:modified>
</cp:coreProperties>
</file>